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322" r:id="rId4"/>
    <p:sldId id="320" r:id="rId5"/>
    <p:sldId id="321" r:id="rId6"/>
    <p:sldId id="267" r:id="rId7"/>
    <p:sldId id="268" r:id="rId8"/>
    <p:sldId id="276" r:id="rId9"/>
    <p:sldId id="353" r:id="rId10"/>
    <p:sldId id="281" r:id="rId11"/>
    <p:sldId id="282" r:id="rId12"/>
    <p:sldId id="259" r:id="rId13"/>
    <p:sldId id="257" r:id="rId14"/>
    <p:sldId id="344" r:id="rId15"/>
    <p:sldId id="285" r:id="rId16"/>
    <p:sldId id="279" r:id="rId17"/>
    <p:sldId id="258" r:id="rId18"/>
    <p:sldId id="287" r:id="rId19"/>
    <p:sldId id="288" r:id="rId20"/>
    <p:sldId id="345" r:id="rId21"/>
    <p:sldId id="354" r:id="rId22"/>
    <p:sldId id="355" r:id="rId23"/>
    <p:sldId id="356" r:id="rId24"/>
    <p:sldId id="357" r:id="rId25"/>
    <p:sldId id="352" r:id="rId26"/>
    <p:sldId id="290" r:id="rId27"/>
    <p:sldId id="346" r:id="rId28"/>
    <p:sldId id="293" r:id="rId29"/>
    <p:sldId id="295" r:id="rId30"/>
    <p:sldId id="347" r:id="rId31"/>
    <p:sldId id="296" r:id="rId32"/>
    <p:sldId id="358" r:id="rId33"/>
    <p:sldId id="348" r:id="rId34"/>
    <p:sldId id="294" r:id="rId35"/>
    <p:sldId id="297" r:id="rId36"/>
    <p:sldId id="298" r:id="rId37"/>
    <p:sldId id="310" r:id="rId38"/>
    <p:sldId id="349" r:id="rId39"/>
    <p:sldId id="339" r:id="rId40"/>
    <p:sldId id="340" r:id="rId41"/>
    <p:sldId id="341" r:id="rId42"/>
    <p:sldId id="342" r:id="rId43"/>
    <p:sldId id="343" r:id="rId44"/>
    <p:sldId id="350" r:id="rId45"/>
    <p:sldId id="299" r:id="rId46"/>
    <p:sldId id="301" r:id="rId47"/>
    <p:sldId id="323" r:id="rId48"/>
    <p:sldId id="324" r:id="rId49"/>
    <p:sldId id="325" r:id="rId50"/>
    <p:sldId id="326" r:id="rId51"/>
    <p:sldId id="327" r:id="rId52"/>
    <p:sldId id="328" r:id="rId53"/>
    <p:sldId id="329" r:id="rId54"/>
    <p:sldId id="330" r:id="rId55"/>
    <p:sldId id="331" r:id="rId56"/>
    <p:sldId id="332" r:id="rId57"/>
    <p:sldId id="333" r:id="rId58"/>
    <p:sldId id="338" r:id="rId59"/>
    <p:sldId id="334" r:id="rId60"/>
    <p:sldId id="336" r:id="rId61"/>
    <p:sldId id="337" r:id="rId62"/>
    <p:sldId id="303" r:id="rId63"/>
    <p:sldId id="351" r:id="rId64"/>
    <p:sldId id="306" r:id="rId65"/>
    <p:sldId id="307" r:id="rId66"/>
    <p:sldId id="308" r:id="rId67"/>
    <p:sldId id="312" r:id="rId68"/>
    <p:sldId id="311" r:id="rId69"/>
    <p:sldId id="313" r:id="rId70"/>
    <p:sldId id="359" r:id="rId71"/>
    <p:sldId id="360" r:id="rId7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1" d="100"/>
          <a:sy n="111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4B67-050F-8646-87B3-CF822B25F39B}" type="datetimeFigureOut">
              <a:rPr lang="en-US" smtClean="0"/>
              <a:pPr/>
              <a:t>6/29/2019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801-0523-F84D-A535-B2F34E11DA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3997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4B67-050F-8646-87B3-CF822B25F39B}" type="datetimeFigureOut">
              <a:rPr lang="en-US" smtClean="0"/>
              <a:pPr/>
              <a:t>6/29/2019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801-0523-F84D-A535-B2F34E11DA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122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4B67-050F-8646-87B3-CF822B25F39B}" type="datetimeFigureOut">
              <a:rPr lang="en-US" smtClean="0"/>
              <a:pPr/>
              <a:t>6/29/2019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801-0523-F84D-A535-B2F34E11DA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8392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4B67-050F-8646-87B3-CF822B25F39B}" type="datetimeFigureOut">
              <a:rPr lang="en-US" smtClean="0"/>
              <a:pPr/>
              <a:t>6/29/2019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801-0523-F84D-A535-B2F34E11DA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6288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4B67-050F-8646-87B3-CF822B25F39B}" type="datetimeFigureOut">
              <a:rPr lang="en-US" smtClean="0"/>
              <a:pPr/>
              <a:t>6/29/2019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801-0523-F84D-A535-B2F34E11DA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1990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4B67-050F-8646-87B3-CF822B25F39B}" type="datetimeFigureOut">
              <a:rPr lang="en-US" smtClean="0"/>
              <a:pPr/>
              <a:t>6/29/2019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801-0523-F84D-A535-B2F34E11DA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896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4B67-050F-8646-87B3-CF822B25F39B}" type="datetimeFigureOut">
              <a:rPr lang="en-US" smtClean="0"/>
              <a:pPr/>
              <a:t>6/29/2019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801-0523-F84D-A535-B2F34E11DA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4847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4B67-050F-8646-87B3-CF822B25F39B}" type="datetimeFigureOut">
              <a:rPr lang="en-US" smtClean="0"/>
              <a:pPr/>
              <a:t>6/29/2019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801-0523-F84D-A535-B2F34E11DA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4994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4B67-050F-8646-87B3-CF822B25F39B}" type="datetimeFigureOut">
              <a:rPr lang="en-US" smtClean="0"/>
              <a:pPr/>
              <a:t>6/29/2019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801-0523-F84D-A535-B2F34E11DA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0096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4B67-050F-8646-87B3-CF822B25F39B}" type="datetimeFigureOut">
              <a:rPr lang="en-US" smtClean="0"/>
              <a:pPr/>
              <a:t>6/29/2019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801-0523-F84D-A535-B2F34E11DA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8679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4B67-050F-8646-87B3-CF822B25F39B}" type="datetimeFigureOut">
              <a:rPr lang="en-US" smtClean="0"/>
              <a:pPr/>
              <a:t>6/29/2019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801-0523-F84D-A535-B2F34E11DA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5200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84B67-050F-8646-87B3-CF822B25F39B}" type="datetimeFigureOut">
              <a:rPr lang="en-US" smtClean="0"/>
              <a:pPr/>
              <a:t>6/29/2019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44801-0523-F84D-A535-B2F34E11DA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863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7118" y="2201334"/>
            <a:ext cx="8108949" cy="2044701"/>
          </a:xfrm>
        </p:spPr>
        <p:txBody>
          <a:bodyPr>
            <a:normAutofit/>
          </a:bodyPr>
          <a:lstStyle/>
          <a:p>
            <a:r>
              <a:rPr lang="en-US" dirty="0" err="1" smtClean="0"/>
              <a:t>Çocuklarda</a:t>
            </a:r>
            <a:r>
              <a:rPr lang="en-US" dirty="0" smtClean="0"/>
              <a:t> </a:t>
            </a:r>
            <a:r>
              <a:rPr lang="en-US" dirty="0" err="1" smtClean="0"/>
              <a:t>Hemodiyalizin</a:t>
            </a:r>
            <a:r>
              <a:rPr lang="en-US" dirty="0" smtClean="0"/>
              <a:t> </a:t>
            </a:r>
            <a:r>
              <a:rPr lang="en-US" dirty="0" err="1" smtClean="0"/>
              <a:t>Reçetelendirilmesi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5267" y="4269320"/>
            <a:ext cx="6400800" cy="98213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Dr. </a:t>
            </a:r>
            <a:r>
              <a:rPr lang="en-US" sz="2800" dirty="0" err="1" smtClean="0">
                <a:solidFill>
                  <a:schemeClr val="tx1"/>
                </a:solidFill>
              </a:rPr>
              <a:t>Aysun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Karabay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Bayazıt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err="1" smtClean="0">
                <a:solidFill>
                  <a:schemeClr val="tx1"/>
                </a:solidFill>
              </a:rPr>
              <a:t>Çukurova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Üniversitesi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err="1" smtClean="0">
                <a:solidFill>
                  <a:schemeClr val="tx1"/>
                </a:solidFill>
              </a:rPr>
              <a:t>Çocuk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Nefroloji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Bilim</a:t>
            </a:r>
            <a:r>
              <a:rPr lang="en-US" sz="2800" dirty="0" smtClean="0">
                <a:solidFill>
                  <a:schemeClr val="tx1"/>
                </a:solidFill>
              </a:rPr>
              <a:t> Dalı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050" y="194734"/>
            <a:ext cx="3454400" cy="2349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540" y="194734"/>
            <a:ext cx="1527483" cy="133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5192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51722"/>
            <a:ext cx="8229600" cy="1165916"/>
          </a:xfr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n>
                  <a:solidFill>
                    <a:schemeClr val="bg1"/>
                  </a:solidFill>
                </a:ln>
              </a:rPr>
              <a:t>Sunum</a:t>
            </a:r>
            <a:r>
              <a:rPr lang="en-US" dirty="0" smtClean="0">
                <a:ln>
                  <a:solidFill>
                    <a:schemeClr val="bg1"/>
                  </a:solidFill>
                </a:ln>
              </a:rPr>
              <a:t> </a:t>
            </a:r>
            <a:r>
              <a:rPr lang="en-US" dirty="0" err="1" smtClean="0">
                <a:ln>
                  <a:solidFill>
                    <a:schemeClr val="bg1"/>
                  </a:solidFill>
                </a:ln>
              </a:rPr>
              <a:t>Planı</a:t>
            </a:r>
            <a:endParaRPr lang="en-US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Adana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diyaliz</a:t>
            </a:r>
            <a:r>
              <a:rPr lang="en-US" dirty="0" smtClean="0"/>
              <a:t> </a:t>
            </a:r>
            <a:r>
              <a:rPr lang="en-US" dirty="0" err="1" smtClean="0"/>
              <a:t>hizmetleri</a:t>
            </a:r>
            <a:r>
              <a:rPr lang="en-US" dirty="0" smtClean="0"/>
              <a:t> </a:t>
            </a:r>
            <a:r>
              <a:rPr lang="en-US" dirty="0" err="1" smtClean="0"/>
              <a:t>değerlendirme</a:t>
            </a:r>
            <a:r>
              <a:rPr lang="en-US" dirty="0" smtClean="0"/>
              <a:t> raporu-2019</a:t>
            </a:r>
          </a:p>
          <a:p>
            <a:endParaRPr lang="en-US" dirty="0" smtClean="0"/>
          </a:p>
          <a:p>
            <a:r>
              <a:rPr lang="en-US" dirty="0" err="1" smtClean="0"/>
              <a:t>Çocukta</a:t>
            </a:r>
            <a:r>
              <a:rPr lang="en-US" dirty="0" smtClean="0"/>
              <a:t> </a:t>
            </a:r>
            <a:r>
              <a:rPr lang="en-US" dirty="0" err="1" smtClean="0"/>
              <a:t>hemodiyaliz</a:t>
            </a:r>
            <a:r>
              <a:rPr lang="en-US" dirty="0" smtClean="0"/>
              <a:t> </a:t>
            </a:r>
            <a:r>
              <a:rPr lang="en-US" dirty="0" err="1" smtClean="0"/>
              <a:t>reçetesinin</a:t>
            </a:r>
            <a:r>
              <a:rPr lang="en-US" dirty="0" smtClean="0"/>
              <a:t> </a:t>
            </a:r>
            <a:r>
              <a:rPr lang="en-US" dirty="0" err="1" smtClean="0"/>
              <a:t>bileşenleri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Hemodiyaliz</a:t>
            </a:r>
            <a:r>
              <a:rPr lang="en-US" dirty="0" smtClean="0"/>
              <a:t> </a:t>
            </a:r>
            <a:r>
              <a:rPr lang="en-US" dirty="0" err="1" smtClean="0"/>
              <a:t>reçetesini</a:t>
            </a:r>
            <a:r>
              <a:rPr lang="en-US" dirty="0" smtClean="0"/>
              <a:t> </a:t>
            </a:r>
            <a:r>
              <a:rPr lang="en-US" dirty="0" err="1" smtClean="0"/>
              <a:t>etkileyen</a:t>
            </a:r>
            <a:r>
              <a:rPr lang="en-US" dirty="0" smtClean="0"/>
              <a:t> </a:t>
            </a:r>
            <a:r>
              <a:rPr lang="en-US" dirty="0" err="1" smtClean="0"/>
              <a:t>faktörler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Altenatif</a:t>
            </a:r>
            <a:r>
              <a:rPr lang="en-US" dirty="0" smtClean="0"/>
              <a:t> HD </a:t>
            </a:r>
            <a:r>
              <a:rPr lang="en-US" dirty="0" err="1" smtClean="0"/>
              <a:t>yöntemler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883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kran Resmi 2019-06-20 23.05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6846" y="0"/>
            <a:ext cx="53298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4284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kran Resmi 2019-06-20 22.56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900" y="88900"/>
            <a:ext cx="8445500" cy="6680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2900" y="183071"/>
            <a:ext cx="11443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ADANA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73749" y="4325045"/>
            <a:ext cx="2425434" cy="789493"/>
          </a:xfrm>
          <a:prstGeom prst="ellipse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365117" y="4325045"/>
            <a:ext cx="2425434" cy="789493"/>
          </a:xfrm>
          <a:prstGeom prst="ellipse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1685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kran Resmi 2019-06-20 22.57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0200" y="812800"/>
            <a:ext cx="8470900" cy="52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662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7311" y="572127"/>
            <a:ext cx="3149489" cy="18306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Adana</a:t>
            </a:r>
            <a:br>
              <a:rPr lang="en-US" dirty="0" smtClean="0"/>
            </a:br>
            <a:r>
              <a:rPr lang="en-US" dirty="0" err="1" smtClean="0"/>
              <a:t>Nüfus</a:t>
            </a:r>
            <a:r>
              <a:rPr lang="en-US" dirty="0" smtClean="0"/>
              <a:t>: 1, 737 </a:t>
            </a:r>
            <a:r>
              <a:rPr lang="en-US" dirty="0" err="1" smtClean="0"/>
              <a:t>Milyon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1882"/>
            <a:ext cx="8229600" cy="242735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Adana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sınırları</a:t>
            </a:r>
            <a:r>
              <a:rPr lang="en-US" dirty="0" smtClean="0"/>
              <a:t> </a:t>
            </a:r>
            <a:r>
              <a:rPr lang="en-US" dirty="0" err="1" smtClean="0"/>
              <a:t>içinde</a:t>
            </a:r>
            <a:r>
              <a:rPr lang="en-US" dirty="0" smtClean="0"/>
              <a:t> 2018 </a:t>
            </a:r>
            <a:r>
              <a:rPr lang="en-US" dirty="0" err="1" smtClean="0"/>
              <a:t>yılında</a:t>
            </a:r>
            <a:r>
              <a:rPr lang="en-US" dirty="0" smtClean="0"/>
              <a:t> 18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 err="1" smtClean="0"/>
              <a:t>altı</a:t>
            </a:r>
            <a:r>
              <a:rPr lang="en-US" dirty="0" smtClean="0"/>
              <a:t> </a:t>
            </a:r>
            <a:r>
              <a:rPr lang="en-US" dirty="0" err="1" smtClean="0"/>
              <a:t>hemodiyaliz</a:t>
            </a:r>
            <a:r>
              <a:rPr lang="en-US" dirty="0" smtClean="0"/>
              <a:t> </a:t>
            </a:r>
            <a:r>
              <a:rPr lang="en-US" dirty="0" err="1" smtClean="0"/>
              <a:t>tedavisi</a:t>
            </a:r>
            <a:r>
              <a:rPr lang="en-US" dirty="0" smtClean="0"/>
              <a:t> </a:t>
            </a:r>
            <a:r>
              <a:rPr lang="en-US" dirty="0" err="1" smtClean="0"/>
              <a:t>alan</a:t>
            </a:r>
            <a:r>
              <a:rPr lang="en-US" dirty="0" smtClean="0"/>
              <a:t> </a:t>
            </a:r>
            <a:r>
              <a:rPr lang="en-US" dirty="0" err="1" smtClean="0"/>
              <a:t>çocuk</a:t>
            </a:r>
            <a:r>
              <a:rPr lang="en-US" dirty="0" smtClean="0"/>
              <a:t> hasta </a:t>
            </a:r>
            <a:r>
              <a:rPr lang="en-US" dirty="0" err="1" smtClean="0"/>
              <a:t>sayısı</a:t>
            </a:r>
            <a:r>
              <a:rPr lang="en-US" dirty="0" smtClean="0"/>
              <a:t> 27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Mart 2019, Adana İl </a:t>
            </a:r>
            <a:r>
              <a:rPr lang="en-US" dirty="0" err="1" smtClean="0"/>
              <a:t>Sağlık</a:t>
            </a:r>
            <a:r>
              <a:rPr lang="en-US" dirty="0" smtClean="0"/>
              <a:t> </a:t>
            </a:r>
            <a:r>
              <a:rPr lang="en-US" dirty="0" err="1" smtClean="0"/>
              <a:t>Müdürlüğü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02577" cy="263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9507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892"/>
            <a:ext cx="8229600" cy="1224253"/>
          </a:xfrm>
          <a:ln w="38100" cmpd="sng"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en-US" sz="2400" dirty="0" err="1" smtClean="0"/>
              <a:t>Çukurova</a:t>
            </a:r>
            <a:r>
              <a:rPr lang="en-US" sz="2400" dirty="0" smtClean="0"/>
              <a:t> </a:t>
            </a:r>
            <a:r>
              <a:rPr lang="en-US" sz="2400" dirty="0" err="1" smtClean="0"/>
              <a:t>Üniversitesi</a:t>
            </a:r>
            <a:r>
              <a:rPr lang="en-US" sz="2400" dirty="0" smtClean="0"/>
              <a:t> </a:t>
            </a:r>
            <a:r>
              <a:rPr lang="en-US" sz="2400" dirty="0" err="1" smtClean="0"/>
              <a:t>Hemodiyaliz</a:t>
            </a:r>
            <a:r>
              <a:rPr lang="en-US" sz="2400" dirty="0" smtClean="0"/>
              <a:t> </a:t>
            </a:r>
            <a:r>
              <a:rPr lang="en-US" sz="2400" dirty="0" err="1" smtClean="0"/>
              <a:t>Ünitesinde</a:t>
            </a:r>
            <a:r>
              <a:rPr lang="en-US" sz="2400" dirty="0" smtClean="0"/>
              <a:t> </a:t>
            </a:r>
            <a:r>
              <a:rPr lang="en-US" sz="2400" dirty="0" err="1" smtClean="0"/>
              <a:t>Tedavi</a:t>
            </a:r>
            <a:r>
              <a:rPr lang="en-US" sz="2400" dirty="0" smtClean="0"/>
              <a:t> </a:t>
            </a:r>
            <a:r>
              <a:rPr lang="en-US" sz="2400" dirty="0" err="1" smtClean="0"/>
              <a:t>Edilen</a:t>
            </a:r>
            <a:r>
              <a:rPr lang="en-US" sz="2400" dirty="0" smtClean="0"/>
              <a:t> </a:t>
            </a:r>
            <a:r>
              <a:rPr lang="en-US" sz="2400" dirty="0" err="1" smtClean="0"/>
              <a:t>Çocuk</a:t>
            </a:r>
            <a:r>
              <a:rPr lang="en-US" sz="2400" dirty="0" smtClean="0"/>
              <a:t> </a:t>
            </a:r>
            <a:r>
              <a:rPr lang="en-US" sz="2400" dirty="0" err="1" smtClean="0"/>
              <a:t>Hemodiyaliz</a:t>
            </a:r>
            <a:r>
              <a:rPr lang="en-US" sz="2400" dirty="0" smtClean="0"/>
              <a:t> </a:t>
            </a:r>
            <a:r>
              <a:rPr lang="en-US" sz="2400" dirty="0" err="1" smtClean="0"/>
              <a:t>Hastaları</a:t>
            </a:r>
            <a:r>
              <a:rPr lang="en-US" sz="2400" dirty="0" smtClean="0"/>
              <a:t> </a:t>
            </a:r>
            <a:r>
              <a:rPr lang="en-US" sz="2400" dirty="0" err="1" smtClean="0"/>
              <a:t>ve</a:t>
            </a:r>
            <a:r>
              <a:rPr lang="en-US" sz="2400" dirty="0" smtClean="0"/>
              <a:t> </a:t>
            </a:r>
            <a:r>
              <a:rPr lang="en-US" sz="2400" dirty="0" err="1" smtClean="0"/>
              <a:t>Takip</a:t>
            </a:r>
            <a:r>
              <a:rPr lang="en-US" sz="2400" dirty="0" smtClean="0"/>
              <a:t> Süreleri-2018 </a:t>
            </a:r>
            <a:r>
              <a:rPr lang="en-US" sz="2400" dirty="0" err="1" smtClean="0"/>
              <a:t>verileri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61933587"/>
              </p:ext>
            </p:extLst>
          </p:nvPr>
        </p:nvGraphicFramePr>
        <p:xfrm>
          <a:off x="549154" y="1601868"/>
          <a:ext cx="8137645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7529"/>
                <a:gridCol w="1627529"/>
                <a:gridCol w="1627529"/>
                <a:gridCol w="1627529"/>
                <a:gridCol w="1627529"/>
              </a:tblGrid>
              <a:tr h="3584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Yaş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Cinsiyeti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Süre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Giriş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Yolu</a:t>
                      </a:r>
                      <a:endParaRPr lang="en-US" dirty="0"/>
                    </a:p>
                  </a:txBody>
                  <a:tcPr/>
                </a:tc>
              </a:tr>
              <a:tr h="358404">
                <a:tc>
                  <a:txBody>
                    <a:bodyPr/>
                    <a:lstStyle/>
                    <a:p>
                      <a:r>
                        <a:rPr lang="en-US" dirty="0" smtClean="0"/>
                        <a:t>1-ACA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Erkek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</a:t>
                      </a:r>
                      <a:r>
                        <a:rPr lang="en-US" dirty="0" err="1" smtClean="0"/>
                        <a:t>yıl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Kateter</a:t>
                      </a:r>
                      <a:endParaRPr lang="en-US" dirty="0"/>
                    </a:p>
                  </a:txBody>
                  <a:tcPr/>
                </a:tc>
              </a:tr>
              <a:tr h="358404">
                <a:tc>
                  <a:txBody>
                    <a:bodyPr/>
                    <a:lstStyle/>
                    <a:p>
                      <a:r>
                        <a:rPr lang="en-US" dirty="0" smtClean="0"/>
                        <a:t>2-BS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Kız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</a:t>
                      </a:r>
                      <a:r>
                        <a:rPr lang="en-US" dirty="0" err="1" smtClean="0"/>
                        <a:t>yıl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Fistül</a:t>
                      </a:r>
                      <a:endParaRPr lang="en-US" dirty="0"/>
                    </a:p>
                  </a:txBody>
                  <a:tcPr/>
                </a:tc>
              </a:tr>
              <a:tr h="358404">
                <a:tc>
                  <a:txBody>
                    <a:bodyPr/>
                    <a:lstStyle/>
                    <a:p>
                      <a:r>
                        <a:rPr lang="en-US" dirty="0" smtClean="0"/>
                        <a:t>3-BÖ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Erkek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</a:t>
                      </a:r>
                      <a:r>
                        <a:rPr lang="en-US" dirty="0" err="1" smtClean="0"/>
                        <a:t>yıl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Kateter</a:t>
                      </a:r>
                      <a:endParaRPr lang="en-US" dirty="0"/>
                    </a:p>
                  </a:txBody>
                  <a:tcPr/>
                </a:tc>
              </a:tr>
              <a:tr h="358404">
                <a:tc>
                  <a:txBody>
                    <a:bodyPr/>
                    <a:lstStyle/>
                    <a:p>
                      <a:r>
                        <a:rPr lang="en-US" dirty="0" smtClean="0"/>
                        <a:t>4-MK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Erkek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</a:t>
                      </a:r>
                      <a:r>
                        <a:rPr lang="en-US" dirty="0" err="1" smtClean="0"/>
                        <a:t>yıl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PD.geçiş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Kateter</a:t>
                      </a:r>
                      <a:endParaRPr lang="en-US" dirty="0"/>
                    </a:p>
                  </a:txBody>
                  <a:tcPr/>
                </a:tc>
              </a:tr>
              <a:tr h="358404">
                <a:tc>
                  <a:txBody>
                    <a:bodyPr/>
                    <a:lstStyle/>
                    <a:p>
                      <a:r>
                        <a:rPr lang="en-US" dirty="0" smtClean="0"/>
                        <a:t>5-ED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Kız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</a:t>
                      </a:r>
                      <a:r>
                        <a:rPr lang="en-US" dirty="0" err="1" smtClean="0"/>
                        <a:t>yıl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Fistül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yeni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58404">
                <a:tc>
                  <a:txBody>
                    <a:bodyPr/>
                    <a:lstStyle/>
                    <a:p>
                      <a:r>
                        <a:rPr lang="en-US" dirty="0" smtClean="0"/>
                        <a:t>6-SA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Kız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</a:t>
                      </a:r>
                      <a:r>
                        <a:rPr lang="en-US" dirty="0" err="1" smtClean="0"/>
                        <a:t>yıl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Kateter</a:t>
                      </a:r>
                      <a:endParaRPr lang="en-US" dirty="0"/>
                    </a:p>
                  </a:txBody>
                  <a:tcPr/>
                </a:tc>
              </a:tr>
              <a:tr h="358404">
                <a:tc>
                  <a:txBody>
                    <a:bodyPr/>
                    <a:lstStyle/>
                    <a:p>
                      <a:r>
                        <a:rPr lang="en-US" dirty="0" smtClean="0"/>
                        <a:t>7-HA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Kız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</a:t>
                      </a:r>
                      <a:r>
                        <a:rPr lang="en-US" dirty="0" err="1" smtClean="0"/>
                        <a:t>yıl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Kateter</a:t>
                      </a:r>
                      <a:endParaRPr lang="en-US" dirty="0"/>
                    </a:p>
                  </a:txBody>
                  <a:tcPr/>
                </a:tc>
              </a:tr>
              <a:tr h="358404">
                <a:tc>
                  <a:txBody>
                    <a:bodyPr/>
                    <a:lstStyle/>
                    <a:p>
                      <a:r>
                        <a:rPr lang="en-US" dirty="0" smtClean="0"/>
                        <a:t>8-AD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Erkek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 </a:t>
                      </a:r>
                      <a:r>
                        <a:rPr lang="en-US" dirty="0" err="1" smtClean="0"/>
                        <a:t>yıl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Kateter</a:t>
                      </a:r>
                      <a:endParaRPr lang="en-US" dirty="0"/>
                    </a:p>
                  </a:txBody>
                  <a:tcPr/>
                </a:tc>
              </a:tr>
              <a:tr h="358404">
                <a:tc>
                  <a:txBody>
                    <a:bodyPr/>
                    <a:lstStyle/>
                    <a:p>
                      <a:r>
                        <a:rPr lang="en-US" dirty="0" smtClean="0"/>
                        <a:t>9-NE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Kız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</a:t>
                      </a:r>
                      <a:r>
                        <a:rPr lang="en-US" dirty="0" err="1" smtClean="0"/>
                        <a:t>yıl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Kateter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58404">
                <a:tc>
                  <a:txBody>
                    <a:bodyPr/>
                    <a:lstStyle/>
                    <a:p>
                      <a:r>
                        <a:rPr lang="en-US" dirty="0" smtClean="0"/>
                        <a:t>10-AS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Erkek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</a:t>
                      </a:r>
                      <a:r>
                        <a:rPr lang="en-US" dirty="0" err="1" smtClean="0"/>
                        <a:t>yıl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Kateter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58404">
                <a:tc>
                  <a:txBody>
                    <a:bodyPr/>
                    <a:lstStyle/>
                    <a:p>
                      <a:r>
                        <a:rPr lang="en-US" dirty="0" smtClean="0"/>
                        <a:t>11-MEH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Kız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</a:t>
                      </a:r>
                      <a:r>
                        <a:rPr lang="en-US" dirty="0" err="1" smtClean="0"/>
                        <a:t>yıl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Kateter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58404">
                <a:tc>
                  <a:txBody>
                    <a:bodyPr/>
                    <a:lstStyle/>
                    <a:p>
                      <a:r>
                        <a:rPr lang="en-US" dirty="0" smtClean="0"/>
                        <a:t>12-MÖ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Erkek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ay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Kateter</a:t>
                      </a:r>
                      <a:endParaRPr lang="en-US" dirty="0"/>
                    </a:p>
                  </a:txBody>
                  <a:tcPr/>
                </a:tc>
              </a:tr>
              <a:tr h="35840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411223" y="4885699"/>
            <a:ext cx="91954" cy="1086983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6200000">
            <a:off x="-377736" y="5248738"/>
            <a:ext cx="1133411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Suriye’li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8381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967" y="171629"/>
            <a:ext cx="8912326" cy="1421500"/>
          </a:xfrm>
          <a:prstGeom prst="rect">
            <a:avLst/>
          </a:prstGeom>
          <a:ln w="38100" cmpd="sng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418247" y="6314344"/>
            <a:ext cx="2482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Pediatr</a:t>
            </a:r>
            <a:r>
              <a:rPr lang="en-US" sz="2000" dirty="0" smtClean="0"/>
              <a:t> </a:t>
            </a:r>
            <a:r>
              <a:rPr lang="en-US" sz="2000" dirty="0" err="1" smtClean="0"/>
              <a:t>Nephrol</a:t>
            </a:r>
            <a:r>
              <a:rPr lang="en-US" sz="2000" dirty="0" smtClean="0"/>
              <a:t>, 2015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03392" y="2036538"/>
            <a:ext cx="3203403" cy="3970318"/>
          </a:xfrm>
          <a:prstGeom prst="rect">
            <a:avLst/>
          </a:prstGeom>
          <a:solidFill>
            <a:srgbClr val="C6D9F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2009-2011 </a:t>
            </a:r>
            <a:r>
              <a:rPr lang="en-US" sz="2800" dirty="0" err="1" smtClean="0"/>
              <a:t>yılları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37 </a:t>
            </a:r>
            <a:r>
              <a:rPr lang="en-US" sz="2800" dirty="0" err="1" smtClean="0"/>
              <a:t>Avrupa</a:t>
            </a:r>
            <a:r>
              <a:rPr lang="en-US" sz="2800" dirty="0" smtClean="0"/>
              <a:t> </a:t>
            </a:r>
            <a:r>
              <a:rPr lang="en-US" sz="2800" dirty="0" err="1" smtClean="0"/>
              <a:t>Ülkesi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&lt;15 </a:t>
            </a:r>
            <a:r>
              <a:rPr lang="en-US" sz="2800" dirty="0" err="1" smtClean="0"/>
              <a:t>yaş</a:t>
            </a:r>
            <a:r>
              <a:rPr lang="en-US" sz="2800" dirty="0" smtClean="0"/>
              <a:t> </a:t>
            </a:r>
            <a:r>
              <a:rPr lang="en-US" sz="2800" dirty="0" err="1" smtClean="0"/>
              <a:t>altı</a:t>
            </a:r>
            <a:r>
              <a:rPr lang="en-US" sz="2800" dirty="0" smtClean="0"/>
              <a:t> </a:t>
            </a:r>
          </a:p>
          <a:p>
            <a:endParaRPr lang="en-US" sz="2800" dirty="0" smtClean="0"/>
          </a:p>
          <a:p>
            <a:r>
              <a:rPr lang="en-US" sz="2800" dirty="0" smtClean="0"/>
              <a:t>1697 </a:t>
            </a:r>
            <a:r>
              <a:rPr lang="en-US" sz="2800" dirty="0" err="1" smtClean="0"/>
              <a:t>çocuk</a:t>
            </a:r>
            <a:r>
              <a:rPr lang="en-US" sz="2800" dirty="0" smtClean="0"/>
              <a:t>/ RRT</a:t>
            </a:r>
          </a:p>
          <a:p>
            <a:endParaRPr lang="en-US" sz="2800" dirty="0" smtClean="0"/>
          </a:p>
          <a:p>
            <a:r>
              <a:rPr lang="en-US" sz="2800" dirty="0" err="1" smtClean="0"/>
              <a:t>İnsidans</a:t>
            </a:r>
            <a:r>
              <a:rPr lang="en-US" sz="2800" dirty="0" smtClean="0"/>
              <a:t> 5.5 /</a:t>
            </a:r>
            <a:r>
              <a:rPr lang="en-US" sz="2800" dirty="0" err="1" smtClean="0"/>
              <a:t>pmarp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885189" y="2036538"/>
            <a:ext cx="3649156" cy="3970318"/>
          </a:xfrm>
          <a:prstGeom prst="rect">
            <a:avLst/>
          </a:prstGeom>
          <a:solidFill>
            <a:srgbClr val="C6D9F1"/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Başlangıç</a:t>
            </a:r>
            <a:r>
              <a:rPr lang="en-US" sz="2800" dirty="0" smtClean="0"/>
              <a:t> RRT:</a:t>
            </a:r>
          </a:p>
          <a:p>
            <a:endParaRPr lang="en-US" sz="2800" dirty="0" smtClean="0"/>
          </a:p>
          <a:p>
            <a:r>
              <a:rPr lang="en-US" sz="2800" dirty="0" smtClean="0"/>
              <a:t>% 47 </a:t>
            </a:r>
            <a:r>
              <a:rPr lang="en-US" sz="2800" dirty="0" err="1" smtClean="0"/>
              <a:t>Periton</a:t>
            </a:r>
            <a:r>
              <a:rPr lang="en-US" sz="2800" dirty="0" smtClean="0"/>
              <a:t> </a:t>
            </a:r>
            <a:r>
              <a:rPr lang="en-US" sz="2800" dirty="0" err="1" smtClean="0"/>
              <a:t>Diyalizi</a:t>
            </a:r>
            <a:endParaRPr lang="en-US" sz="2800" dirty="0" smtClean="0"/>
          </a:p>
          <a:p>
            <a:r>
              <a:rPr lang="en-US" sz="2800" dirty="0" smtClean="0"/>
              <a:t>% 33 </a:t>
            </a:r>
            <a:r>
              <a:rPr lang="en-US" sz="2800" dirty="0" err="1" smtClean="0"/>
              <a:t>Hemodiyaliz</a:t>
            </a:r>
            <a:endParaRPr lang="en-US" sz="2800" dirty="0" smtClean="0"/>
          </a:p>
          <a:p>
            <a:r>
              <a:rPr lang="en-US" sz="2800" dirty="0" smtClean="0"/>
              <a:t>%20 </a:t>
            </a:r>
            <a:r>
              <a:rPr lang="en-US" sz="2800" dirty="0" err="1" smtClean="0"/>
              <a:t>Preemptif</a:t>
            </a:r>
            <a:r>
              <a:rPr lang="en-US" sz="2800" dirty="0" smtClean="0"/>
              <a:t> Renal </a:t>
            </a:r>
            <a:r>
              <a:rPr lang="en-US" sz="2800" dirty="0" err="1" smtClean="0"/>
              <a:t>Tx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err="1" smtClean="0"/>
              <a:t>eGFR</a:t>
            </a:r>
            <a:r>
              <a:rPr lang="en-US" sz="2800" dirty="0" smtClean="0"/>
              <a:t> 9 ml/min/1.73 m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64623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838"/>
            <a:ext cx="8229600" cy="1246010"/>
          </a:xfr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Çocuk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Hemodiyaliz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Ünites</a:t>
            </a:r>
            <a:r>
              <a:rPr lang="en-US" dirty="0" err="1">
                <a:solidFill>
                  <a:srgbClr val="000000"/>
                </a:solidFill>
              </a:rPr>
              <a:t>i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94712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dirty="0"/>
              <a:t>Çocuklarda hemodiyaliz başarısı takıma bağlıdır</a:t>
            </a:r>
          </a:p>
          <a:p>
            <a:pPr lvl="1">
              <a:lnSpc>
                <a:spcPct val="90000"/>
              </a:lnSpc>
            </a:pPr>
            <a:r>
              <a:rPr lang="tr-TR" dirty="0"/>
              <a:t>Çocuk </a:t>
            </a:r>
            <a:r>
              <a:rPr lang="tr-TR" dirty="0" err="1"/>
              <a:t>Nefroloji</a:t>
            </a:r>
            <a:r>
              <a:rPr lang="tr-TR" dirty="0"/>
              <a:t> uzmanı, diyaliz hemşiresi, cerrah</a:t>
            </a:r>
          </a:p>
          <a:p>
            <a:pPr lvl="1">
              <a:lnSpc>
                <a:spcPct val="90000"/>
              </a:lnSpc>
            </a:pPr>
            <a:r>
              <a:rPr lang="tr-TR" dirty="0"/>
              <a:t>Diyetisyen</a:t>
            </a:r>
          </a:p>
          <a:p>
            <a:pPr lvl="1">
              <a:lnSpc>
                <a:spcPct val="90000"/>
              </a:lnSpc>
            </a:pPr>
            <a:r>
              <a:rPr lang="tr-TR" dirty="0"/>
              <a:t>Radyoloji uzmanı</a:t>
            </a:r>
          </a:p>
          <a:p>
            <a:pPr lvl="1">
              <a:lnSpc>
                <a:spcPct val="90000"/>
              </a:lnSpc>
            </a:pPr>
            <a:r>
              <a:rPr lang="tr-TR" dirty="0"/>
              <a:t>Oyun terapisti</a:t>
            </a:r>
          </a:p>
          <a:p>
            <a:pPr lvl="1">
              <a:lnSpc>
                <a:spcPct val="90000"/>
              </a:lnSpc>
            </a:pPr>
            <a:r>
              <a:rPr lang="tr-TR" dirty="0"/>
              <a:t>Sosyal hizmet uzmanı ve psikolog</a:t>
            </a:r>
          </a:p>
          <a:p>
            <a:pPr lvl="1">
              <a:lnSpc>
                <a:spcPct val="90000"/>
              </a:lnSpc>
            </a:pPr>
            <a:r>
              <a:rPr lang="tr-TR" dirty="0"/>
              <a:t>Okul öğretmenleri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045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31782" y="217396"/>
            <a:ext cx="8355018" cy="1200242"/>
          </a:xfr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Çocuklarda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Hemodiyaliz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Çocuklarda </a:t>
            </a:r>
            <a:r>
              <a:rPr lang="tr-TR" dirty="0"/>
              <a:t>hemodiyaliz </a:t>
            </a:r>
            <a:r>
              <a:rPr lang="tr-TR" dirty="0" smtClean="0"/>
              <a:t>tedavisinin hedefleri erişkinle benzerlikler taşır</a:t>
            </a:r>
          </a:p>
          <a:p>
            <a:endParaRPr lang="tr-TR" dirty="0" smtClean="0"/>
          </a:p>
          <a:p>
            <a:r>
              <a:rPr lang="tr-TR" dirty="0" smtClean="0"/>
              <a:t>Her çocuk için HD reçetesi mutlaka bireyselleştirilmelidir.</a:t>
            </a:r>
          </a:p>
          <a:p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696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17248" y="1321346"/>
            <a:ext cx="5905500" cy="53251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4651" y="3568260"/>
            <a:ext cx="1628771" cy="58477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+mj-lt"/>
                <a:cs typeface="Comic Sans MS"/>
              </a:rPr>
              <a:t>Hedefler</a:t>
            </a:r>
            <a:endParaRPr lang="en-US" sz="2400" dirty="0">
              <a:latin typeface="+mj-lt"/>
              <a:cs typeface="Comic Sans MS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2253422" y="1247913"/>
            <a:ext cx="463826" cy="5192642"/>
          </a:xfrm>
          <a:prstGeom prst="rightBrace">
            <a:avLst>
              <a:gd name="adj1" fmla="val 0"/>
              <a:gd name="adj2" fmla="val 50000"/>
            </a:avLst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129120" y="6485603"/>
            <a:ext cx="23373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latin typeface="Comic Sans MS"/>
                <a:cs typeface="Comic Sans MS"/>
              </a:rPr>
              <a:t>Pediatr</a:t>
            </a:r>
            <a:r>
              <a:rPr lang="en-US" sz="1600" i="1" dirty="0" smtClean="0">
                <a:latin typeface="Comic Sans MS"/>
                <a:cs typeface="Comic Sans MS"/>
              </a:rPr>
              <a:t> </a:t>
            </a:r>
            <a:r>
              <a:rPr lang="en-US" sz="1600" i="1" dirty="0" err="1" smtClean="0">
                <a:latin typeface="Comic Sans MS"/>
                <a:cs typeface="Comic Sans MS"/>
              </a:rPr>
              <a:t>Nephrol</a:t>
            </a:r>
            <a:r>
              <a:rPr lang="en-US" sz="1600" i="1" dirty="0" smtClean="0">
                <a:latin typeface="Comic Sans MS"/>
                <a:cs typeface="Comic Sans MS"/>
              </a:rPr>
              <a:t>, 2011</a:t>
            </a:r>
            <a:endParaRPr lang="en-US" sz="1600" i="1" dirty="0">
              <a:latin typeface="Comic Sans MS"/>
              <a:cs typeface="Comic Sans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025" y="12648"/>
            <a:ext cx="8553742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2800" dirty="0" smtClean="0">
              <a:latin typeface="+mj-lt"/>
              <a:cs typeface="Comic Sans MS"/>
            </a:endParaRPr>
          </a:p>
          <a:p>
            <a:r>
              <a:rPr lang="en-US" sz="2800" dirty="0" smtClean="0">
                <a:latin typeface="+mj-lt"/>
                <a:cs typeface="Comic Sans MS"/>
              </a:rPr>
              <a:t>      </a:t>
            </a:r>
            <a:r>
              <a:rPr lang="en-US" sz="2800" dirty="0" err="1" smtClean="0">
                <a:latin typeface="+mj-lt"/>
                <a:cs typeface="Comic Sans MS"/>
              </a:rPr>
              <a:t>Çocuk</a:t>
            </a:r>
            <a:r>
              <a:rPr lang="en-US" sz="2800" dirty="0" smtClean="0">
                <a:latin typeface="+mj-lt"/>
                <a:cs typeface="Comic Sans MS"/>
              </a:rPr>
              <a:t> </a:t>
            </a:r>
            <a:r>
              <a:rPr lang="en-US" sz="2800" dirty="0" err="1" smtClean="0">
                <a:latin typeface="+mj-lt"/>
                <a:cs typeface="Comic Sans MS"/>
              </a:rPr>
              <a:t>hemodiyaliz</a:t>
            </a:r>
            <a:r>
              <a:rPr lang="en-US" sz="2800" dirty="0" smtClean="0">
                <a:latin typeface="+mj-lt"/>
                <a:cs typeface="Comic Sans MS"/>
              </a:rPr>
              <a:t> </a:t>
            </a:r>
            <a:r>
              <a:rPr lang="en-US" sz="2800" dirty="0" err="1" smtClean="0">
                <a:latin typeface="+mj-lt"/>
                <a:cs typeface="Comic Sans MS"/>
              </a:rPr>
              <a:t>hastalarında</a:t>
            </a:r>
            <a:r>
              <a:rPr lang="en-US" sz="2800" dirty="0" smtClean="0">
                <a:latin typeface="+mj-lt"/>
                <a:cs typeface="Comic Sans MS"/>
              </a:rPr>
              <a:t> </a:t>
            </a:r>
            <a:r>
              <a:rPr lang="en-US" sz="2800" dirty="0" err="1" smtClean="0">
                <a:latin typeface="+mj-lt"/>
                <a:cs typeface="Comic Sans MS"/>
              </a:rPr>
              <a:t>hedeflenen</a:t>
            </a:r>
            <a:r>
              <a:rPr lang="en-US" sz="2800" dirty="0" smtClean="0">
                <a:latin typeface="+mj-lt"/>
                <a:cs typeface="Comic Sans MS"/>
              </a:rPr>
              <a:t> </a:t>
            </a:r>
            <a:r>
              <a:rPr lang="en-US" sz="2800" dirty="0" err="1" smtClean="0">
                <a:latin typeface="+mj-lt"/>
                <a:cs typeface="Comic Sans MS"/>
              </a:rPr>
              <a:t>değerler</a:t>
            </a:r>
            <a:endParaRPr lang="en-US" sz="2800" dirty="0" smtClean="0">
              <a:latin typeface="+mj-lt"/>
              <a:cs typeface="Comic Sans MS"/>
            </a:endParaRPr>
          </a:p>
          <a:p>
            <a:endParaRPr lang="en-US" sz="2800" dirty="0">
              <a:latin typeface="+mj-lt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596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Hemodiyaliz</a:t>
            </a:r>
            <a:r>
              <a:rPr lang="en-US" dirty="0" smtClean="0"/>
              <a:t> </a:t>
            </a:r>
            <a:r>
              <a:rPr lang="en-US" dirty="0" err="1" smtClean="0"/>
              <a:t>Reçetesinin</a:t>
            </a:r>
            <a:r>
              <a:rPr lang="en-US" dirty="0" smtClean="0"/>
              <a:t> </a:t>
            </a:r>
            <a:r>
              <a:rPr lang="en-US" dirty="0" err="1" smtClean="0"/>
              <a:t>Bileşenleri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err="1"/>
              <a:t>D</a:t>
            </a:r>
            <a:r>
              <a:rPr lang="en-US" dirty="0" err="1" smtClean="0"/>
              <a:t>amar</a:t>
            </a:r>
            <a:r>
              <a:rPr lang="en-US" dirty="0" smtClean="0"/>
              <a:t> </a:t>
            </a:r>
            <a:r>
              <a:rPr lang="en-US" dirty="0" err="1" smtClean="0"/>
              <a:t>yolu</a:t>
            </a:r>
            <a:endParaRPr lang="en-US" dirty="0" smtClean="0"/>
          </a:p>
          <a:p>
            <a:r>
              <a:rPr lang="en-US" dirty="0" err="1" smtClean="0"/>
              <a:t>Diyalizer</a:t>
            </a:r>
            <a:endParaRPr lang="en-US" dirty="0" smtClean="0"/>
          </a:p>
          <a:p>
            <a:r>
              <a:rPr lang="en-US" dirty="0" smtClean="0"/>
              <a:t>AV-set</a:t>
            </a:r>
          </a:p>
          <a:p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endParaRPr lang="en-US" dirty="0" smtClean="0"/>
          </a:p>
          <a:p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endParaRPr lang="en-US" dirty="0" smtClean="0"/>
          </a:p>
          <a:p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içeriği</a:t>
            </a:r>
            <a:endParaRPr lang="en-US" dirty="0" smtClean="0"/>
          </a:p>
          <a:p>
            <a:r>
              <a:rPr lang="en-US" dirty="0" err="1"/>
              <a:t>Antikoagülasyon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err="1"/>
              <a:t>Diyaliz</a:t>
            </a:r>
            <a:r>
              <a:rPr lang="en-US" dirty="0"/>
              <a:t> </a:t>
            </a:r>
            <a:r>
              <a:rPr lang="en-US" dirty="0" err="1"/>
              <a:t>sıklığı</a:t>
            </a:r>
            <a:endParaRPr lang="en-US" dirty="0"/>
          </a:p>
          <a:p>
            <a:r>
              <a:rPr lang="en-US" dirty="0" err="1"/>
              <a:t>Seans</a:t>
            </a:r>
            <a:r>
              <a:rPr lang="en-US" dirty="0"/>
              <a:t> </a:t>
            </a:r>
            <a:r>
              <a:rPr lang="en-US" dirty="0" err="1"/>
              <a:t>süresi</a:t>
            </a:r>
            <a:r>
              <a:rPr lang="en-US" dirty="0"/>
              <a:t> </a:t>
            </a:r>
          </a:p>
          <a:p>
            <a:r>
              <a:rPr lang="en-US" dirty="0" err="1" smtClean="0"/>
              <a:t>Kuru</a:t>
            </a:r>
            <a:r>
              <a:rPr lang="en-US" dirty="0" smtClean="0"/>
              <a:t> </a:t>
            </a:r>
            <a:r>
              <a:rPr lang="en-US" dirty="0" err="1" smtClean="0"/>
              <a:t>ağırlık</a:t>
            </a:r>
            <a:r>
              <a:rPr lang="en-US" dirty="0" smtClean="0"/>
              <a:t>/</a:t>
            </a:r>
            <a:r>
              <a:rPr lang="en-US" dirty="0" err="1" smtClean="0"/>
              <a:t>Ultrafiltrasyon</a:t>
            </a:r>
            <a:endParaRPr lang="en-US" dirty="0" smtClean="0"/>
          </a:p>
          <a:p>
            <a:r>
              <a:rPr lang="en-US" dirty="0" err="1" smtClean="0"/>
              <a:t>Diyaliz</a:t>
            </a:r>
            <a:r>
              <a:rPr lang="en-US" dirty="0" smtClean="0"/>
              <a:t> </a:t>
            </a:r>
            <a:r>
              <a:rPr lang="en-US" dirty="0" err="1" smtClean="0"/>
              <a:t>sırasında</a:t>
            </a:r>
            <a:r>
              <a:rPr lang="en-US" dirty="0" smtClean="0"/>
              <a:t> </a:t>
            </a:r>
            <a:r>
              <a:rPr lang="en-US" dirty="0" err="1" smtClean="0"/>
              <a:t>verilecek</a:t>
            </a:r>
            <a:r>
              <a:rPr lang="en-US" dirty="0" smtClean="0"/>
              <a:t> </a:t>
            </a:r>
            <a:r>
              <a:rPr lang="en-US" dirty="0" err="1" smtClean="0"/>
              <a:t>ilaçlar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591925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7150" cmpd="sng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10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 err="1" smtClean="0"/>
              <a:t>kız</a:t>
            </a:r>
            <a:r>
              <a:rPr lang="en-US" dirty="0" smtClean="0"/>
              <a:t>, 40 kg</a:t>
            </a:r>
          </a:p>
          <a:p>
            <a:r>
              <a:rPr lang="en-US" dirty="0" smtClean="0"/>
              <a:t>VUR </a:t>
            </a:r>
            <a:r>
              <a:rPr lang="en-US" dirty="0" err="1" smtClean="0"/>
              <a:t>nefropatisine</a:t>
            </a:r>
            <a:r>
              <a:rPr lang="en-US" dirty="0" smtClean="0"/>
              <a:t> </a:t>
            </a:r>
            <a:r>
              <a:rPr lang="en-US" dirty="0" err="1" smtClean="0"/>
              <a:t>bağlı</a:t>
            </a:r>
            <a:r>
              <a:rPr lang="en-US" dirty="0" smtClean="0"/>
              <a:t> SDBY</a:t>
            </a:r>
          </a:p>
          <a:p>
            <a:r>
              <a:rPr lang="en-US" dirty="0" err="1" smtClean="0"/>
              <a:t>Şuur</a:t>
            </a:r>
            <a:r>
              <a:rPr lang="en-US" dirty="0" smtClean="0"/>
              <a:t> </a:t>
            </a:r>
            <a:r>
              <a:rPr lang="en-US" dirty="0" err="1" smtClean="0"/>
              <a:t>hafif</a:t>
            </a:r>
            <a:r>
              <a:rPr lang="en-US" dirty="0" smtClean="0"/>
              <a:t> </a:t>
            </a:r>
            <a:r>
              <a:rPr lang="en-US" dirty="0" err="1" smtClean="0"/>
              <a:t>uykuya</a:t>
            </a:r>
            <a:r>
              <a:rPr lang="en-US" dirty="0" smtClean="0"/>
              <a:t> </a:t>
            </a:r>
            <a:r>
              <a:rPr lang="en-US" dirty="0" err="1" smtClean="0"/>
              <a:t>meyilli</a:t>
            </a:r>
            <a:r>
              <a:rPr lang="en-US" dirty="0" smtClean="0"/>
              <a:t>, </a:t>
            </a:r>
            <a:r>
              <a:rPr lang="en-US" dirty="0" err="1" smtClean="0"/>
              <a:t>hafif</a:t>
            </a:r>
            <a:r>
              <a:rPr lang="en-US" dirty="0" smtClean="0"/>
              <a:t> </a:t>
            </a:r>
            <a:r>
              <a:rPr lang="en-US" dirty="0" err="1" smtClean="0"/>
              <a:t>asidotik</a:t>
            </a:r>
            <a:r>
              <a:rPr lang="en-US" dirty="0" smtClean="0"/>
              <a:t> </a:t>
            </a:r>
            <a:r>
              <a:rPr lang="en-US" dirty="0" err="1" smtClean="0"/>
              <a:t>solunumu</a:t>
            </a:r>
            <a:r>
              <a:rPr lang="en-US" dirty="0" smtClean="0"/>
              <a:t> </a:t>
            </a:r>
            <a:r>
              <a:rPr lang="en-US" dirty="0" err="1" smtClean="0"/>
              <a:t>mevcut</a:t>
            </a:r>
            <a:r>
              <a:rPr lang="en-US" dirty="0" smtClean="0"/>
              <a:t>.</a:t>
            </a:r>
          </a:p>
          <a:p>
            <a:r>
              <a:rPr lang="en-US" dirty="0" smtClean="0"/>
              <a:t>BUN: 100 mg/</a:t>
            </a:r>
            <a:r>
              <a:rPr lang="en-US" dirty="0" err="1" smtClean="0"/>
              <a:t>dL</a:t>
            </a:r>
            <a:r>
              <a:rPr lang="en-US" dirty="0" smtClean="0"/>
              <a:t>, </a:t>
            </a:r>
            <a:r>
              <a:rPr lang="en-US" dirty="0" err="1" smtClean="0"/>
              <a:t>kreatinin</a:t>
            </a:r>
            <a:r>
              <a:rPr lang="en-US" dirty="0" smtClean="0"/>
              <a:t>: 6.8 mg/</a:t>
            </a:r>
            <a:r>
              <a:rPr lang="en-US" dirty="0" err="1" smtClean="0"/>
              <a:t>dL</a:t>
            </a:r>
            <a:r>
              <a:rPr lang="en-US" dirty="0" smtClean="0"/>
              <a:t>, Na: 130 </a:t>
            </a:r>
            <a:r>
              <a:rPr lang="en-US" dirty="0" err="1" smtClean="0"/>
              <a:t>meq</a:t>
            </a:r>
            <a:r>
              <a:rPr lang="en-US" dirty="0" smtClean="0"/>
              <a:t>/L, K: 5.0 </a:t>
            </a:r>
            <a:r>
              <a:rPr lang="en-US" dirty="0" err="1" smtClean="0"/>
              <a:t>mEq</a:t>
            </a:r>
            <a:r>
              <a:rPr lang="en-US" dirty="0" smtClean="0"/>
              <a:t>/L,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Ph</a:t>
            </a:r>
            <a:r>
              <a:rPr lang="en-US" dirty="0" smtClean="0"/>
              <a:t>: 7.20, HCO3:10, BE:-7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49155" y="560654"/>
            <a:ext cx="3606414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sz="2000" dirty="0" err="1" smtClean="0"/>
              <a:t>örnek</a:t>
            </a:r>
            <a:r>
              <a:rPr lang="en-US" dirty="0" smtClean="0"/>
              <a:t> </a:t>
            </a:r>
            <a:r>
              <a:rPr lang="en-US" dirty="0" err="1" smtClean="0"/>
              <a:t>vaka</a:t>
            </a:r>
            <a:r>
              <a:rPr lang="en-US" dirty="0" smtClean="0"/>
              <a:t> </a:t>
            </a:r>
            <a:r>
              <a:rPr lang="en-US" dirty="0" err="1" smtClean="0"/>
              <a:t>üzerinden</a:t>
            </a:r>
            <a:r>
              <a:rPr lang="en-US" dirty="0" smtClean="0"/>
              <a:t> </a:t>
            </a:r>
            <a:r>
              <a:rPr lang="en-US" dirty="0" err="1" smtClean="0"/>
              <a:t>düşünelim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3317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94370"/>
            <a:ext cx="8229600" cy="1143000"/>
          </a:xfrm>
        </p:spPr>
        <p:txBody>
          <a:bodyPr/>
          <a:lstStyle/>
          <a:p>
            <a:r>
              <a:rPr lang="en-US" dirty="0" err="1" smtClean="0"/>
              <a:t>Damar</a:t>
            </a:r>
            <a:r>
              <a:rPr lang="en-US" dirty="0" smtClean="0"/>
              <a:t> </a:t>
            </a:r>
            <a:r>
              <a:rPr lang="en-US" dirty="0" err="1" smtClean="0"/>
              <a:t>Yolunun</a:t>
            </a:r>
            <a:r>
              <a:rPr lang="en-US" dirty="0" smtClean="0"/>
              <a:t> </a:t>
            </a:r>
            <a:r>
              <a:rPr lang="en-US" dirty="0" err="1" smtClean="0"/>
              <a:t>Seçilmesi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8246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6062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Hasta </a:t>
            </a:r>
            <a:r>
              <a:rPr lang="en-US" dirty="0" err="1" smtClean="0"/>
              <a:t>acile</a:t>
            </a:r>
            <a:r>
              <a:rPr lang="en-US" dirty="0" smtClean="0"/>
              <a:t> </a:t>
            </a:r>
            <a:r>
              <a:rPr lang="en-US" dirty="0" err="1" smtClean="0"/>
              <a:t>gece</a:t>
            </a:r>
            <a:r>
              <a:rPr lang="en-US" dirty="0" smtClean="0"/>
              <a:t> </a:t>
            </a:r>
            <a:r>
              <a:rPr lang="en-US" dirty="0" err="1" smtClean="0"/>
              <a:t>geldi</a:t>
            </a:r>
            <a:r>
              <a:rPr lang="en-US" dirty="0" smtClean="0"/>
              <a:t> </a:t>
            </a:r>
            <a:r>
              <a:rPr lang="en-US" dirty="0" err="1" smtClean="0"/>
              <a:t>ise</a:t>
            </a:r>
            <a:r>
              <a:rPr lang="en-US" dirty="0" smtClean="0"/>
              <a:t> </a:t>
            </a:r>
            <a:r>
              <a:rPr lang="en-US" dirty="0" err="1" smtClean="0"/>
              <a:t>geçici</a:t>
            </a:r>
            <a:r>
              <a:rPr lang="en-US" dirty="0" smtClean="0"/>
              <a:t> </a:t>
            </a:r>
            <a:r>
              <a:rPr lang="en-US" dirty="0" err="1" smtClean="0"/>
              <a:t>çift</a:t>
            </a:r>
            <a:r>
              <a:rPr lang="en-US" dirty="0" smtClean="0"/>
              <a:t> </a:t>
            </a:r>
            <a:r>
              <a:rPr lang="en-US" dirty="0" err="1" smtClean="0"/>
              <a:t>lümenli</a:t>
            </a:r>
            <a:r>
              <a:rPr lang="en-US" dirty="0" smtClean="0"/>
              <a:t> </a:t>
            </a:r>
            <a:r>
              <a:rPr lang="en-US" dirty="0" err="1" smtClean="0"/>
              <a:t>hemodiyaliz</a:t>
            </a:r>
            <a:r>
              <a:rPr lang="en-US" dirty="0" smtClean="0"/>
              <a:t> </a:t>
            </a:r>
            <a:r>
              <a:rPr lang="en-US" dirty="0" err="1" smtClean="0"/>
              <a:t>kateterinin</a:t>
            </a:r>
            <a:r>
              <a:rPr lang="en-US" dirty="0" smtClean="0"/>
              <a:t> </a:t>
            </a:r>
            <a:r>
              <a:rPr lang="en-US" dirty="0" err="1" smtClean="0"/>
              <a:t>yerleştirilmesi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Kalıcı</a:t>
            </a:r>
            <a:r>
              <a:rPr lang="en-US" dirty="0" smtClean="0"/>
              <a:t> </a:t>
            </a:r>
            <a:r>
              <a:rPr lang="en-US" dirty="0" err="1" smtClean="0"/>
              <a:t>tünelli</a:t>
            </a:r>
            <a:r>
              <a:rPr lang="en-US" dirty="0" smtClean="0"/>
              <a:t> HD </a:t>
            </a:r>
            <a:r>
              <a:rPr lang="en-US" dirty="0" err="1" smtClean="0"/>
              <a:t>kateterinin</a:t>
            </a:r>
            <a:r>
              <a:rPr lang="en-US" dirty="0" smtClean="0"/>
              <a:t> </a:t>
            </a:r>
            <a:r>
              <a:rPr lang="en-US" dirty="0" err="1" smtClean="0"/>
              <a:t>elektif</a:t>
            </a:r>
            <a:r>
              <a:rPr lang="en-US" dirty="0" smtClean="0"/>
              <a:t> </a:t>
            </a:r>
            <a:r>
              <a:rPr lang="en-US" dirty="0" err="1" smtClean="0"/>
              <a:t>şartlarda</a:t>
            </a:r>
            <a:r>
              <a:rPr lang="en-US" dirty="0" smtClean="0"/>
              <a:t> </a:t>
            </a:r>
            <a:r>
              <a:rPr lang="en-US" dirty="0" err="1" smtClean="0"/>
              <a:t>konulması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AV </a:t>
            </a:r>
            <a:r>
              <a:rPr lang="en-US" dirty="0" err="1" smtClean="0"/>
              <a:t>fistül</a:t>
            </a:r>
            <a:r>
              <a:rPr lang="en-US" dirty="0" smtClean="0"/>
              <a:t> </a:t>
            </a:r>
            <a:r>
              <a:rPr lang="en-US" dirty="0" err="1" smtClean="0"/>
              <a:t>açılmasının</a:t>
            </a:r>
            <a:r>
              <a:rPr lang="en-US" dirty="0" smtClean="0"/>
              <a:t> </a:t>
            </a:r>
            <a:r>
              <a:rPr lang="en-US" dirty="0" err="1" smtClean="0"/>
              <a:t>programa</a:t>
            </a:r>
            <a:r>
              <a:rPr lang="en-US" dirty="0" smtClean="0"/>
              <a:t> </a:t>
            </a:r>
            <a:r>
              <a:rPr lang="en-US" dirty="0" err="1" smtClean="0"/>
              <a:t>alınması</a:t>
            </a:r>
            <a:r>
              <a:rPr lang="en-US" dirty="0" smtClean="0"/>
              <a:t> (</a:t>
            </a:r>
            <a:r>
              <a:rPr lang="en-US" dirty="0" err="1" smtClean="0"/>
              <a:t>Deneyimli</a:t>
            </a:r>
            <a:r>
              <a:rPr lang="en-US" dirty="0" smtClean="0"/>
              <a:t> </a:t>
            </a:r>
            <a:r>
              <a:rPr lang="en-US" dirty="0" err="1" smtClean="0"/>
              <a:t>doktor</a:t>
            </a:r>
            <a:r>
              <a:rPr lang="en-US" dirty="0" smtClean="0"/>
              <a:t> </a:t>
            </a:r>
            <a:r>
              <a:rPr lang="en-US" dirty="0" err="1" smtClean="0"/>
              <a:t>yokluğu</a:t>
            </a:r>
            <a:r>
              <a:rPr lang="en-US" dirty="0" smtClean="0"/>
              <a:t> &amp; </a:t>
            </a:r>
            <a:r>
              <a:rPr lang="en-US" dirty="0" err="1" smtClean="0"/>
              <a:t>çocuklarda</a:t>
            </a:r>
            <a:r>
              <a:rPr lang="en-US" dirty="0" smtClean="0"/>
              <a:t> </a:t>
            </a:r>
            <a:r>
              <a:rPr lang="en-US" dirty="0" err="1" smtClean="0"/>
              <a:t>damar</a:t>
            </a:r>
            <a:r>
              <a:rPr lang="en-US" dirty="0" smtClean="0"/>
              <a:t> </a:t>
            </a:r>
            <a:r>
              <a:rPr lang="en-US" dirty="0" err="1" smtClean="0"/>
              <a:t>kalibrasyonlarının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olması</a:t>
            </a:r>
            <a:r>
              <a:rPr lang="en-US" dirty="0" smtClean="0"/>
              <a:t> </a:t>
            </a:r>
            <a:r>
              <a:rPr lang="en-US" dirty="0" err="1" smtClean="0"/>
              <a:t>zorluklar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97522"/>
            <a:ext cx="8229600" cy="1325562"/>
          </a:xfr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Çözülecek</a:t>
            </a:r>
            <a:r>
              <a:rPr lang="en-US" dirty="0" smtClean="0">
                <a:solidFill>
                  <a:srgbClr val="000000"/>
                </a:solidFill>
              </a:rPr>
              <a:t> İlk Problem: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err="1" smtClean="0">
                <a:solidFill>
                  <a:srgbClr val="000000"/>
                </a:solidFill>
              </a:rPr>
              <a:t>Damar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Yolunun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Belirlenmesi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3388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334"/>
            <a:ext cx="8229600" cy="1143000"/>
          </a:xfr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Akut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Diyaliz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Kateter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Seçimleri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98484239"/>
              </p:ext>
            </p:extLst>
          </p:nvPr>
        </p:nvGraphicFramePr>
        <p:xfrm>
          <a:off x="480083" y="1415844"/>
          <a:ext cx="8229600" cy="2743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552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Çoçuğun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kilosu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Kateter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Çapı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520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Yenidoğan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</a:t>
                      </a:r>
                      <a:r>
                        <a:rPr lang="en-US" dirty="0" err="1" smtClean="0"/>
                        <a:t>Fr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tek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lümen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Femoral </a:t>
                      </a:r>
                      <a:r>
                        <a:rPr lang="en-US" dirty="0" err="1" smtClean="0"/>
                        <a:t>Ven</a:t>
                      </a:r>
                      <a:endParaRPr lang="en-US" dirty="0"/>
                    </a:p>
                  </a:txBody>
                  <a:tcPr/>
                </a:tc>
              </a:tr>
              <a:tr h="355204">
                <a:tc>
                  <a:txBody>
                    <a:bodyPr/>
                    <a:lstStyle/>
                    <a:p>
                      <a:r>
                        <a:rPr lang="en-US" dirty="0" smtClean="0"/>
                        <a:t>3-6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 </a:t>
                      </a:r>
                      <a:r>
                        <a:rPr lang="en-US" dirty="0" err="1" smtClean="0"/>
                        <a:t>Fr</a:t>
                      </a:r>
                      <a:endParaRPr 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en-US" dirty="0" err="1" smtClean="0"/>
                        <a:t>Öncelikle</a:t>
                      </a:r>
                      <a:r>
                        <a:rPr lang="en-US" dirty="0" smtClean="0"/>
                        <a:t>  Internal </a:t>
                      </a:r>
                      <a:r>
                        <a:rPr lang="en-US" dirty="0" err="1" smtClean="0"/>
                        <a:t>veya</a:t>
                      </a:r>
                      <a:r>
                        <a:rPr lang="en-US" dirty="0" smtClean="0"/>
                        <a:t> external </a:t>
                      </a:r>
                      <a:r>
                        <a:rPr lang="en-US" dirty="0" err="1" smtClean="0"/>
                        <a:t>juguler</a:t>
                      </a:r>
                      <a:r>
                        <a:rPr lang="en-US" dirty="0" smtClean="0"/>
                        <a:t>  </a:t>
                      </a:r>
                    </a:p>
                    <a:p>
                      <a:r>
                        <a:rPr lang="en-US" dirty="0" err="1" smtClean="0"/>
                        <a:t>Veye</a:t>
                      </a:r>
                      <a:r>
                        <a:rPr lang="en-US" dirty="0" smtClean="0"/>
                        <a:t> femoral </a:t>
                      </a:r>
                      <a:r>
                        <a:rPr lang="en-US" dirty="0" err="1" smtClean="0"/>
                        <a:t>ven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subklavyen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ven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tercih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edilmez</a:t>
                      </a:r>
                      <a:r>
                        <a:rPr lang="en-US" dirty="0" smtClean="0"/>
                        <a:t>)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55204">
                <a:tc>
                  <a:txBody>
                    <a:bodyPr/>
                    <a:lstStyle/>
                    <a:p>
                      <a:r>
                        <a:rPr lang="en-US" dirty="0" smtClean="0"/>
                        <a:t>6-15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 </a:t>
                      </a:r>
                      <a:r>
                        <a:rPr lang="en-US" dirty="0" err="1" smtClean="0"/>
                        <a:t>Fr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5204">
                <a:tc>
                  <a:txBody>
                    <a:bodyPr/>
                    <a:lstStyle/>
                    <a:p>
                      <a:r>
                        <a:rPr lang="en-US" dirty="0" smtClean="0"/>
                        <a:t>&gt;15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Fr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61249">
                <a:tc>
                  <a:txBody>
                    <a:bodyPr/>
                    <a:lstStyle/>
                    <a:p>
                      <a:r>
                        <a:rPr lang="en-US" dirty="0" smtClean="0"/>
                        <a:t>&gt;30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&gt;</a:t>
                      </a:r>
                      <a:r>
                        <a:rPr lang="en-US" dirty="0" smtClean="0"/>
                        <a:t>10 </a:t>
                      </a:r>
                      <a:r>
                        <a:rPr lang="en-US" dirty="0" err="1" smtClean="0"/>
                        <a:t>Fr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790016"/>
            <a:ext cx="3489421" cy="30223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9336" y="4399326"/>
            <a:ext cx="5651718" cy="2413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83355" y="4319232"/>
            <a:ext cx="153755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NKF </a:t>
            </a:r>
            <a:r>
              <a:rPr lang="en-US" dirty="0" smtClean="0"/>
              <a:t>KDOQI KILAVUZU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94847" y="4435392"/>
            <a:ext cx="383265" cy="27867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104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Çocuklarda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Damar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Yolunun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Belirlenmesi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883" y="1549400"/>
            <a:ext cx="4313154" cy="24438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440" y="4502845"/>
            <a:ext cx="7366000" cy="2355155"/>
          </a:xfrm>
          <a:prstGeom prst="rect">
            <a:avLst/>
          </a:prstGeom>
        </p:spPr>
      </p:pic>
      <p:sp>
        <p:nvSpPr>
          <p:cNvPr id="8" name="Action Button: Help 7">
            <a:hlinkClick r:id="" action="ppaction://noaction" highlightClick="1"/>
          </p:cNvPr>
          <p:cNvSpPr/>
          <p:nvPr/>
        </p:nvSpPr>
        <p:spPr>
          <a:xfrm>
            <a:off x="1178395" y="2036662"/>
            <a:ext cx="1694537" cy="1339905"/>
          </a:xfrm>
          <a:prstGeom prst="actionButtonHelp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78395" y="3007235"/>
            <a:ext cx="1548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Çocuğun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isteği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793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4930" y="1600200"/>
            <a:ext cx="5391870" cy="4525963"/>
          </a:xfrm>
        </p:spPr>
        <p:txBody>
          <a:bodyPr/>
          <a:lstStyle/>
          <a:p>
            <a:r>
              <a:rPr lang="en-US" dirty="0" err="1" smtClean="0"/>
              <a:t>Diyalizer</a:t>
            </a:r>
            <a:r>
              <a:rPr lang="en-US" dirty="0" smtClean="0"/>
              <a:t> </a:t>
            </a:r>
            <a:r>
              <a:rPr lang="en-US" dirty="0" err="1" smtClean="0"/>
              <a:t>Seçimi</a:t>
            </a:r>
            <a:endParaRPr lang="en-US" dirty="0" smtClean="0"/>
          </a:p>
          <a:p>
            <a:r>
              <a:rPr lang="en-US" dirty="0" smtClean="0"/>
              <a:t>AV set </a:t>
            </a:r>
            <a:r>
              <a:rPr lang="en-US" dirty="0" err="1" smtClean="0"/>
              <a:t>seçimi</a:t>
            </a:r>
            <a:endParaRPr lang="en-US" dirty="0" smtClean="0"/>
          </a:p>
          <a:p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hızının</a:t>
            </a:r>
            <a:r>
              <a:rPr lang="en-US" dirty="0" smtClean="0"/>
              <a:t> </a:t>
            </a:r>
            <a:r>
              <a:rPr lang="en-US" dirty="0" err="1" smtClean="0"/>
              <a:t>belirlenmesi</a:t>
            </a:r>
            <a:endParaRPr lang="en-US" dirty="0" smtClean="0"/>
          </a:p>
          <a:p>
            <a:r>
              <a:rPr lang="en-US" dirty="0" err="1" smtClean="0"/>
              <a:t>Antikoagülasyon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Diyaliz</a:t>
            </a:r>
            <a:r>
              <a:rPr lang="en-US" dirty="0" smtClean="0"/>
              <a:t> </a:t>
            </a:r>
            <a:r>
              <a:rPr lang="en-US" dirty="0" err="1" smtClean="0"/>
              <a:t>süresi</a:t>
            </a:r>
            <a:endParaRPr lang="en-US" dirty="0" smtClean="0"/>
          </a:p>
          <a:p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sıvısı</a:t>
            </a:r>
            <a:r>
              <a:rPr lang="en-US" dirty="0" smtClean="0"/>
              <a:t> </a:t>
            </a:r>
            <a:r>
              <a:rPr lang="en-US" dirty="0" err="1" smtClean="0"/>
              <a:t>kompozisyonu</a:t>
            </a:r>
            <a:endParaRPr lang="en-US" dirty="0" smtClean="0"/>
          </a:p>
          <a:p>
            <a:r>
              <a:rPr lang="en-US" dirty="0" smtClean="0"/>
              <a:t>UF </a:t>
            </a:r>
            <a:r>
              <a:rPr lang="en-US" dirty="0" err="1" smtClean="0"/>
              <a:t>profili</a:t>
            </a:r>
            <a:endParaRPr lang="en-US" dirty="0"/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2483066" cy="3349263"/>
          </a:xfrm>
          <a:prstGeom prst="rect">
            <a:avLst/>
          </a:prstGeom>
          <a:ln w="57150" cmpd="sng"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10 </a:t>
            </a:r>
            <a:r>
              <a:rPr lang="en-US" sz="1800" dirty="0" err="1" smtClean="0"/>
              <a:t>yaş</a:t>
            </a:r>
            <a:r>
              <a:rPr lang="en-US" sz="1800" dirty="0" smtClean="0"/>
              <a:t> </a:t>
            </a:r>
            <a:r>
              <a:rPr lang="en-US" sz="1800" dirty="0" err="1" smtClean="0"/>
              <a:t>kız</a:t>
            </a:r>
            <a:r>
              <a:rPr lang="en-US" sz="1800" dirty="0" smtClean="0"/>
              <a:t>, 40 kg</a:t>
            </a:r>
          </a:p>
          <a:p>
            <a:r>
              <a:rPr lang="en-US" sz="1800" dirty="0" smtClean="0"/>
              <a:t>VUR </a:t>
            </a:r>
            <a:r>
              <a:rPr lang="en-US" sz="1800" dirty="0" err="1" smtClean="0"/>
              <a:t>nefropatisine</a:t>
            </a:r>
            <a:r>
              <a:rPr lang="en-US" sz="1800" dirty="0" smtClean="0"/>
              <a:t> </a:t>
            </a:r>
            <a:r>
              <a:rPr lang="en-US" sz="1800" dirty="0" err="1" smtClean="0"/>
              <a:t>bağlı</a:t>
            </a:r>
            <a:r>
              <a:rPr lang="en-US" sz="1800" dirty="0" smtClean="0"/>
              <a:t> SDBY</a:t>
            </a:r>
          </a:p>
          <a:p>
            <a:r>
              <a:rPr lang="en-US" sz="1800" dirty="0" err="1" smtClean="0"/>
              <a:t>Şuur</a:t>
            </a:r>
            <a:r>
              <a:rPr lang="en-US" sz="1800" dirty="0" smtClean="0"/>
              <a:t> </a:t>
            </a:r>
            <a:r>
              <a:rPr lang="en-US" sz="1800" dirty="0" err="1" smtClean="0"/>
              <a:t>açık</a:t>
            </a:r>
            <a:r>
              <a:rPr lang="en-US" sz="1800" dirty="0" smtClean="0"/>
              <a:t> </a:t>
            </a:r>
            <a:r>
              <a:rPr lang="en-US" sz="1800" dirty="0" err="1" smtClean="0"/>
              <a:t>ama</a:t>
            </a:r>
            <a:r>
              <a:rPr lang="en-US" sz="1800" dirty="0" smtClean="0"/>
              <a:t> </a:t>
            </a:r>
            <a:r>
              <a:rPr lang="en-US" sz="1800" dirty="0" err="1" smtClean="0"/>
              <a:t>hafif</a:t>
            </a:r>
            <a:r>
              <a:rPr lang="en-US" sz="1800" dirty="0" smtClean="0"/>
              <a:t> </a:t>
            </a:r>
            <a:r>
              <a:rPr lang="en-US" sz="1800" dirty="0" err="1" smtClean="0"/>
              <a:t>uykuya</a:t>
            </a:r>
            <a:r>
              <a:rPr lang="en-US" sz="1800" dirty="0" smtClean="0"/>
              <a:t> </a:t>
            </a:r>
            <a:r>
              <a:rPr lang="en-US" sz="1800" dirty="0" err="1" smtClean="0"/>
              <a:t>meyilli</a:t>
            </a:r>
            <a:r>
              <a:rPr lang="en-US" sz="1800" dirty="0" smtClean="0"/>
              <a:t>, </a:t>
            </a:r>
            <a:r>
              <a:rPr lang="en-US" sz="1800" dirty="0" err="1" smtClean="0"/>
              <a:t>hafif</a:t>
            </a:r>
            <a:r>
              <a:rPr lang="en-US" sz="1800" dirty="0" smtClean="0"/>
              <a:t> </a:t>
            </a:r>
            <a:r>
              <a:rPr lang="en-US" sz="1800" dirty="0" err="1" smtClean="0"/>
              <a:t>asidotik</a:t>
            </a:r>
            <a:r>
              <a:rPr lang="en-US" sz="1800" dirty="0" smtClean="0"/>
              <a:t> </a:t>
            </a:r>
            <a:r>
              <a:rPr lang="en-US" sz="1800" dirty="0" err="1" smtClean="0"/>
              <a:t>solunumu</a:t>
            </a:r>
            <a:r>
              <a:rPr lang="en-US" sz="1800" dirty="0" smtClean="0"/>
              <a:t> </a:t>
            </a:r>
            <a:r>
              <a:rPr lang="en-US" sz="1800" dirty="0" err="1" smtClean="0"/>
              <a:t>mevcut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BUN: 100 mg/</a:t>
            </a:r>
            <a:r>
              <a:rPr lang="en-US" sz="1800" dirty="0" err="1" smtClean="0"/>
              <a:t>dL</a:t>
            </a:r>
            <a:r>
              <a:rPr lang="en-US" sz="1800" dirty="0" smtClean="0"/>
              <a:t>, </a:t>
            </a:r>
            <a:r>
              <a:rPr lang="en-US" sz="1800" dirty="0" err="1" smtClean="0"/>
              <a:t>kreatinin</a:t>
            </a:r>
            <a:r>
              <a:rPr lang="en-US" sz="1800" dirty="0" smtClean="0"/>
              <a:t>: 6.8 mg/</a:t>
            </a:r>
            <a:r>
              <a:rPr lang="en-US" sz="1800" dirty="0" err="1" smtClean="0"/>
              <a:t>dL</a:t>
            </a:r>
            <a:r>
              <a:rPr lang="en-US" sz="1800" dirty="0" smtClean="0"/>
              <a:t>, Na: 130 </a:t>
            </a:r>
            <a:r>
              <a:rPr lang="en-US" sz="1800" dirty="0" err="1" smtClean="0"/>
              <a:t>meq</a:t>
            </a:r>
            <a:r>
              <a:rPr lang="en-US" sz="1800" dirty="0" smtClean="0"/>
              <a:t>/L, K: 5.0 </a:t>
            </a:r>
            <a:r>
              <a:rPr lang="en-US" sz="1800" dirty="0" err="1" smtClean="0"/>
              <a:t>mEq</a:t>
            </a:r>
            <a:r>
              <a:rPr lang="en-US" sz="1800" dirty="0" smtClean="0"/>
              <a:t>/L, </a:t>
            </a:r>
            <a:r>
              <a:rPr lang="en-US" sz="1800" dirty="0" err="1" smtClean="0"/>
              <a:t>kan</a:t>
            </a:r>
            <a:r>
              <a:rPr lang="en-US" sz="1800" dirty="0" smtClean="0"/>
              <a:t> </a:t>
            </a:r>
            <a:r>
              <a:rPr lang="en-US" sz="1800" dirty="0" err="1" smtClean="0"/>
              <a:t>Ph</a:t>
            </a:r>
            <a:r>
              <a:rPr lang="en-US" sz="1800" dirty="0" smtClean="0"/>
              <a:t>: 7.20, HCO3:10, BE:-7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320342" y="709399"/>
            <a:ext cx="2722892" cy="461665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Üremik</a:t>
            </a:r>
            <a:r>
              <a:rPr lang="en-US" sz="2400" dirty="0" smtClean="0"/>
              <a:t> </a:t>
            </a:r>
            <a:r>
              <a:rPr lang="en-US" sz="2400" dirty="0" err="1" smtClean="0"/>
              <a:t>semptomlar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0737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Üremik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Toksinlerin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Klirensini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Etkiyen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Faktörler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Diyalizerin</a:t>
            </a:r>
            <a:r>
              <a:rPr lang="en-US" dirty="0" smtClean="0"/>
              <a:t> </a:t>
            </a:r>
            <a:r>
              <a:rPr lang="en-US" dirty="0" err="1" smtClean="0"/>
              <a:t>seçimi</a:t>
            </a:r>
            <a:endParaRPr lang="en-US" dirty="0" smtClean="0"/>
          </a:p>
          <a:p>
            <a:pPr lvl="1">
              <a:buFont typeface="Wingdings" charset="2"/>
              <a:buChar char="Ø"/>
            </a:pPr>
            <a:r>
              <a:rPr lang="en-US" dirty="0" err="1"/>
              <a:t>M</a:t>
            </a:r>
            <a:r>
              <a:rPr lang="en-US" dirty="0" err="1" smtClean="0"/>
              <a:t>embran</a:t>
            </a:r>
            <a:r>
              <a:rPr lang="en-US" dirty="0" smtClean="0"/>
              <a:t> </a:t>
            </a:r>
            <a:r>
              <a:rPr lang="en-US" dirty="0" err="1"/>
              <a:t>özellikleri</a:t>
            </a:r>
            <a:endParaRPr lang="en-US" dirty="0"/>
          </a:p>
          <a:p>
            <a:pPr lvl="1"/>
            <a:r>
              <a:rPr lang="en-US" dirty="0" err="1"/>
              <a:t>Kalınlık</a:t>
            </a:r>
            <a:r>
              <a:rPr lang="en-US" dirty="0"/>
              <a:t>, </a:t>
            </a:r>
            <a:r>
              <a:rPr lang="en-US" dirty="0" err="1"/>
              <a:t>yüzey</a:t>
            </a:r>
            <a:r>
              <a:rPr lang="en-US" dirty="0"/>
              <a:t> </a:t>
            </a:r>
            <a:r>
              <a:rPr lang="en-US" dirty="0" err="1"/>
              <a:t>alanı</a:t>
            </a:r>
            <a:r>
              <a:rPr lang="en-US" dirty="0"/>
              <a:t>, </a:t>
            </a:r>
            <a:r>
              <a:rPr lang="en-US" dirty="0" err="1"/>
              <a:t>deliklerin</a:t>
            </a:r>
            <a:r>
              <a:rPr lang="en-US" dirty="0"/>
              <a:t> </a:t>
            </a:r>
            <a:r>
              <a:rPr lang="en-US" dirty="0" err="1"/>
              <a:t>genişliği</a:t>
            </a:r>
            <a:r>
              <a:rPr lang="en-US" dirty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sayısı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02788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114" y="2311300"/>
            <a:ext cx="8229600" cy="1143000"/>
          </a:xfrm>
        </p:spPr>
        <p:txBody>
          <a:bodyPr/>
          <a:lstStyle/>
          <a:p>
            <a:r>
              <a:rPr lang="en-US" dirty="0" err="1" smtClean="0"/>
              <a:t>Diyalizer</a:t>
            </a:r>
            <a:r>
              <a:rPr lang="en-US" dirty="0" smtClean="0"/>
              <a:t> </a:t>
            </a:r>
            <a:r>
              <a:rPr lang="en-US" dirty="0" err="1" smtClean="0"/>
              <a:t>Seçimi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037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294" y="274670"/>
            <a:ext cx="6043992" cy="1143000"/>
          </a:xfrm>
        </p:spPr>
        <p:txBody>
          <a:bodyPr/>
          <a:lstStyle/>
          <a:p>
            <a:r>
              <a:rPr lang="en-US" dirty="0" err="1" smtClean="0"/>
              <a:t>Diyalizer</a:t>
            </a:r>
            <a:r>
              <a:rPr lang="en-US" dirty="0" smtClean="0"/>
              <a:t> </a:t>
            </a:r>
            <a:r>
              <a:rPr lang="en-US" dirty="0" err="1" smtClean="0"/>
              <a:t>Seçerken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Priming </a:t>
            </a:r>
            <a:r>
              <a:rPr lang="en-US" dirty="0" err="1" smtClean="0"/>
              <a:t>volüm</a:t>
            </a:r>
            <a:endParaRPr lang="en-US" dirty="0" smtClean="0"/>
          </a:p>
          <a:p>
            <a:r>
              <a:rPr lang="en-US" dirty="0" err="1" smtClean="0"/>
              <a:t>Yüzey</a:t>
            </a:r>
            <a:r>
              <a:rPr lang="en-US" dirty="0" smtClean="0"/>
              <a:t> </a:t>
            </a:r>
            <a:r>
              <a:rPr lang="en-US" dirty="0" err="1" smtClean="0"/>
              <a:t>alanı</a:t>
            </a:r>
            <a:endParaRPr lang="en-US" dirty="0" smtClean="0"/>
          </a:p>
          <a:p>
            <a:r>
              <a:rPr lang="en-US" dirty="0" err="1" smtClean="0"/>
              <a:t>Membran</a:t>
            </a:r>
            <a:r>
              <a:rPr lang="en-US" dirty="0" smtClean="0"/>
              <a:t> </a:t>
            </a:r>
            <a:r>
              <a:rPr lang="en-US" dirty="0" err="1"/>
              <a:t>ö</a:t>
            </a:r>
            <a:r>
              <a:rPr lang="en-US" dirty="0" err="1" smtClean="0"/>
              <a:t>zellikleri</a:t>
            </a:r>
            <a:endParaRPr lang="en-US" dirty="0" smtClean="0"/>
          </a:p>
          <a:p>
            <a:r>
              <a:rPr lang="en-US" dirty="0" err="1" smtClean="0"/>
              <a:t>Kuf</a:t>
            </a:r>
            <a:r>
              <a:rPr lang="en-US" dirty="0" smtClean="0"/>
              <a:t>: </a:t>
            </a:r>
            <a:r>
              <a:rPr lang="en-US" dirty="0" err="1" smtClean="0"/>
              <a:t>Ultrafiltrasyon</a:t>
            </a:r>
            <a:r>
              <a:rPr lang="en-US" dirty="0" smtClean="0"/>
              <a:t> </a:t>
            </a:r>
            <a:r>
              <a:rPr lang="en-US" dirty="0" err="1" smtClean="0"/>
              <a:t>katsayısı</a:t>
            </a:r>
            <a:endParaRPr lang="en-US" dirty="0" smtClean="0"/>
          </a:p>
          <a:p>
            <a:r>
              <a:rPr lang="en-US" dirty="0" err="1" smtClean="0"/>
              <a:t>KoA</a:t>
            </a:r>
            <a:r>
              <a:rPr lang="en-US" dirty="0" smtClean="0"/>
              <a:t>: </a:t>
            </a:r>
            <a:r>
              <a:rPr lang="en-US" dirty="0" err="1" smtClean="0"/>
              <a:t>Kitle</a:t>
            </a:r>
            <a:r>
              <a:rPr lang="en-US" dirty="0" smtClean="0"/>
              <a:t> transfer </a:t>
            </a:r>
            <a:r>
              <a:rPr lang="en-US" dirty="0" err="1" smtClean="0"/>
              <a:t>alanı</a:t>
            </a:r>
            <a:r>
              <a:rPr lang="en-US" dirty="0" smtClean="0"/>
              <a:t> </a:t>
            </a:r>
            <a:r>
              <a:rPr lang="en-US" dirty="0" err="1" smtClean="0"/>
              <a:t>katsayısı</a:t>
            </a:r>
            <a:endParaRPr lang="en-US" dirty="0" smtClean="0"/>
          </a:p>
          <a:p>
            <a:r>
              <a:rPr lang="en-US" dirty="0" err="1" smtClean="0"/>
              <a:t>Üre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Vitamin B12 </a:t>
            </a:r>
            <a:r>
              <a:rPr lang="en-US" dirty="0" err="1" smtClean="0"/>
              <a:t>klirensi</a:t>
            </a:r>
            <a:endParaRPr lang="en-US" dirty="0" smtClean="0"/>
          </a:p>
          <a:p>
            <a:r>
              <a:rPr lang="en-US" dirty="0" err="1" smtClean="0"/>
              <a:t>Sterilizasyon</a:t>
            </a:r>
            <a:r>
              <a:rPr lang="en-US" dirty="0" smtClean="0"/>
              <a:t> </a:t>
            </a:r>
            <a:r>
              <a:rPr lang="en-US" dirty="0" err="1" smtClean="0"/>
              <a:t>Yöntemleri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Gama </a:t>
            </a:r>
            <a:r>
              <a:rPr lang="en-US" dirty="0" err="1" smtClean="0"/>
              <a:t>ışınları</a:t>
            </a:r>
            <a:r>
              <a:rPr lang="en-US" dirty="0" smtClean="0"/>
              <a:t>, </a:t>
            </a:r>
            <a:r>
              <a:rPr lang="en-US" dirty="0" err="1" smtClean="0"/>
              <a:t>buhar</a:t>
            </a:r>
            <a:r>
              <a:rPr lang="en-US" dirty="0" smtClean="0"/>
              <a:t>, </a:t>
            </a:r>
            <a:r>
              <a:rPr lang="en-US" dirty="0" err="1" smtClean="0"/>
              <a:t>etilen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oksid</a:t>
            </a:r>
            <a:endParaRPr lang="en-US" dirty="0"/>
          </a:p>
        </p:txBody>
      </p:sp>
      <p:pic>
        <p:nvPicPr>
          <p:cNvPr id="4" name="Picture 3" descr="diyaliz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15174" y="1600200"/>
            <a:ext cx="2928826" cy="405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406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1400"/>
            <a:ext cx="9144000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433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KUf</a:t>
            </a:r>
            <a:r>
              <a:rPr lang="en-US" dirty="0" smtClean="0"/>
              <a:t>: </a:t>
            </a:r>
            <a:r>
              <a:rPr lang="en-US" dirty="0" err="1" smtClean="0"/>
              <a:t>Ultrafiltrasyon</a:t>
            </a:r>
            <a:r>
              <a:rPr lang="en-US" dirty="0" smtClean="0"/>
              <a:t> </a:t>
            </a:r>
            <a:r>
              <a:rPr lang="en-US" dirty="0" err="1" smtClean="0"/>
              <a:t>Katsayısı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Her </a:t>
            </a:r>
            <a:r>
              <a:rPr lang="en-US" dirty="0" err="1" smtClean="0"/>
              <a:t>bir</a:t>
            </a:r>
            <a:r>
              <a:rPr lang="en-US" dirty="0" smtClean="0"/>
              <a:t> TMP </a:t>
            </a:r>
            <a:r>
              <a:rPr lang="en-US" dirty="0" err="1" smtClean="0"/>
              <a:t>başına</a:t>
            </a:r>
            <a:r>
              <a:rPr lang="en-US" dirty="0" smtClean="0"/>
              <a:t> her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saatte</a:t>
            </a:r>
            <a:r>
              <a:rPr lang="en-US" dirty="0" smtClean="0"/>
              <a:t> </a:t>
            </a:r>
            <a:r>
              <a:rPr lang="en-US" dirty="0" err="1" smtClean="0"/>
              <a:t>elde</a:t>
            </a:r>
            <a:r>
              <a:rPr lang="en-US" dirty="0" smtClean="0"/>
              <a:t> </a:t>
            </a:r>
            <a:r>
              <a:rPr lang="en-US" dirty="0" err="1" smtClean="0"/>
              <a:t>edilen</a:t>
            </a:r>
            <a:r>
              <a:rPr lang="en-US" dirty="0" smtClean="0"/>
              <a:t> UF </a:t>
            </a:r>
            <a:r>
              <a:rPr lang="en-US" dirty="0" err="1" smtClean="0"/>
              <a:t>miktarı</a:t>
            </a:r>
            <a:endParaRPr lang="en-US" dirty="0" smtClean="0"/>
          </a:p>
          <a:p>
            <a:r>
              <a:rPr lang="en-US" dirty="0" err="1" smtClean="0"/>
              <a:t>Diyalizerin</a:t>
            </a:r>
            <a:r>
              <a:rPr lang="en-US" dirty="0" smtClean="0"/>
              <a:t> </a:t>
            </a:r>
            <a:r>
              <a:rPr lang="en-US" dirty="0" err="1" smtClean="0"/>
              <a:t>suyu</a:t>
            </a:r>
            <a:r>
              <a:rPr lang="en-US" dirty="0" smtClean="0"/>
              <a:t> </a:t>
            </a:r>
            <a:r>
              <a:rPr lang="en-US" dirty="0" err="1" smtClean="0"/>
              <a:t>uzaklaştırma</a:t>
            </a:r>
            <a:r>
              <a:rPr lang="en-US" dirty="0" smtClean="0"/>
              <a:t> </a:t>
            </a:r>
            <a:r>
              <a:rPr lang="en-US" dirty="0" err="1" smtClean="0"/>
              <a:t>yeteneği</a:t>
            </a:r>
            <a:endParaRPr lang="en-US" dirty="0" smtClean="0"/>
          </a:p>
          <a:p>
            <a:r>
              <a:rPr lang="en-US" dirty="0" err="1" smtClean="0"/>
              <a:t>Kuf</a:t>
            </a:r>
            <a:r>
              <a:rPr lang="en-US" dirty="0" smtClean="0"/>
              <a:t> 4 </a:t>
            </a:r>
            <a:r>
              <a:rPr lang="en-US" dirty="0" err="1" smtClean="0"/>
              <a:t>ise</a:t>
            </a:r>
            <a:r>
              <a:rPr lang="en-US" dirty="0" smtClean="0"/>
              <a:t> 1 TMP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saatte</a:t>
            </a:r>
            <a:r>
              <a:rPr lang="en-US" dirty="0" smtClean="0"/>
              <a:t> 4 mL UF </a:t>
            </a:r>
            <a:r>
              <a:rPr lang="en-US" dirty="0" err="1" smtClean="0"/>
              <a:t>gerçekleşir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KUf</a:t>
            </a:r>
            <a:r>
              <a:rPr lang="en-US" dirty="0" smtClean="0"/>
              <a:t> &lt; 10 ml/</a:t>
            </a:r>
            <a:r>
              <a:rPr lang="en-US" dirty="0" err="1" smtClean="0"/>
              <a:t>saat</a:t>
            </a:r>
            <a:r>
              <a:rPr lang="en-US" dirty="0" smtClean="0"/>
              <a:t>/mmHg        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akımlı</a:t>
            </a:r>
            <a:r>
              <a:rPr lang="en-US" dirty="0" smtClean="0"/>
              <a:t> </a:t>
            </a:r>
            <a:r>
              <a:rPr lang="en-US" dirty="0" err="1" smtClean="0"/>
              <a:t>diyalizer</a:t>
            </a:r>
            <a:endParaRPr lang="en-US" dirty="0" smtClean="0"/>
          </a:p>
          <a:p>
            <a:r>
              <a:rPr lang="en-US" dirty="0" err="1" smtClean="0"/>
              <a:t>KUf</a:t>
            </a:r>
            <a:r>
              <a:rPr lang="en-US" dirty="0" smtClean="0"/>
              <a:t> 15-60 ml/</a:t>
            </a:r>
            <a:r>
              <a:rPr lang="en-US" dirty="0" err="1" smtClean="0"/>
              <a:t>saat</a:t>
            </a:r>
            <a:r>
              <a:rPr lang="en-US" dirty="0" smtClean="0"/>
              <a:t>/mmHg        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akımlı</a:t>
            </a:r>
            <a:r>
              <a:rPr lang="en-US" dirty="0" smtClean="0"/>
              <a:t> </a:t>
            </a:r>
            <a:r>
              <a:rPr lang="en-US" dirty="0" err="1" smtClean="0"/>
              <a:t>diyalizer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747900" y="4090100"/>
            <a:ext cx="617799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4923181" y="4966458"/>
            <a:ext cx="617799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235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Kitle</a:t>
            </a:r>
            <a:r>
              <a:rPr lang="en-US" dirty="0" smtClean="0"/>
              <a:t> transfer </a:t>
            </a:r>
            <a:r>
              <a:rPr lang="en-US" dirty="0" err="1" smtClean="0"/>
              <a:t>alanı</a:t>
            </a:r>
            <a:r>
              <a:rPr lang="en-US" dirty="0" smtClean="0"/>
              <a:t> </a:t>
            </a:r>
            <a:r>
              <a:rPr lang="en-US" dirty="0" err="1" smtClean="0"/>
              <a:t>katsayısı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etkinlikli</a:t>
            </a:r>
            <a:r>
              <a:rPr lang="en-US" dirty="0" smtClean="0"/>
              <a:t> </a:t>
            </a:r>
            <a:r>
              <a:rPr lang="en-US" dirty="0" err="1" smtClean="0"/>
              <a:t>diyalizer</a:t>
            </a:r>
            <a:r>
              <a:rPr lang="en-US" dirty="0" smtClean="0"/>
              <a:t> </a:t>
            </a:r>
            <a:r>
              <a:rPr lang="en-US" dirty="0" err="1" smtClean="0"/>
              <a:t>KoA</a:t>
            </a:r>
            <a:r>
              <a:rPr lang="en-US" dirty="0" smtClean="0"/>
              <a:t> </a:t>
            </a:r>
            <a:r>
              <a:rPr lang="en-US" dirty="0" err="1" smtClean="0"/>
              <a:t>değeri</a:t>
            </a:r>
            <a:r>
              <a:rPr lang="en-US" dirty="0" smtClean="0"/>
              <a:t>&gt;700</a:t>
            </a:r>
          </a:p>
          <a:p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etkinlikli</a:t>
            </a:r>
            <a:r>
              <a:rPr lang="en-US" dirty="0" smtClean="0"/>
              <a:t> </a:t>
            </a:r>
            <a:r>
              <a:rPr lang="en-US" dirty="0" err="1" smtClean="0"/>
              <a:t>diyalizer</a:t>
            </a:r>
            <a:r>
              <a:rPr lang="en-US" dirty="0" smtClean="0"/>
              <a:t> </a:t>
            </a:r>
            <a:r>
              <a:rPr lang="en-US" dirty="0" err="1" smtClean="0"/>
              <a:t>KoA</a:t>
            </a:r>
            <a:r>
              <a:rPr lang="en-US" dirty="0" smtClean="0"/>
              <a:t> </a:t>
            </a:r>
            <a:r>
              <a:rPr lang="en-US" dirty="0" err="1" smtClean="0"/>
              <a:t>değeri</a:t>
            </a:r>
            <a:r>
              <a:rPr lang="en-US" dirty="0" smtClean="0"/>
              <a:t> 300-500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14645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115" y="230030"/>
            <a:ext cx="8229600" cy="1143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Membran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Özellikleri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115" y="1727732"/>
            <a:ext cx="8229600" cy="5023003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Modifiye</a:t>
            </a:r>
            <a:r>
              <a:rPr lang="en-US" sz="2800" dirty="0" smtClean="0"/>
              <a:t> </a:t>
            </a:r>
            <a:r>
              <a:rPr lang="en-US" sz="2800" dirty="0" err="1" smtClean="0"/>
              <a:t>selüloz</a:t>
            </a:r>
            <a:r>
              <a:rPr lang="en-US" sz="2800" dirty="0" smtClean="0"/>
              <a:t>: </a:t>
            </a:r>
            <a:r>
              <a:rPr lang="en-US" sz="2800" dirty="0" err="1" smtClean="0"/>
              <a:t>Selüloz</a:t>
            </a:r>
            <a:r>
              <a:rPr lang="en-US" sz="2800" dirty="0" smtClean="0"/>
              <a:t> </a:t>
            </a:r>
            <a:r>
              <a:rPr lang="en-US" sz="2800" dirty="0" err="1" smtClean="0"/>
              <a:t>asetat</a:t>
            </a:r>
            <a:r>
              <a:rPr lang="en-US" sz="2800" dirty="0" smtClean="0"/>
              <a:t> </a:t>
            </a:r>
            <a:r>
              <a:rPr lang="en-US" sz="2800" dirty="0" err="1" smtClean="0"/>
              <a:t>veya</a:t>
            </a:r>
            <a:r>
              <a:rPr lang="en-US" sz="2800" dirty="0" smtClean="0"/>
              <a:t> </a:t>
            </a:r>
            <a:r>
              <a:rPr lang="en-US" sz="2800" dirty="0" err="1" smtClean="0"/>
              <a:t>hemophan</a:t>
            </a:r>
            <a:r>
              <a:rPr lang="en-US" sz="2800" dirty="0" smtClean="0"/>
              <a:t> (</a:t>
            </a:r>
            <a:r>
              <a:rPr lang="en-US" sz="2800" dirty="0" err="1" smtClean="0"/>
              <a:t>Antikoagülan</a:t>
            </a:r>
            <a:r>
              <a:rPr lang="en-US" sz="2800" dirty="0" smtClean="0"/>
              <a:t> </a:t>
            </a:r>
            <a:r>
              <a:rPr lang="en-US" sz="2800" dirty="0" err="1" smtClean="0"/>
              <a:t>ihtiyacı</a:t>
            </a:r>
            <a:r>
              <a:rPr lang="en-US" sz="2800" dirty="0" smtClean="0"/>
              <a:t> </a:t>
            </a:r>
            <a:r>
              <a:rPr lang="en-US" sz="2800" dirty="0" err="1" smtClean="0"/>
              <a:t>daha</a:t>
            </a:r>
            <a:r>
              <a:rPr lang="en-US" sz="2800" dirty="0" smtClean="0"/>
              <a:t> </a:t>
            </a:r>
            <a:r>
              <a:rPr lang="en-US" sz="2800" dirty="0" err="1" smtClean="0"/>
              <a:t>fazladır</a:t>
            </a:r>
            <a:r>
              <a:rPr lang="en-US" sz="2800" dirty="0" smtClean="0"/>
              <a:t>)</a:t>
            </a:r>
          </a:p>
          <a:p>
            <a:endParaRPr lang="en-US" sz="2800" dirty="0" smtClean="0"/>
          </a:p>
          <a:p>
            <a:r>
              <a:rPr lang="en-US" sz="2800" dirty="0" err="1"/>
              <a:t>S</a:t>
            </a:r>
            <a:r>
              <a:rPr lang="en-US" sz="2800" dirty="0" err="1" smtClean="0"/>
              <a:t>elüloz</a:t>
            </a:r>
            <a:r>
              <a:rPr lang="en-US" sz="2800" dirty="0" smtClean="0"/>
              <a:t>: </a:t>
            </a:r>
            <a:r>
              <a:rPr lang="en-US" sz="2800" dirty="0" err="1" smtClean="0"/>
              <a:t>Cuprophan</a:t>
            </a:r>
            <a:r>
              <a:rPr lang="en-US" sz="2800" dirty="0" smtClean="0"/>
              <a:t>; </a:t>
            </a:r>
            <a:r>
              <a:rPr lang="en-US" sz="2800" dirty="0" err="1" smtClean="0"/>
              <a:t>biyouyumlu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err="1" smtClean="0"/>
              <a:t>Sentetik</a:t>
            </a:r>
            <a:r>
              <a:rPr lang="en-US" sz="2800" dirty="0" smtClean="0"/>
              <a:t>:  </a:t>
            </a:r>
            <a:r>
              <a:rPr lang="en-US" sz="2800" dirty="0" err="1" smtClean="0"/>
              <a:t>Polisulfan</a:t>
            </a:r>
            <a:r>
              <a:rPr lang="en-US" sz="2800" dirty="0" smtClean="0"/>
              <a:t>, </a:t>
            </a:r>
            <a:r>
              <a:rPr lang="en-US" sz="2800" dirty="0" err="1" smtClean="0"/>
              <a:t>polikarbonat</a:t>
            </a:r>
            <a:r>
              <a:rPr lang="en-US" sz="2800" dirty="0" smtClean="0"/>
              <a:t>, </a:t>
            </a:r>
            <a:r>
              <a:rPr lang="en-US" sz="2800" dirty="0" err="1" smtClean="0"/>
              <a:t>poliamid</a:t>
            </a:r>
            <a:r>
              <a:rPr lang="en-US" sz="2800" dirty="0" smtClean="0"/>
              <a:t>, </a:t>
            </a:r>
            <a:r>
              <a:rPr lang="en-US" sz="2800" dirty="0" err="1" smtClean="0"/>
              <a:t>Daha</a:t>
            </a:r>
            <a:r>
              <a:rPr lang="en-US" sz="2800" dirty="0" smtClean="0"/>
              <a:t> </a:t>
            </a:r>
            <a:r>
              <a:rPr lang="en-US" sz="2800" dirty="0" err="1" smtClean="0"/>
              <a:t>hidrofobik</a:t>
            </a:r>
            <a:r>
              <a:rPr lang="en-US" sz="2800" dirty="0" smtClean="0"/>
              <a:t>, </a:t>
            </a:r>
            <a:r>
              <a:rPr lang="en-US" sz="2800" dirty="0" err="1"/>
              <a:t>b</a:t>
            </a:r>
            <a:r>
              <a:rPr lang="en-US" sz="2800" dirty="0" err="1" smtClean="0"/>
              <a:t>iyouyumlu</a:t>
            </a:r>
            <a:r>
              <a:rPr lang="en-US" sz="2800" dirty="0" smtClean="0"/>
              <a:t> (AN69  </a:t>
            </a:r>
            <a:r>
              <a:rPr lang="en-US" sz="2800" dirty="0" err="1" smtClean="0"/>
              <a:t>dışında</a:t>
            </a:r>
            <a:r>
              <a:rPr lang="en-US" sz="2800" dirty="0" smtClean="0"/>
              <a:t>); </a:t>
            </a:r>
            <a:r>
              <a:rPr lang="en-US" sz="2800" dirty="0" err="1" smtClean="0"/>
              <a:t>özellikle</a:t>
            </a:r>
            <a:r>
              <a:rPr lang="en-US" sz="2800" dirty="0" smtClean="0"/>
              <a:t> </a:t>
            </a:r>
            <a:r>
              <a:rPr lang="en-US" sz="2800" dirty="0" err="1" smtClean="0"/>
              <a:t>akut</a:t>
            </a:r>
            <a:r>
              <a:rPr lang="en-US" sz="2800" dirty="0" smtClean="0"/>
              <a:t> </a:t>
            </a:r>
            <a:r>
              <a:rPr lang="en-US" sz="2800" dirty="0" err="1" smtClean="0"/>
              <a:t>toksisite</a:t>
            </a:r>
            <a:r>
              <a:rPr lang="en-US" sz="2800" dirty="0" smtClean="0"/>
              <a:t> </a:t>
            </a:r>
            <a:r>
              <a:rPr lang="en-US" sz="2800" dirty="0" err="1" smtClean="0"/>
              <a:t>durumlarında</a:t>
            </a:r>
            <a:r>
              <a:rPr lang="en-US" sz="2800" dirty="0" smtClean="0"/>
              <a:t> </a:t>
            </a:r>
            <a:r>
              <a:rPr lang="en-US" sz="2800" dirty="0" err="1" smtClean="0"/>
              <a:t>tercih</a:t>
            </a:r>
            <a:r>
              <a:rPr lang="en-US" sz="2800" dirty="0" smtClean="0"/>
              <a:t> </a:t>
            </a:r>
            <a:r>
              <a:rPr lang="en-US" sz="2800" dirty="0" err="1" smtClean="0"/>
              <a:t>edilirler</a:t>
            </a:r>
            <a:r>
              <a:rPr lang="en-US" sz="2800" dirty="0" smtClean="0"/>
              <a:t>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38091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340" y="125860"/>
            <a:ext cx="8614867" cy="1291777"/>
          </a:xfr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Diyalizer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Seçimi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Hollow fiber: </a:t>
            </a:r>
            <a:r>
              <a:rPr lang="en-US" dirty="0" err="1" smtClean="0"/>
              <a:t>Oluklu</a:t>
            </a:r>
            <a:r>
              <a:rPr lang="en-US" dirty="0" smtClean="0"/>
              <a:t> </a:t>
            </a:r>
            <a:r>
              <a:rPr lang="en-US" dirty="0" err="1" smtClean="0"/>
              <a:t>lif</a:t>
            </a:r>
            <a:r>
              <a:rPr lang="en-US" dirty="0" smtClean="0"/>
              <a:t> </a:t>
            </a:r>
            <a:r>
              <a:rPr lang="en-US" dirty="0" err="1" smtClean="0"/>
              <a:t>konfigürasyonu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Çocuğun</a:t>
            </a:r>
            <a:r>
              <a:rPr lang="en-US" dirty="0" smtClean="0"/>
              <a:t> </a:t>
            </a:r>
            <a:r>
              <a:rPr lang="en-US" dirty="0" err="1" smtClean="0"/>
              <a:t>vucut</a:t>
            </a:r>
            <a:r>
              <a:rPr lang="en-US" dirty="0" smtClean="0"/>
              <a:t> </a:t>
            </a:r>
            <a:r>
              <a:rPr lang="en-US" dirty="0" err="1" smtClean="0"/>
              <a:t>yüzey</a:t>
            </a:r>
            <a:r>
              <a:rPr lang="en-US" dirty="0" smtClean="0"/>
              <a:t> </a:t>
            </a:r>
            <a:r>
              <a:rPr lang="en-US" dirty="0" err="1" smtClean="0"/>
              <a:t>alanına</a:t>
            </a:r>
            <a:endParaRPr lang="en-US" dirty="0" smtClean="0"/>
          </a:p>
          <a:p>
            <a:r>
              <a:rPr lang="en-US" dirty="0" err="1" smtClean="0"/>
              <a:t>Hemodiyaliz</a:t>
            </a:r>
            <a:r>
              <a:rPr lang="en-US" dirty="0" smtClean="0"/>
              <a:t> </a:t>
            </a:r>
            <a:r>
              <a:rPr lang="en-US" dirty="0" err="1" smtClean="0"/>
              <a:t>tipine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(</a:t>
            </a:r>
            <a:r>
              <a:rPr lang="en-US" dirty="0" err="1" smtClean="0"/>
              <a:t>standart</a:t>
            </a:r>
            <a:r>
              <a:rPr lang="en-US" dirty="0" smtClean="0"/>
              <a:t>, online-HDF)			</a:t>
            </a:r>
          </a:p>
          <a:p>
            <a:r>
              <a:rPr lang="en-US" dirty="0" smtClean="0"/>
              <a:t>High flux?/Low Flux?</a:t>
            </a:r>
          </a:p>
          <a:p>
            <a:endParaRPr lang="en-US" dirty="0" smtClean="0"/>
          </a:p>
          <a:p>
            <a:r>
              <a:rPr lang="en-US" dirty="0" smtClean="0"/>
              <a:t>Optimal </a:t>
            </a:r>
            <a:r>
              <a:rPr lang="en-US" dirty="0" err="1" smtClean="0"/>
              <a:t>klirens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diyalizer</a:t>
            </a:r>
            <a:r>
              <a:rPr lang="en-US" dirty="0" smtClean="0"/>
              <a:t> </a:t>
            </a:r>
            <a:r>
              <a:rPr lang="en-US" dirty="0" err="1" smtClean="0"/>
              <a:t>yüzey</a:t>
            </a:r>
            <a:r>
              <a:rPr lang="en-US" dirty="0" smtClean="0"/>
              <a:t> </a:t>
            </a:r>
            <a:r>
              <a:rPr lang="en-US" dirty="0" err="1" smtClean="0"/>
              <a:t>alanı</a:t>
            </a:r>
            <a:r>
              <a:rPr lang="en-US" dirty="0" smtClean="0"/>
              <a:t> </a:t>
            </a:r>
            <a:r>
              <a:rPr lang="en-US" dirty="0" err="1" smtClean="0"/>
              <a:t>mümkün</a:t>
            </a:r>
            <a:r>
              <a:rPr lang="en-US" dirty="0" smtClean="0"/>
              <a:t> </a:t>
            </a:r>
            <a:r>
              <a:rPr lang="en-US" dirty="0" err="1" smtClean="0"/>
              <a:t>olduğu</a:t>
            </a:r>
            <a:r>
              <a:rPr lang="en-US" dirty="0" smtClean="0"/>
              <a:t> </a:t>
            </a:r>
            <a:r>
              <a:rPr lang="en-US" dirty="0" err="1" smtClean="0"/>
              <a:t>kadar</a:t>
            </a:r>
            <a:r>
              <a:rPr lang="en-US" dirty="0" smtClean="0"/>
              <a:t> </a:t>
            </a:r>
            <a:r>
              <a:rPr lang="en-US" dirty="0" err="1" smtClean="0"/>
              <a:t>büyük</a:t>
            </a:r>
            <a:r>
              <a:rPr lang="en-US" dirty="0" smtClean="0"/>
              <a:t> </a:t>
            </a:r>
            <a:r>
              <a:rPr lang="en-US" dirty="0" err="1" smtClean="0"/>
              <a:t>olmalı</a:t>
            </a:r>
            <a:r>
              <a:rPr lang="en-US" dirty="0" smtClean="0"/>
              <a:t> </a:t>
            </a:r>
            <a:r>
              <a:rPr lang="en-US" dirty="0" err="1" smtClean="0"/>
              <a:t>ancak</a:t>
            </a:r>
            <a:r>
              <a:rPr lang="en-US" dirty="0" smtClean="0"/>
              <a:t> </a:t>
            </a:r>
            <a:r>
              <a:rPr lang="en-US" dirty="0" err="1" smtClean="0"/>
              <a:t>çocuğun</a:t>
            </a:r>
            <a:r>
              <a:rPr lang="en-US" dirty="0" smtClean="0"/>
              <a:t> </a:t>
            </a:r>
            <a:r>
              <a:rPr lang="en-US" dirty="0" err="1" smtClean="0"/>
              <a:t>vucut</a:t>
            </a:r>
            <a:r>
              <a:rPr lang="en-US" dirty="0" smtClean="0"/>
              <a:t> </a:t>
            </a:r>
            <a:r>
              <a:rPr lang="en-US" dirty="0" err="1" smtClean="0"/>
              <a:t>yüzey</a:t>
            </a:r>
            <a:r>
              <a:rPr lang="en-US" dirty="0" smtClean="0"/>
              <a:t> </a:t>
            </a:r>
            <a:r>
              <a:rPr lang="en-US" dirty="0" err="1" smtClean="0"/>
              <a:t>alanını</a:t>
            </a:r>
            <a:r>
              <a:rPr lang="en-US" dirty="0" smtClean="0"/>
              <a:t> </a:t>
            </a:r>
            <a:r>
              <a:rPr lang="en-US" dirty="0" err="1" smtClean="0"/>
              <a:t>geçmemelidir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Fx</a:t>
            </a:r>
            <a:r>
              <a:rPr lang="en-US" dirty="0" smtClean="0"/>
              <a:t> </a:t>
            </a:r>
            <a:r>
              <a:rPr lang="en-US" dirty="0" err="1" smtClean="0"/>
              <a:t>paed</a:t>
            </a:r>
            <a:r>
              <a:rPr lang="en-US" dirty="0" smtClean="0"/>
              <a:t>: 0.2 m2, FX40:0.6 m2, FX50: 1 m2 </a:t>
            </a:r>
            <a:r>
              <a:rPr lang="mr-IN" dirty="0" smtClean="0"/>
              <a:t>…</a:t>
            </a:r>
            <a:r>
              <a:rPr lang="tr-TR" dirty="0" smtClean="0"/>
              <a:t>..</a:t>
            </a:r>
          </a:p>
          <a:p>
            <a:endParaRPr lang="en-US" dirty="0" smtClean="0"/>
          </a:p>
          <a:p>
            <a:r>
              <a:rPr lang="en-US" dirty="0" smtClean="0"/>
              <a:t>0.25m</a:t>
            </a:r>
            <a:r>
              <a:rPr lang="en-US" baseline="30000" dirty="0" smtClean="0"/>
              <a:t>2</a:t>
            </a:r>
            <a:r>
              <a:rPr lang="en-US" dirty="0" smtClean="0"/>
              <a:t>-1.7 m</a:t>
            </a:r>
            <a:r>
              <a:rPr lang="en-US" baseline="30000" dirty="0" smtClean="0"/>
              <a:t>2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ight Brace 4"/>
          <p:cNvSpPr/>
          <p:nvPr/>
        </p:nvSpPr>
        <p:spPr>
          <a:xfrm>
            <a:off x="5757333" y="2495551"/>
            <a:ext cx="155448" cy="914400"/>
          </a:xfrm>
          <a:prstGeom prst="rightBrac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80667" y="2592915"/>
            <a:ext cx="163157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seçilmeli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79375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254"/>
            <a:ext cx="8229600" cy="1143000"/>
          </a:xfrm>
        </p:spPr>
        <p:txBody>
          <a:bodyPr/>
          <a:lstStyle/>
          <a:p>
            <a:r>
              <a:rPr lang="en-US" dirty="0" smtClean="0"/>
              <a:t>AV </a:t>
            </a:r>
            <a:r>
              <a:rPr lang="en-US" dirty="0" err="1" smtClean="0"/>
              <a:t>Setler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49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Kullanılacak</a:t>
            </a:r>
            <a:r>
              <a:rPr lang="en-US" dirty="0" smtClean="0">
                <a:solidFill>
                  <a:srgbClr val="000000"/>
                </a:solidFill>
              </a:rPr>
              <a:t> AV </a:t>
            </a:r>
            <a:r>
              <a:rPr lang="en-US" dirty="0" err="1" smtClean="0">
                <a:solidFill>
                  <a:srgbClr val="000000"/>
                </a:solidFill>
              </a:rPr>
              <a:t>Setlerin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Belirlenmesi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30422446"/>
              </p:ext>
            </p:extLst>
          </p:nvPr>
        </p:nvGraphicFramePr>
        <p:xfrm>
          <a:off x="539751" y="1767415"/>
          <a:ext cx="8147048" cy="36762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036762"/>
                <a:gridCol w="2036762"/>
                <a:gridCol w="2036762"/>
                <a:gridCol w="2036762"/>
              </a:tblGrid>
              <a:tr h="6904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Venöz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Arteriyel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Toplam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cc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690457">
                <a:tc>
                  <a:txBody>
                    <a:bodyPr/>
                    <a:lstStyle/>
                    <a:p>
                      <a:r>
                        <a:rPr lang="en-US" dirty="0" smtClean="0"/>
                        <a:t>Mini </a:t>
                      </a:r>
                      <a:r>
                        <a:rPr lang="en-US" dirty="0" err="1" smtClean="0"/>
                        <a:t>yenidoğan</a:t>
                      </a:r>
                      <a:r>
                        <a:rPr lang="en-US" dirty="0" smtClean="0"/>
                        <a:t> (&lt;6kg)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</a:t>
                      </a:r>
                      <a:endParaRPr lang="en-US" dirty="0"/>
                    </a:p>
                  </a:txBody>
                  <a:tcPr/>
                </a:tc>
              </a:tr>
              <a:tr h="690457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Yenidoğan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(6-12 kg)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</a:tr>
              <a:tr h="690457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Pediatrik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(&gt;12 kg)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72</a:t>
                      </a:r>
                      <a:endParaRPr lang="en-US" dirty="0"/>
                    </a:p>
                  </a:txBody>
                  <a:tcPr/>
                </a:tc>
              </a:tr>
              <a:tr h="690457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Erişkin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(&gt;30 kg)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75002" y="5959644"/>
            <a:ext cx="798123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Diyalizör</a:t>
            </a:r>
            <a:r>
              <a:rPr lang="en-US" dirty="0" smtClean="0"/>
              <a:t> +AV set </a:t>
            </a:r>
            <a:r>
              <a:rPr lang="en-US" dirty="0" err="1" smtClean="0"/>
              <a:t>hacmi</a:t>
            </a:r>
            <a:r>
              <a:rPr lang="en-US" dirty="0" smtClean="0"/>
              <a:t> </a:t>
            </a:r>
            <a:r>
              <a:rPr lang="en-US" dirty="0" err="1" smtClean="0"/>
              <a:t>çocuğun</a:t>
            </a:r>
            <a:r>
              <a:rPr lang="en-US" dirty="0" smtClean="0"/>
              <a:t> total </a:t>
            </a:r>
            <a:r>
              <a:rPr lang="en-US" dirty="0" err="1" smtClean="0"/>
              <a:t>vucüt</a:t>
            </a:r>
            <a:r>
              <a:rPr lang="en-US" dirty="0" smtClean="0"/>
              <a:t> </a:t>
            </a:r>
            <a:r>
              <a:rPr lang="en-US" dirty="0" err="1" smtClean="0"/>
              <a:t>volümünün</a:t>
            </a:r>
            <a:r>
              <a:rPr lang="en-US" dirty="0" smtClean="0"/>
              <a:t> %8-10’unun </a:t>
            </a:r>
            <a:r>
              <a:rPr lang="en-US" dirty="0" err="1" smtClean="0"/>
              <a:t>geçmemelidir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73014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815" y="228838"/>
            <a:ext cx="8729273" cy="1188800"/>
          </a:xfrm>
          <a:ln>
            <a:solidFill>
              <a:srgbClr val="FFFFFF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Ekstrakorporal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Dolaşım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Hacmi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FFFFFF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Ekstrakorperal</a:t>
            </a:r>
            <a:r>
              <a:rPr lang="en-US" dirty="0" smtClean="0"/>
              <a:t> </a:t>
            </a:r>
            <a:r>
              <a:rPr lang="en-US" dirty="0" err="1" smtClean="0"/>
              <a:t>hacim</a:t>
            </a:r>
            <a:r>
              <a:rPr lang="en-US" dirty="0" smtClean="0"/>
              <a:t> </a:t>
            </a:r>
            <a:r>
              <a:rPr lang="en-US" dirty="0" err="1"/>
              <a:t>ç</a:t>
            </a:r>
            <a:r>
              <a:rPr lang="en-US" dirty="0" err="1" smtClean="0"/>
              <a:t>ocuğun</a:t>
            </a:r>
            <a:r>
              <a:rPr lang="en-US" dirty="0" smtClean="0"/>
              <a:t> total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volümünün</a:t>
            </a:r>
            <a:r>
              <a:rPr lang="en-US" dirty="0" smtClean="0"/>
              <a:t> %10’unu </a:t>
            </a:r>
            <a:r>
              <a:rPr lang="en-US" dirty="0" err="1" smtClean="0"/>
              <a:t>geçmemelidir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Total </a:t>
            </a:r>
            <a:r>
              <a:rPr lang="en-US" dirty="0" err="1" smtClean="0"/>
              <a:t>vucut</a:t>
            </a:r>
            <a:r>
              <a:rPr lang="en-US" dirty="0" smtClean="0"/>
              <a:t> </a:t>
            </a:r>
            <a:r>
              <a:rPr lang="en-US" dirty="0" err="1" smtClean="0"/>
              <a:t>volümü</a:t>
            </a:r>
            <a:endParaRPr lang="en-US" dirty="0" smtClean="0"/>
          </a:p>
          <a:p>
            <a:r>
              <a:rPr lang="en-US" dirty="0" err="1" smtClean="0"/>
              <a:t>Yenidoğanda</a:t>
            </a:r>
            <a:r>
              <a:rPr lang="en-US" dirty="0" smtClean="0"/>
              <a:t> 100 mL/Kg</a:t>
            </a:r>
          </a:p>
          <a:p>
            <a:r>
              <a:rPr lang="en-US" dirty="0" err="1" smtClean="0"/>
              <a:t>Bir</a:t>
            </a:r>
            <a:r>
              <a:rPr lang="en-US" dirty="0" smtClean="0"/>
              <a:t> ay-16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 err="1" smtClean="0"/>
              <a:t>arası</a:t>
            </a:r>
            <a:r>
              <a:rPr lang="en-US" dirty="0" smtClean="0"/>
              <a:t> 80 mL/kg</a:t>
            </a:r>
          </a:p>
          <a:p>
            <a:endParaRPr lang="en-US" dirty="0"/>
          </a:p>
          <a:p>
            <a:r>
              <a:rPr lang="en-US" dirty="0" smtClean="0"/>
              <a:t>ECV &gt;%10 </a:t>
            </a:r>
            <a:r>
              <a:rPr lang="en-US" dirty="0" err="1" smtClean="0"/>
              <a:t>ise</a:t>
            </a:r>
            <a:r>
              <a:rPr lang="en-US" dirty="0" smtClean="0"/>
              <a:t> priming </a:t>
            </a:r>
            <a:r>
              <a:rPr lang="en-US" dirty="0" err="1" smtClean="0"/>
              <a:t>için</a:t>
            </a:r>
            <a:r>
              <a:rPr lang="en-US" dirty="0" smtClean="0"/>
              <a:t> normal SF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dilüe</a:t>
            </a:r>
            <a:r>
              <a:rPr lang="en-US" dirty="0" smtClean="0"/>
              <a:t> </a:t>
            </a:r>
            <a:r>
              <a:rPr lang="en-US" dirty="0" err="1" smtClean="0"/>
              <a:t>edilmiş</a:t>
            </a:r>
            <a:r>
              <a:rPr lang="en-US" dirty="0" smtClean="0"/>
              <a:t> </a:t>
            </a:r>
            <a:r>
              <a:rPr lang="en-US" dirty="0" err="1" smtClean="0"/>
              <a:t>eritrosit</a:t>
            </a:r>
            <a:r>
              <a:rPr lang="en-US" dirty="0" smtClean="0"/>
              <a:t> </a:t>
            </a:r>
            <a:r>
              <a:rPr lang="en-US" dirty="0" err="1" smtClean="0"/>
              <a:t>süspansiyonu</a:t>
            </a:r>
            <a:r>
              <a:rPr lang="en-US" dirty="0" smtClean="0"/>
              <a:t> (</a:t>
            </a:r>
            <a:r>
              <a:rPr lang="en-US" dirty="0" err="1" smtClean="0"/>
              <a:t>hedef</a:t>
            </a:r>
            <a:r>
              <a:rPr lang="en-US" dirty="0" smtClean="0"/>
              <a:t> %30-35)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56627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793" y="2654557"/>
            <a:ext cx="8229600" cy="1143000"/>
          </a:xfrm>
        </p:spPr>
        <p:txBody>
          <a:bodyPr/>
          <a:lstStyle/>
          <a:p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435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662" y="160186"/>
            <a:ext cx="8523341" cy="1257451"/>
          </a:xfr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Kan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Akım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Hızı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FFFFFF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Büyük</a:t>
            </a:r>
            <a:r>
              <a:rPr lang="en-US" dirty="0" smtClean="0"/>
              <a:t> </a:t>
            </a:r>
            <a:r>
              <a:rPr lang="en-US" dirty="0" err="1" smtClean="0"/>
              <a:t>çocuklarda</a:t>
            </a:r>
            <a:endParaRPr lang="en-US" dirty="0" smtClean="0"/>
          </a:p>
          <a:p>
            <a:r>
              <a:rPr lang="en-US" dirty="0" smtClean="0"/>
              <a:t>150-200 mL/ min</a:t>
            </a:r>
          </a:p>
          <a:p>
            <a:r>
              <a:rPr lang="en-US" dirty="0" smtClean="0"/>
              <a:t>5-8 mL/kg/</a:t>
            </a:r>
            <a:r>
              <a:rPr lang="en-US" dirty="0" err="1" smtClean="0"/>
              <a:t>dak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Küçük</a:t>
            </a:r>
            <a:r>
              <a:rPr lang="en-US" dirty="0" smtClean="0"/>
              <a:t> </a:t>
            </a:r>
            <a:r>
              <a:rPr lang="en-US" dirty="0" err="1" smtClean="0"/>
              <a:t>çocuklarda</a:t>
            </a:r>
            <a:r>
              <a:rPr lang="en-US" dirty="0" smtClean="0"/>
              <a:t>:</a:t>
            </a:r>
          </a:p>
          <a:p>
            <a:r>
              <a:rPr lang="en-US" dirty="0" smtClean="0"/>
              <a:t>(Kg+10)x 2.5 (mL/min)</a:t>
            </a:r>
          </a:p>
          <a:p>
            <a:endParaRPr lang="en-US" dirty="0"/>
          </a:p>
          <a:p>
            <a:r>
              <a:rPr lang="en-US" dirty="0" err="1" smtClean="0"/>
              <a:t>Arteriyel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aspirasyon</a:t>
            </a:r>
            <a:r>
              <a:rPr lang="en-US" dirty="0" smtClean="0"/>
              <a:t> </a:t>
            </a:r>
            <a:r>
              <a:rPr lang="en-US" dirty="0" err="1" smtClean="0"/>
              <a:t>basıncı</a:t>
            </a:r>
            <a:r>
              <a:rPr lang="en-US" dirty="0" smtClean="0"/>
              <a:t>: 150-200 mmHg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703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Standart</a:t>
            </a:r>
            <a:r>
              <a:rPr lang="en-US" dirty="0" smtClean="0"/>
              <a:t> </a:t>
            </a:r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r>
              <a:rPr lang="en-US" dirty="0" smtClean="0"/>
              <a:t> 500 ml/</a:t>
            </a:r>
            <a:r>
              <a:rPr lang="en-US" dirty="0" err="1" smtClean="0"/>
              <a:t>dk’dır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1040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5812"/>
            <a:ext cx="8229600" cy="1143000"/>
          </a:xfrm>
        </p:spPr>
        <p:txBody>
          <a:bodyPr/>
          <a:lstStyle/>
          <a:p>
            <a:r>
              <a:rPr lang="en-US" dirty="0" err="1" smtClean="0"/>
              <a:t>Süre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142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10 </a:t>
            </a:r>
            <a:r>
              <a:rPr lang="en-US" dirty="0" err="1" smtClean="0">
                <a:solidFill>
                  <a:srgbClr val="000000"/>
                </a:solidFill>
              </a:rPr>
              <a:t>yaşında</a:t>
            </a:r>
            <a:r>
              <a:rPr lang="en-US" dirty="0" smtClean="0">
                <a:solidFill>
                  <a:srgbClr val="000000"/>
                </a:solidFill>
              </a:rPr>
              <a:t>, 40 kg </a:t>
            </a:r>
            <a:r>
              <a:rPr lang="en-US" dirty="0" err="1" smtClean="0">
                <a:solidFill>
                  <a:srgbClr val="000000"/>
                </a:solidFill>
              </a:rPr>
              <a:t>olan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SDBY’likli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Olgu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7640" y="1600200"/>
            <a:ext cx="5529160" cy="4525963"/>
          </a:xfrm>
        </p:spPr>
        <p:txBody>
          <a:bodyPr>
            <a:normAutofit/>
          </a:bodyPr>
          <a:lstStyle/>
          <a:p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r>
              <a:rPr lang="en-US" dirty="0" smtClean="0"/>
              <a:t>: 200 mL/</a:t>
            </a:r>
            <a:r>
              <a:rPr lang="en-US" dirty="0" err="1" smtClean="0"/>
              <a:t>dk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Diyalizör</a:t>
            </a:r>
            <a:r>
              <a:rPr lang="en-US" dirty="0" smtClean="0"/>
              <a:t>: K</a:t>
            </a:r>
            <a:r>
              <a:rPr lang="en-US" baseline="-25000" dirty="0" smtClean="0"/>
              <a:t>D/Urea</a:t>
            </a:r>
            <a:r>
              <a:rPr lang="en-US" dirty="0" smtClean="0"/>
              <a:t>: 180 mL/</a:t>
            </a:r>
            <a:r>
              <a:rPr lang="en-US" dirty="0" err="1" smtClean="0"/>
              <a:t>dk</a:t>
            </a:r>
            <a:endParaRPr lang="en-US" dirty="0" smtClean="0"/>
          </a:p>
          <a:p>
            <a:endParaRPr lang="en-US" baseline="-25000" dirty="0"/>
          </a:p>
          <a:p>
            <a:r>
              <a:rPr lang="en-US" dirty="0" smtClean="0"/>
              <a:t>Bu </a:t>
            </a:r>
            <a:r>
              <a:rPr lang="en-US" dirty="0" err="1" smtClean="0"/>
              <a:t>olguda</a:t>
            </a:r>
            <a:r>
              <a:rPr lang="en-US" dirty="0" smtClean="0"/>
              <a:t> </a:t>
            </a:r>
            <a:r>
              <a:rPr lang="en-US" dirty="0" err="1" smtClean="0"/>
              <a:t>Üre’de</a:t>
            </a:r>
            <a:r>
              <a:rPr lang="en-US" dirty="0" smtClean="0"/>
              <a:t> %30 </a:t>
            </a:r>
            <a:r>
              <a:rPr lang="en-US" dirty="0" err="1" smtClean="0"/>
              <a:t>azalma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çıkış</a:t>
            </a:r>
            <a:r>
              <a:rPr lang="en-US" dirty="0" smtClean="0"/>
              <a:t> BUN:70 mg/</a:t>
            </a:r>
            <a:r>
              <a:rPr lang="en-US" dirty="0" err="1" smtClean="0"/>
              <a:t>dL</a:t>
            </a:r>
            <a:r>
              <a:rPr lang="en-US" dirty="0" smtClean="0"/>
              <a:t> </a:t>
            </a:r>
            <a:r>
              <a:rPr lang="en-US" dirty="0" err="1" smtClean="0"/>
              <a:t>hedef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2483066" cy="3349263"/>
          </a:xfrm>
          <a:prstGeom prst="rect">
            <a:avLst/>
          </a:prstGeom>
          <a:ln w="57150" cmpd="sng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10 </a:t>
            </a:r>
            <a:r>
              <a:rPr lang="en-US" sz="1800" dirty="0" err="1" smtClean="0"/>
              <a:t>yaş</a:t>
            </a:r>
            <a:r>
              <a:rPr lang="en-US" sz="1800" dirty="0" smtClean="0"/>
              <a:t> </a:t>
            </a:r>
            <a:r>
              <a:rPr lang="en-US" sz="1800" dirty="0" err="1" smtClean="0"/>
              <a:t>kız</a:t>
            </a:r>
            <a:r>
              <a:rPr lang="en-US" sz="1800" dirty="0" smtClean="0"/>
              <a:t>, 40 kg</a:t>
            </a:r>
          </a:p>
          <a:p>
            <a:r>
              <a:rPr lang="en-US" sz="1800" dirty="0" smtClean="0"/>
              <a:t>VUR </a:t>
            </a:r>
            <a:r>
              <a:rPr lang="en-US" sz="1800" dirty="0" err="1" smtClean="0"/>
              <a:t>nefropatisine</a:t>
            </a:r>
            <a:r>
              <a:rPr lang="en-US" sz="1800" dirty="0" smtClean="0"/>
              <a:t> </a:t>
            </a:r>
            <a:r>
              <a:rPr lang="en-US" sz="1800" dirty="0" err="1" smtClean="0"/>
              <a:t>bağlı</a:t>
            </a:r>
            <a:r>
              <a:rPr lang="en-US" sz="1800" dirty="0" smtClean="0"/>
              <a:t> SDBY</a:t>
            </a:r>
          </a:p>
          <a:p>
            <a:r>
              <a:rPr lang="en-US" sz="1800" dirty="0" err="1" smtClean="0"/>
              <a:t>Şuur</a:t>
            </a:r>
            <a:r>
              <a:rPr lang="en-US" sz="1800" dirty="0" smtClean="0"/>
              <a:t> </a:t>
            </a:r>
            <a:r>
              <a:rPr lang="en-US" sz="1800" dirty="0" err="1" smtClean="0"/>
              <a:t>açık</a:t>
            </a:r>
            <a:r>
              <a:rPr lang="en-US" sz="1800" dirty="0" smtClean="0"/>
              <a:t> </a:t>
            </a:r>
            <a:r>
              <a:rPr lang="en-US" sz="1800" dirty="0" err="1" smtClean="0"/>
              <a:t>ama</a:t>
            </a:r>
            <a:r>
              <a:rPr lang="en-US" sz="1800" dirty="0" smtClean="0"/>
              <a:t> </a:t>
            </a:r>
            <a:r>
              <a:rPr lang="en-US" sz="1800" dirty="0" err="1" smtClean="0"/>
              <a:t>hafif</a:t>
            </a:r>
            <a:r>
              <a:rPr lang="en-US" sz="1800" dirty="0" smtClean="0"/>
              <a:t> </a:t>
            </a:r>
            <a:r>
              <a:rPr lang="en-US" sz="1800" dirty="0" err="1" smtClean="0"/>
              <a:t>uykuya</a:t>
            </a:r>
            <a:r>
              <a:rPr lang="en-US" sz="1800" dirty="0" smtClean="0"/>
              <a:t> </a:t>
            </a:r>
            <a:r>
              <a:rPr lang="en-US" sz="1800" dirty="0" err="1" smtClean="0"/>
              <a:t>meyilli</a:t>
            </a:r>
            <a:r>
              <a:rPr lang="en-US" sz="1800" dirty="0" smtClean="0"/>
              <a:t>, </a:t>
            </a:r>
            <a:r>
              <a:rPr lang="en-US" sz="1800" dirty="0" err="1" smtClean="0"/>
              <a:t>hafif</a:t>
            </a:r>
            <a:r>
              <a:rPr lang="en-US" sz="1800" dirty="0" smtClean="0"/>
              <a:t> </a:t>
            </a:r>
            <a:r>
              <a:rPr lang="en-US" sz="1800" dirty="0" err="1" smtClean="0"/>
              <a:t>asidotik</a:t>
            </a:r>
            <a:r>
              <a:rPr lang="en-US" sz="1800" dirty="0" smtClean="0"/>
              <a:t> </a:t>
            </a:r>
            <a:r>
              <a:rPr lang="en-US" sz="1800" dirty="0" err="1" smtClean="0"/>
              <a:t>solunumu</a:t>
            </a:r>
            <a:r>
              <a:rPr lang="en-US" sz="1800" dirty="0" smtClean="0"/>
              <a:t> </a:t>
            </a:r>
            <a:r>
              <a:rPr lang="en-US" sz="1800" dirty="0" err="1" smtClean="0"/>
              <a:t>mevcut</a:t>
            </a:r>
            <a:r>
              <a:rPr lang="en-US" sz="1800" dirty="0" smtClean="0"/>
              <a:t>. </a:t>
            </a:r>
            <a:r>
              <a:rPr lang="en-US" sz="1800" dirty="0" err="1" smtClean="0"/>
              <a:t>Ödemli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TA: 140/90 mmHg</a:t>
            </a:r>
          </a:p>
          <a:p>
            <a:r>
              <a:rPr lang="en-US" sz="1800" dirty="0" smtClean="0"/>
              <a:t>BUN: 100 mg/</a:t>
            </a:r>
            <a:r>
              <a:rPr lang="en-US" sz="1800" dirty="0" err="1" smtClean="0"/>
              <a:t>dL</a:t>
            </a:r>
            <a:r>
              <a:rPr lang="en-US" sz="1800" dirty="0" smtClean="0"/>
              <a:t>, </a:t>
            </a:r>
            <a:r>
              <a:rPr lang="en-US" sz="1800" dirty="0" err="1" smtClean="0"/>
              <a:t>kreatinin</a:t>
            </a:r>
            <a:r>
              <a:rPr lang="en-US" sz="1800" dirty="0" smtClean="0"/>
              <a:t>: 6.8 mg/</a:t>
            </a:r>
            <a:r>
              <a:rPr lang="en-US" sz="1800" dirty="0" err="1" smtClean="0"/>
              <a:t>dL</a:t>
            </a:r>
            <a:r>
              <a:rPr lang="en-US" sz="1800" dirty="0" smtClean="0"/>
              <a:t>, Na: 130 </a:t>
            </a:r>
            <a:r>
              <a:rPr lang="en-US" sz="1800" dirty="0" err="1" smtClean="0"/>
              <a:t>meq</a:t>
            </a:r>
            <a:r>
              <a:rPr lang="en-US" sz="1800" dirty="0" smtClean="0"/>
              <a:t>/L, K: 5.0 </a:t>
            </a:r>
            <a:r>
              <a:rPr lang="en-US" sz="1800" dirty="0" err="1" smtClean="0"/>
              <a:t>mEq</a:t>
            </a:r>
            <a:r>
              <a:rPr lang="en-US" sz="1800" dirty="0" smtClean="0"/>
              <a:t>/L, </a:t>
            </a:r>
            <a:r>
              <a:rPr lang="en-US" sz="1800" dirty="0" err="1" smtClean="0"/>
              <a:t>kan</a:t>
            </a:r>
            <a:r>
              <a:rPr lang="en-US" sz="1800" dirty="0" smtClean="0"/>
              <a:t> </a:t>
            </a:r>
            <a:r>
              <a:rPr lang="en-US" sz="1800" dirty="0" err="1" smtClean="0"/>
              <a:t>Ph</a:t>
            </a:r>
            <a:r>
              <a:rPr lang="en-US" sz="1800" dirty="0" smtClean="0"/>
              <a:t>: 7.20, HCO3:10, BE:-7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76594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613279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İlk </a:t>
            </a:r>
            <a:r>
              <a:rPr lang="en-US" dirty="0" err="1" smtClean="0"/>
              <a:t>akut</a:t>
            </a:r>
            <a:r>
              <a:rPr lang="en-US" dirty="0" smtClean="0"/>
              <a:t> </a:t>
            </a:r>
            <a:r>
              <a:rPr lang="en-US" dirty="0" err="1" smtClean="0"/>
              <a:t>diyaliz</a:t>
            </a:r>
            <a:r>
              <a:rPr lang="en-US" dirty="0" smtClean="0"/>
              <a:t> </a:t>
            </a:r>
            <a:r>
              <a:rPr lang="en-US" dirty="0" err="1" smtClean="0"/>
              <a:t>seansında</a:t>
            </a:r>
            <a:r>
              <a:rPr lang="en-US" dirty="0" smtClean="0"/>
              <a:t> </a:t>
            </a:r>
            <a:r>
              <a:rPr lang="en-US" dirty="0" err="1" smtClean="0"/>
              <a:t>ürenin</a:t>
            </a:r>
            <a:r>
              <a:rPr lang="en-US" dirty="0" smtClean="0"/>
              <a:t> </a:t>
            </a:r>
            <a:r>
              <a:rPr lang="en-US" dirty="0" err="1" smtClean="0"/>
              <a:t>azalma</a:t>
            </a:r>
            <a:r>
              <a:rPr lang="en-US" dirty="0" smtClean="0"/>
              <a:t> </a:t>
            </a:r>
            <a:r>
              <a:rPr lang="en-US" dirty="0" err="1" smtClean="0"/>
              <a:t>oranı</a:t>
            </a:r>
            <a:r>
              <a:rPr lang="en-US" dirty="0" smtClean="0"/>
              <a:t> %30’u </a:t>
            </a:r>
            <a:r>
              <a:rPr lang="en-US" dirty="0" err="1" smtClean="0"/>
              <a:t>geçmemelidir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2109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Üre</a:t>
            </a:r>
            <a:r>
              <a:rPr lang="en-US" dirty="0"/>
              <a:t> </a:t>
            </a:r>
            <a:r>
              <a:rPr lang="en-US" dirty="0" err="1"/>
              <a:t>dağılım</a:t>
            </a:r>
            <a:r>
              <a:rPr lang="en-US" dirty="0"/>
              <a:t> </a:t>
            </a:r>
            <a:r>
              <a:rPr lang="en-US" dirty="0" err="1"/>
              <a:t>Volümü</a:t>
            </a:r>
            <a:r>
              <a:rPr lang="en-US" dirty="0"/>
              <a:t> 0.60X 40 (</a:t>
            </a:r>
            <a:r>
              <a:rPr lang="en-US" dirty="0" err="1"/>
              <a:t>Vucüt</a:t>
            </a:r>
            <a:r>
              <a:rPr lang="en-US" dirty="0"/>
              <a:t> </a:t>
            </a:r>
            <a:r>
              <a:rPr lang="en-US" dirty="0" err="1"/>
              <a:t>ağırlığı</a:t>
            </a:r>
            <a:r>
              <a:rPr lang="en-US" dirty="0"/>
              <a:t>): 2400 ML</a:t>
            </a:r>
          </a:p>
          <a:p>
            <a:endParaRPr lang="en-US" dirty="0"/>
          </a:p>
          <a:p>
            <a:r>
              <a:rPr lang="en-US" dirty="0" err="1"/>
              <a:t>Hemodiyaliz</a:t>
            </a:r>
            <a:r>
              <a:rPr lang="en-US" dirty="0"/>
              <a:t> </a:t>
            </a:r>
            <a:r>
              <a:rPr lang="en-US" dirty="0" err="1"/>
              <a:t>Süresi</a:t>
            </a:r>
            <a:r>
              <a:rPr lang="en-US" dirty="0"/>
              <a:t>: </a:t>
            </a:r>
          </a:p>
          <a:p>
            <a:r>
              <a:rPr lang="en-US" dirty="0"/>
              <a:t>T(</a:t>
            </a:r>
            <a:r>
              <a:rPr lang="en-US" dirty="0" err="1"/>
              <a:t>dk</a:t>
            </a:r>
            <a:r>
              <a:rPr lang="en-US" dirty="0"/>
              <a:t>)=-</a:t>
            </a:r>
            <a:r>
              <a:rPr lang="en-US" dirty="0" err="1"/>
              <a:t>ln</a:t>
            </a:r>
            <a:r>
              <a:rPr lang="en-US" dirty="0"/>
              <a:t>(Ct/C0)x(V/K)</a:t>
            </a:r>
          </a:p>
          <a:p>
            <a:r>
              <a:rPr lang="en-US" dirty="0"/>
              <a:t>T(</a:t>
            </a:r>
            <a:r>
              <a:rPr lang="en-US" dirty="0" err="1"/>
              <a:t>dk</a:t>
            </a:r>
            <a:r>
              <a:rPr lang="en-US" dirty="0"/>
              <a:t>)=-</a:t>
            </a:r>
            <a:r>
              <a:rPr lang="en-US" dirty="0" err="1"/>
              <a:t>ln</a:t>
            </a:r>
            <a:r>
              <a:rPr lang="en-US" dirty="0"/>
              <a:t> (70/100)x(</a:t>
            </a:r>
            <a:r>
              <a:rPr lang="en-US" dirty="0" smtClean="0"/>
              <a:t>2400/</a:t>
            </a:r>
            <a:r>
              <a:rPr lang="en-US" dirty="0"/>
              <a:t>180)</a:t>
            </a:r>
          </a:p>
          <a:p>
            <a:r>
              <a:rPr lang="en-US" dirty="0"/>
              <a:t>=-</a:t>
            </a:r>
            <a:r>
              <a:rPr lang="en-US" dirty="0" err="1"/>
              <a:t>ln</a:t>
            </a:r>
            <a:r>
              <a:rPr lang="en-US" dirty="0"/>
              <a:t>(0.7)x133.3</a:t>
            </a:r>
          </a:p>
          <a:p>
            <a:r>
              <a:rPr lang="en-US" dirty="0"/>
              <a:t>=-(-0.0357)x133.3</a:t>
            </a:r>
          </a:p>
          <a:p>
            <a:r>
              <a:rPr lang="en-US" dirty="0"/>
              <a:t>=0.357x133.3</a:t>
            </a:r>
          </a:p>
          <a:p>
            <a:r>
              <a:rPr lang="en-US" dirty="0"/>
              <a:t>=48 </a:t>
            </a:r>
            <a:r>
              <a:rPr lang="en-US" dirty="0" err="1"/>
              <a:t>dk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765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0947" y="1600200"/>
            <a:ext cx="5105853" cy="4525963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Hemodiyaliz</a:t>
            </a:r>
            <a:r>
              <a:rPr lang="en-US" dirty="0" smtClean="0"/>
              <a:t> </a:t>
            </a:r>
            <a:r>
              <a:rPr lang="en-US" dirty="0" err="1" smtClean="0"/>
              <a:t>tedavisi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olguda</a:t>
            </a:r>
            <a:r>
              <a:rPr lang="en-US" dirty="0" smtClean="0"/>
              <a:t> 3-4 </a:t>
            </a:r>
            <a:r>
              <a:rPr lang="en-US" dirty="0" err="1" smtClean="0"/>
              <a:t>gün</a:t>
            </a:r>
            <a:r>
              <a:rPr lang="en-US" dirty="0" smtClean="0"/>
              <a:t> </a:t>
            </a:r>
            <a:r>
              <a:rPr lang="en-US" dirty="0" err="1" smtClean="0"/>
              <a:t>boyunca</a:t>
            </a:r>
            <a:r>
              <a:rPr lang="en-US" dirty="0" smtClean="0"/>
              <a:t> </a:t>
            </a:r>
            <a:r>
              <a:rPr lang="en-US" dirty="0" err="1" smtClean="0"/>
              <a:t>günlük</a:t>
            </a:r>
            <a:r>
              <a:rPr lang="en-US" dirty="0" smtClean="0"/>
              <a:t> </a:t>
            </a:r>
            <a:r>
              <a:rPr lang="en-US" dirty="0" err="1" smtClean="0"/>
              <a:t>kısa</a:t>
            </a:r>
            <a:r>
              <a:rPr lang="en-US" dirty="0" smtClean="0"/>
              <a:t> </a:t>
            </a:r>
            <a:r>
              <a:rPr lang="en-US" dirty="0" err="1" smtClean="0"/>
              <a:t>sürelerle</a:t>
            </a:r>
            <a:r>
              <a:rPr lang="en-US" dirty="0" smtClean="0"/>
              <a:t> </a:t>
            </a:r>
            <a:r>
              <a:rPr lang="en-US" dirty="0" err="1" smtClean="0"/>
              <a:t>yapılmalıdır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Hemodiyaliz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bireysel</a:t>
            </a:r>
            <a:r>
              <a:rPr lang="en-US" dirty="0" smtClean="0"/>
              <a:t> </a:t>
            </a:r>
            <a:r>
              <a:rPr lang="en-US" dirty="0" err="1" smtClean="0"/>
              <a:t>ihtiyaçlara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sıklık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süreye</a:t>
            </a:r>
            <a:r>
              <a:rPr lang="en-US" dirty="0" smtClean="0"/>
              <a:t> </a:t>
            </a:r>
            <a:r>
              <a:rPr lang="en-US" dirty="0" err="1" smtClean="0"/>
              <a:t>karar</a:t>
            </a:r>
            <a:r>
              <a:rPr lang="en-US" dirty="0" smtClean="0"/>
              <a:t> </a:t>
            </a:r>
            <a:r>
              <a:rPr lang="en-US" dirty="0" err="1" smtClean="0"/>
              <a:t>verilmelidir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Content Placeholder 2"/>
          <p:cNvSpPr txBox="1">
            <a:spLocks noGrp="1"/>
          </p:cNvSpPr>
          <p:nvPr>
            <p:ph sz="half" idx="1"/>
          </p:nvPr>
        </p:nvSpPr>
        <p:spPr>
          <a:xfrm>
            <a:off x="457200" y="1600200"/>
            <a:ext cx="2654677" cy="3628757"/>
          </a:xfrm>
          <a:prstGeom prst="rect">
            <a:avLst/>
          </a:prstGeom>
          <a:ln w="57150" cmpd="sng"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10 </a:t>
            </a:r>
            <a:r>
              <a:rPr lang="en-US" sz="1800" dirty="0" err="1" smtClean="0"/>
              <a:t>yaş</a:t>
            </a:r>
            <a:r>
              <a:rPr lang="en-US" sz="1800" dirty="0" smtClean="0"/>
              <a:t> </a:t>
            </a:r>
            <a:r>
              <a:rPr lang="en-US" sz="1800" dirty="0" err="1" smtClean="0"/>
              <a:t>kız</a:t>
            </a:r>
            <a:r>
              <a:rPr lang="en-US" sz="1800" dirty="0" smtClean="0"/>
              <a:t>, 40 kg</a:t>
            </a:r>
          </a:p>
          <a:p>
            <a:r>
              <a:rPr lang="en-US" sz="1800" dirty="0" smtClean="0"/>
              <a:t>VUR </a:t>
            </a:r>
            <a:r>
              <a:rPr lang="en-US" sz="1800" dirty="0" err="1" smtClean="0"/>
              <a:t>nefropatisine</a:t>
            </a:r>
            <a:r>
              <a:rPr lang="en-US" sz="1800" dirty="0" smtClean="0"/>
              <a:t> </a:t>
            </a:r>
            <a:r>
              <a:rPr lang="en-US" sz="1800" dirty="0" err="1" smtClean="0"/>
              <a:t>bağlı</a:t>
            </a:r>
            <a:r>
              <a:rPr lang="en-US" sz="1800" dirty="0" smtClean="0"/>
              <a:t> SDBY</a:t>
            </a:r>
          </a:p>
          <a:p>
            <a:r>
              <a:rPr lang="en-US" sz="1800" dirty="0" err="1" smtClean="0"/>
              <a:t>Şuur</a:t>
            </a:r>
            <a:r>
              <a:rPr lang="en-US" sz="1800" dirty="0" smtClean="0"/>
              <a:t> </a:t>
            </a:r>
            <a:r>
              <a:rPr lang="en-US" sz="1800" dirty="0" err="1" smtClean="0"/>
              <a:t>açık</a:t>
            </a:r>
            <a:r>
              <a:rPr lang="en-US" sz="1800" dirty="0" smtClean="0"/>
              <a:t> </a:t>
            </a:r>
            <a:r>
              <a:rPr lang="en-US" sz="1800" dirty="0" err="1" smtClean="0"/>
              <a:t>ama</a:t>
            </a:r>
            <a:r>
              <a:rPr lang="en-US" sz="1800" dirty="0" smtClean="0"/>
              <a:t> </a:t>
            </a:r>
            <a:r>
              <a:rPr lang="en-US" sz="1800" dirty="0" err="1" smtClean="0"/>
              <a:t>hafif</a:t>
            </a:r>
            <a:r>
              <a:rPr lang="en-US" sz="1800" dirty="0" smtClean="0"/>
              <a:t> </a:t>
            </a:r>
            <a:r>
              <a:rPr lang="en-US" sz="1800" dirty="0" err="1" smtClean="0"/>
              <a:t>uykuya</a:t>
            </a:r>
            <a:r>
              <a:rPr lang="en-US" sz="1800" dirty="0" smtClean="0"/>
              <a:t> </a:t>
            </a:r>
            <a:r>
              <a:rPr lang="en-US" sz="1800" dirty="0" err="1" smtClean="0"/>
              <a:t>meyilli</a:t>
            </a:r>
            <a:r>
              <a:rPr lang="en-US" sz="1800" dirty="0" smtClean="0"/>
              <a:t>, </a:t>
            </a:r>
            <a:r>
              <a:rPr lang="en-US" sz="1800" dirty="0" err="1" smtClean="0"/>
              <a:t>hafif</a:t>
            </a:r>
            <a:r>
              <a:rPr lang="en-US" sz="1800" dirty="0" smtClean="0"/>
              <a:t> </a:t>
            </a:r>
            <a:r>
              <a:rPr lang="en-US" sz="1800" dirty="0" err="1" smtClean="0"/>
              <a:t>asidotik</a:t>
            </a:r>
            <a:r>
              <a:rPr lang="en-US" sz="1800" dirty="0" smtClean="0"/>
              <a:t> </a:t>
            </a:r>
            <a:r>
              <a:rPr lang="en-US" sz="1800" dirty="0" err="1" smtClean="0"/>
              <a:t>solunumu</a:t>
            </a:r>
            <a:r>
              <a:rPr lang="en-US" sz="1800" dirty="0" smtClean="0"/>
              <a:t> </a:t>
            </a:r>
            <a:r>
              <a:rPr lang="en-US" sz="1800" dirty="0" err="1" smtClean="0"/>
              <a:t>mevcut</a:t>
            </a:r>
            <a:r>
              <a:rPr lang="en-US" sz="1800" dirty="0" smtClean="0"/>
              <a:t>. </a:t>
            </a:r>
            <a:r>
              <a:rPr lang="en-US" sz="1800" dirty="0" err="1" smtClean="0"/>
              <a:t>Ödemli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TA: 140/90 mmHg</a:t>
            </a:r>
          </a:p>
          <a:p>
            <a:r>
              <a:rPr lang="en-US" sz="1800" dirty="0" smtClean="0"/>
              <a:t>BUN: 100 mg/</a:t>
            </a:r>
            <a:r>
              <a:rPr lang="en-US" sz="1800" dirty="0" err="1" smtClean="0"/>
              <a:t>dL</a:t>
            </a:r>
            <a:r>
              <a:rPr lang="en-US" sz="1800" dirty="0" smtClean="0"/>
              <a:t>, </a:t>
            </a:r>
            <a:r>
              <a:rPr lang="en-US" sz="1800" dirty="0" err="1" smtClean="0"/>
              <a:t>kreatinin</a:t>
            </a:r>
            <a:r>
              <a:rPr lang="en-US" sz="1800" dirty="0" smtClean="0"/>
              <a:t>: 6.8 mg/</a:t>
            </a:r>
            <a:r>
              <a:rPr lang="en-US" sz="1800" dirty="0" err="1" smtClean="0"/>
              <a:t>dL</a:t>
            </a:r>
            <a:r>
              <a:rPr lang="en-US" sz="1800" dirty="0" smtClean="0"/>
              <a:t>, Na: 130 </a:t>
            </a:r>
            <a:r>
              <a:rPr lang="en-US" sz="1800" dirty="0" err="1" smtClean="0"/>
              <a:t>meq</a:t>
            </a:r>
            <a:r>
              <a:rPr lang="en-US" sz="1800" dirty="0" smtClean="0"/>
              <a:t>/L, K: 5.0 </a:t>
            </a:r>
            <a:r>
              <a:rPr lang="en-US" sz="1800" dirty="0" err="1" smtClean="0"/>
              <a:t>mEq</a:t>
            </a:r>
            <a:r>
              <a:rPr lang="en-US" sz="1800" dirty="0" smtClean="0"/>
              <a:t>/L, </a:t>
            </a:r>
            <a:r>
              <a:rPr lang="en-US" sz="1800" dirty="0" err="1" smtClean="0"/>
              <a:t>kan</a:t>
            </a:r>
            <a:r>
              <a:rPr lang="en-US" sz="1800" dirty="0" smtClean="0"/>
              <a:t> </a:t>
            </a:r>
            <a:r>
              <a:rPr lang="en-US" sz="1800" dirty="0" err="1" smtClean="0"/>
              <a:t>Ph</a:t>
            </a:r>
            <a:r>
              <a:rPr lang="en-US" sz="1800" dirty="0" smtClean="0"/>
              <a:t>: 7.20, HCO3:10, BE:-7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380267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Disekilibriyum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Önleme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İlk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kaç</a:t>
            </a:r>
            <a:r>
              <a:rPr lang="en-US" dirty="0" smtClean="0"/>
              <a:t> </a:t>
            </a:r>
            <a:r>
              <a:rPr lang="en-US" dirty="0" err="1" smtClean="0"/>
              <a:t>seans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seans</a:t>
            </a:r>
            <a:r>
              <a:rPr lang="en-US" dirty="0" smtClean="0"/>
              <a:t> </a:t>
            </a:r>
            <a:r>
              <a:rPr lang="en-US" dirty="0" err="1" smtClean="0"/>
              <a:t>süresi</a:t>
            </a:r>
            <a:r>
              <a:rPr lang="en-US" dirty="0" smtClean="0"/>
              <a:t> </a:t>
            </a:r>
            <a:r>
              <a:rPr lang="en-US" dirty="0" err="1" smtClean="0"/>
              <a:t>kısıtlı</a:t>
            </a:r>
            <a:r>
              <a:rPr lang="en-US" dirty="0" smtClean="0"/>
              <a:t> </a:t>
            </a:r>
            <a:r>
              <a:rPr lang="en-US" dirty="0" err="1" smtClean="0"/>
              <a:t>tutulmalı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r>
              <a:rPr lang="en-US" dirty="0" smtClean="0"/>
              <a:t> ilk </a:t>
            </a:r>
            <a:r>
              <a:rPr lang="en-US" dirty="0" err="1" smtClean="0"/>
              <a:t>tedavilerde</a:t>
            </a:r>
            <a:r>
              <a:rPr lang="en-US" dirty="0" smtClean="0"/>
              <a:t> 3-5 mL/</a:t>
            </a:r>
            <a:r>
              <a:rPr lang="en-US" dirty="0" err="1" smtClean="0"/>
              <a:t>dk</a:t>
            </a:r>
            <a:r>
              <a:rPr lang="en-US" dirty="0" smtClean="0"/>
              <a:t> /kg </a:t>
            </a:r>
            <a:r>
              <a:rPr lang="en-US" dirty="0" err="1" smtClean="0"/>
              <a:t>olmalı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sodyum</a:t>
            </a:r>
            <a:r>
              <a:rPr lang="en-US" dirty="0" smtClean="0"/>
              <a:t> </a:t>
            </a:r>
            <a:r>
              <a:rPr lang="en-US" dirty="0" err="1" smtClean="0"/>
              <a:t>düzeyi</a:t>
            </a:r>
            <a:r>
              <a:rPr lang="en-US" dirty="0" smtClean="0"/>
              <a:t> </a:t>
            </a:r>
            <a:r>
              <a:rPr lang="en-US" dirty="0" err="1" smtClean="0"/>
              <a:t>plazma</a:t>
            </a:r>
            <a:r>
              <a:rPr lang="en-US" dirty="0" smtClean="0"/>
              <a:t> </a:t>
            </a:r>
            <a:r>
              <a:rPr lang="en-US" dirty="0" err="1" smtClean="0"/>
              <a:t>düzeyinde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hafifçe</a:t>
            </a:r>
            <a:r>
              <a:rPr lang="en-US" dirty="0" smtClean="0"/>
              <a:t> </a:t>
            </a:r>
            <a:r>
              <a:rPr lang="en-US" dirty="0" err="1" smtClean="0"/>
              <a:t>üstünde</a:t>
            </a:r>
            <a:r>
              <a:rPr lang="en-US" dirty="0" smtClean="0"/>
              <a:t> </a:t>
            </a:r>
            <a:r>
              <a:rPr lang="en-US" dirty="0" err="1" smtClean="0"/>
              <a:t>tutulmalı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Profilaktik</a:t>
            </a:r>
            <a:r>
              <a:rPr lang="en-US" dirty="0" smtClean="0"/>
              <a:t> </a:t>
            </a:r>
            <a:r>
              <a:rPr lang="en-US" dirty="0" err="1" smtClean="0"/>
              <a:t>mannitol</a:t>
            </a:r>
            <a:r>
              <a:rPr lang="en-US" dirty="0" smtClean="0"/>
              <a:t> </a:t>
            </a:r>
            <a:r>
              <a:rPr lang="en-US" dirty="0" err="1" smtClean="0"/>
              <a:t>infüzyonu</a:t>
            </a:r>
            <a:r>
              <a:rPr lang="en-US" dirty="0" smtClean="0"/>
              <a:t> (0.5-1.0 g/kg)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17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79951"/>
            <a:ext cx="8229600" cy="1143000"/>
          </a:xfrm>
        </p:spPr>
        <p:txBody>
          <a:bodyPr/>
          <a:lstStyle/>
          <a:p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Kompozisyonu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08923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Diyalizat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Kompozisyonu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Ekran Resmi 2019-06-23 11.52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575" y="1577915"/>
            <a:ext cx="8005225" cy="502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589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Diyalizat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Sodyum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Plazma</a:t>
            </a:r>
            <a:r>
              <a:rPr lang="en-US" dirty="0" smtClean="0"/>
              <a:t> </a:t>
            </a:r>
            <a:r>
              <a:rPr lang="en-US" dirty="0" err="1" smtClean="0"/>
              <a:t>sodyum</a:t>
            </a:r>
            <a:r>
              <a:rPr lang="en-US" dirty="0" smtClean="0"/>
              <a:t> </a:t>
            </a:r>
            <a:r>
              <a:rPr lang="en-US" u="sng" dirty="0" smtClean="0"/>
              <a:t>+10 </a:t>
            </a:r>
            <a:r>
              <a:rPr lang="en-US" dirty="0" err="1" smtClean="0"/>
              <a:t>mmol</a:t>
            </a:r>
            <a:r>
              <a:rPr lang="en-US" dirty="0" smtClean="0"/>
              <a:t>/L</a:t>
            </a:r>
          </a:p>
          <a:p>
            <a:endParaRPr lang="en-US" dirty="0"/>
          </a:p>
          <a:p>
            <a:r>
              <a:rPr lang="en-US" dirty="0" err="1" smtClean="0"/>
              <a:t>Makine</a:t>
            </a:r>
            <a:r>
              <a:rPr lang="en-US" dirty="0" smtClean="0"/>
              <a:t> </a:t>
            </a:r>
            <a:r>
              <a:rPr lang="en-US" dirty="0" err="1" smtClean="0"/>
              <a:t>üzerinde</a:t>
            </a:r>
            <a:r>
              <a:rPr lang="en-US" dirty="0" smtClean="0"/>
              <a:t> </a:t>
            </a:r>
            <a:r>
              <a:rPr lang="en-US" dirty="0" err="1" smtClean="0"/>
              <a:t>setleme</a:t>
            </a:r>
            <a:r>
              <a:rPr lang="en-US" dirty="0" smtClean="0"/>
              <a:t> </a:t>
            </a:r>
            <a:r>
              <a:rPr lang="en-US" dirty="0" err="1" smtClean="0"/>
              <a:t>yapılarak</a:t>
            </a:r>
            <a:r>
              <a:rPr lang="en-US" dirty="0" smtClean="0"/>
              <a:t> </a:t>
            </a:r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sodyum</a:t>
            </a:r>
            <a:r>
              <a:rPr lang="en-US" dirty="0" smtClean="0"/>
              <a:t> </a:t>
            </a:r>
            <a:r>
              <a:rPr lang="en-US" dirty="0" err="1" smtClean="0"/>
              <a:t>içeriği</a:t>
            </a:r>
            <a:r>
              <a:rPr lang="en-US" dirty="0" smtClean="0"/>
              <a:t> </a:t>
            </a:r>
            <a:r>
              <a:rPr lang="en-US" dirty="0" err="1" smtClean="0"/>
              <a:t>değiştirilebilir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sodyum</a:t>
            </a:r>
            <a:r>
              <a:rPr lang="en-US" dirty="0" smtClean="0"/>
              <a:t>&lt; </a:t>
            </a:r>
            <a:r>
              <a:rPr lang="en-US" dirty="0" err="1" smtClean="0"/>
              <a:t>plazma</a:t>
            </a:r>
            <a:r>
              <a:rPr lang="en-US" dirty="0" smtClean="0"/>
              <a:t> </a:t>
            </a:r>
            <a:r>
              <a:rPr lang="en-US" dirty="0" err="1" smtClean="0"/>
              <a:t>sodyum</a:t>
            </a:r>
            <a:r>
              <a:rPr lang="en-US" dirty="0" smtClean="0"/>
              <a:t> </a:t>
            </a:r>
            <a:r>
              <a:rPr lang="en-US" dirty="0" err="1" smtClean="0"/>
              <a:t>intradiyalitik</a:t>
            </a:r>
            <a:r>
              <a:rPr lang="en-US" dirty="0" smtClean="0"/>
              <a:t> </a:t>
            </a:r>
            <a:r>
              <a:rPr lang="en-US" dirty="0" err="1" smtClean="0"/>
              <a:t>hipotansiyon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sodyum</a:t>
            </a:r>
            <a:r>
              <a:rPr lang="en-US" dirty="0" smtClean="0"/>
              <a:t> &gt; </a:t>
            </a:r>
            <a:r>
              <a:rPr lang="en-US" dirty="0" err="1" smtClean="0"/>
              <a:t>plazma</a:t>
            </a:r>
            <a:r>
              <a:rPr lang="en-US" dirty="0" smtClean="0"/>
              <a:t> </a:t>
            </a:r>
            <a:r>
              <a:rPr lang="en-US" dirty="0" err="1" smtClean="0"/>
              <a:t>sodyum</a:t>
            </a:r>
            <a:r>
              <a:rPr lang="en-US" dirty="0" smtClean="0"/>
              <a:t> </a:t>
            </a:r>
            <a:r>
              <a:rPr lang="en-US" dirty="0" err="1" smtClean="0"/>
              <a:t>hipervolemi</a:t>
            </a:r>
            <a:r>
              <a:rPr lang="en-US" dirty="0" smtClean="0"/>
              <a:t>, </a:t>
            </a:r>
            <a:r>
              <a:rPr lang="en-US" dirty="0" err="1" smtClean="0"/>
              <a:t>hipertansiyon</a:t>
            </a:r>
            <a:r>
              <a:rPr lang="en-US" dirty="0" smtClean="0"/>
              <a:t>, </a:t>
            </a:r>
            <a:r>
              <a:rPr lang="en-US" dirty="0" err="1" smtClean="0"/>
              <a:t>susuzluk</a:t>
            </a:r>
            <a:r>
              <a:rPr lang="en-US" dirty="0" smtClean="0"/>
              <a:t> </a:t>
            </a:r>
            <a:r>
              <a:rPr lang="en-US" dirty="0" err="1" smtClean="0"/>
              <a:t>hissi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31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Diyalizat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sodyumu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Hiponatremik</a:t>
            </a:r>
            <a:r>
              <a:rPr lang="en-US" dirty="0" smtClean="0"/>
              <a:t> </a:t>
            </a:r>
            <a:r>
              <a:rPr lang="en-US" dirty="0" err="1" smtClean="0"/>
              <a:t>diyaliz</a:t>
            </a:r>
            <a:r>
              <a:rPr lang="en-US" dirty="0" smtClean="0"/>
              <a:t> </a:t>
            </a:r>
          </a:p>
          <a:p>
            <a:endParaRPr lang="tr-TR" dirty="0" smtClean="0"/>
          </a:p>
          <a:p>
            <a:pPr>
              <a:buFont typeface="Wingdings" charset="2"/>
              <a:buChar char="ü"/>
            </a:pPr>
            <a:r>
              <a:rPr lang="tr-TR" dirty="0" smtClean="0"/>
              <a:t>Diyaliz </a:t>
            </a:r>
            <a:r>
              <a:rPr lang="tr-TR" dirty="0" err="1" smtClean="0"/>
              <a:t>disequilibriyum</a:t>
            </a:r>
            <a:endParaRPr lang="tr-TR" dirty="0" smtClean="0"/>
          </a:p>
          <a:p>
            <a:pPr>
              <a:buFont typeface="Wingdings" charset="2"/>
              <a:buChar char="ü"/>
            </a:pPr>
            <a:r>
              <a:rPr lang="tr-TR" dirty="0" err="1" smtClean="0"/>
              <a:t>İntradiyalitik</a:t>
            </a:r>
            <a:r>
              <a:rPr lang="tr-TR" dirty="0" smtClean="0"/>
              <a:t> hipotansiyon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err="1" smtClean="0"/>
              <a:t>Hipernatremik</a:t>
            </a:r>
            <a:r>
              <a:rPr lang="tr-TR" dirty="0" smtClean="0"/>
              <a:t> diyaliz</a:t>
            </a:r>
          </a:p>
          <a:p>
            <a:endParaRPr lang="tr-TR" dirty="0" smtClean="0"/>
          </a:p>
          <a:p>
            <a:pPr>
              <a:buFont typeface="Wingdings" charset="2"/>
              <a:buChar char="ü"/>
            </a:pPr>
            <a:r>
              <a:rPr lang="tr-TR" dirty="0" err="1" smtClean="0"/>
              <a:t>İnterstisiyel</a:t>
            </a:r>
            <a:r>
              <a:rPr lang="tr-TR" dirty="0" smtClean="0"/>
              <a:t> ödem</a:t>
            </a:r>
          </a:p>
          <a:p>
            <a:pPr>
              <a:buFont typeface="Wingdings" charset="2"/>
              <a:buChar char="ü"/>
            </a:pPr>
            <a:r>
              <a:rPr lang="tr-TR" dirty="0" err="1" smtClean="0"/>
              <a:t>İnterdiyalitik</a:t>
            </a:r>
            <a:r>
              <a:rPr lang="tr-TR" dirty="0" smtClean="0"/>
              <a:t> susama</a:t>
            </a:r>
          </a:p>
          <a:p>
            <a:pPr>
              <a:buFont typeface="Wingdings" charset="2"/>
              <a:buChar char="ü"/>
            </a:pPr>
            <a:r>
              <a:rPr lang="tr-TR" dirty="0" smtClean="0"/>
              <a:t>Diyalizler arası kilo artışı</a:t>
            </a:r>
          </a:p>
          <a:p>
            <a:pPr>
              <a:buFont typeface="Wingdings" charset="2"/>
              <a:buChar char="ü"/>
            </a:pPr>
            <a:r>
              <a:rPr lang="tr-TR" dirty="0" smtClean="0"/>
              <a:t>Hipertansiyonda kötüleşme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41455"/>
            <a:ext cx="9144000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r>
              <a:rPr lang="en-US" sz="2400" dirty="0" err="1" smtClean="0"/>
              <a:t>Diyalizat</a:t>
            </a:r>
            <a:r>
              <a:rPr lang="en-US" sz="2400" dirty="0" smtClean="0"/>
              <a:t> </a:t>
            </a:r>
            <a:r>
              <a:rPr lang="en-US" sz="2400" dirty="0" err="1" smtClean="0"/>
              <a:t>sodyumu</a:t>
            </a:r>
            <a:r>
              <a:rPr lang="en-US" sz="2400" dirty="0" smtClean="0"/>
              <a:t> </a:t>
            </a:r>
            <a:r>
              <a:rPr lang="en-US" sz="2400" dirty="0" err="1" smtClean="0"/>
              <a:t>diyaliz</a:t>
            </a:r>
            <a:r>
              <a:rPr lang="en-US" sz="2400" dirty="0" smtClean="0"/>
              <a:t> </a:t>
            </a:r>
            <a:r>
              <a:rPr lang="en-US" sz="2400" dirty="0" err="1" smtClean="0"/>
              <a:t>seansı</a:t>
            </a:r>
            <a:r>
              <a:rPr lang="en-US" sz="2400" dirty="0" smtClean="0"/>
              <a:t> </a:t>
            </a:r>
            <a:r>
              <a:rPr lang="en-US" sz="2400" dirty="0" err="1" smtClean="0"/>
              <a:t>boyunca</a:t>
            </a:r>
            <a:r>
              <a:rPr lang="en-US" sz="2400" dirty="0" smtClean="0"/>
              <a:t> </a:t>
            </a:r>
            <a:r>
              <a:rPr lang="en-US" sz="2400" dirty="0" err="1" smtClean="0"/>
              <a:t>değiştirilebilir</a:t>
            </a:r>
            <a:r>
              <a:rPr lang="en-US" sz="2400" dirty="0" smtClean="0"/>
              <a:t>:</a:t>
            </a:r>
          </a:p>
          <a:p>
            <a:r>
              <a:rPr lang="en-US" sz="2400" dirty="0" smtClean="0"/>
              <a:t>                                       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                           </a:t>
            </a:r>
            <a:r>
              <a:rPr lang="en-US" sz="2400" dirty="0" err="1" smtClean="0"/>
              <a:t>Sodyum</a:t>
            </a:r>
            <a:r>
              <a:rPr lang="en-US" sz="2400" dirty="0" smtClean="0"/>
              <a:t> </a:t>
            </a:r>
            <a:r>
              <a:rPr lang="en-US" sz="2400" dirty="0" err="1" smtClean="0"/>
              <a:t>Profilleme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err="1" smtClean="0"/>
              <a:t>İntradiyalitik</a:t>
            </a:r>
            <a:r>
              <a:rPr lang="en-US" sz="2400" dirty="0" smtClean="0"/>
              <a:t> </a:t>
            </a:r>
            <a:r>
              <a:rPr lang="en-US" sz="2400" dirty="0" err="1" smtClean="0"/>
              <a:t>kramp</a:t>
            </a:r>
            <a:r>
              <a:rPr lang="en-US" sz="2400" dirty="0" smtClean="0"/>
              <a:t> </a:t>
            </a:r>
            <a:r>
              <a:rPr lang="en-US" sz="2400" dirty="0" err="1" smtClean="0"/>
              <a:t>ve</a:t>
            </a:r>
            <a:r>
              <a:rPr lang="en-US" sz="2400" dirty="0" smtClean="0"/>
              <a:t> </a:t>
            </a:r>
            <a:r>
              <a:rPr lang="en-US" sz="2400" dirty="0" err="1" smtClean="0"/>
              <a:t>aşırı</a:t>
            </a:r>
            <a:r>
              <a:rPr lang="en-US" sz="2400" dirty="0" smtClean="0"/>
              <a:t> </a:t>
            </a:r>
            <a:r>
              <a:rPr lang="en-US" sz="2400" dirty="0" err="1" smtClean="0"/>
              <a:t>halsizlik</a:t>
            </a:r>
            <a:r>
              <a:rPr lang="en-US" sz="2400" dirty="0" smtClean="0"/>
              <a:t>, </a:t>
            </a:r>
            <a:r>
              <a:rPr lang="en-US" sz="2400" dirty="0" err="1" smtClean="0"/>
              <a:t>baygınlık</a:t>
            </a:r>
            <a:r>
              <a:rPr lang="en-US" sz="2400" dirty="0" smtClean="0"/>
              <a:t> </a:t>
            </a:r>
            <a:r>
              <a:rPr lang="en-US" sz="2400" dirty="0" err="1" smtClean="0"/>
              <a:t>hissinde</a:t>
            </a:r>
            <a:r>
              <a:rPr lang="en-US" sz="2400" dirty="0" smtClean="0"/>
              <a:t> </a:t>
            </a:r>
            <a:r>
              <a:rPr lang="en-US" sz="2400" dirty="0" err="1" smtClean="0"/>
              <a:t>azalma</a:t>
            </a:r>
            <a:r>
              <a:rPr lang="en-US" sz="2400" dirty="0" smtClean="0"/>
              <a:t> </a:t>
            </a:r>
            <a:r>
              <a:rPr lang="en-US" sz="2400" dirty="0" err="1" smtClean="0"/>
              <a:t>sağlanır</a:t>
            </a:r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94066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kran Resmi 2019-06-27 01.32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71600"/>
            <a:ext cx="9144000" cy="410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250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Diyalizat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diğer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bileşenleri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Potasyum</a:t>
            </a:r>
            <a:r>
              <a:rPr lang="en-US" dirty="0" smtClean="0"/>
              <a:t> 1-3 </a:t>
            </a:r>
            <a:r>
              <a:rPr lang="en-US" dirty="0" err="1" smtClean="0"/>
              <a:t>mmol</a:t>
            </a:r>
            <a:r>
              <a:rPr lang="en-US" dirty="0" smtClean="0"/>
              <a:t>/L</a:t>
            </a:r>
          </a:p>
          <a:p>
            <a:endParaRPr lang="en-US" dirty="0" smtClean="0"/>
          </a:p>
          <a:p>
            <a:r>
              <a:rPr lang="en-US" dirty="0" smtClean="0"/>
              <a:t>HCO3 30-35 </a:t>
            </a:r>
            <a:r>
              <a:rPr lang="en-US" dirty="0" err="1" smtClean="0"/>
              <a:t>mmol</a:t>
            </a:r>
            <a:r>
              <a:rPr lang="en-US" dirty="0" smtClean="0"/>
              <a:t>/L</a:t>
            </a:r>
          </a:p>
          <a:p>
            <a:endParaRPr lang="en-US" dirty="0" smtClean="0"/>
          </a:p>
          <a:p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kalsiyum</a:t>
            </a:r>
            <a:r>
              <a:rPr lang="en-US" dirty="0" smtClean="0"/>
              <a:t> 1.25-1.75 </a:t>
            </a:r>
            <a:r>
              <a:rPr lang="en-US" dirty="0" err="1" smtClean="0"/>
              <a:t>mmol</a:t>
            </a:r>
            <a:r>
              <a:rPr lang="en-US" dirty="0" smtClean="0"/>
              <a:t>/L</a:t>
            </a:r>
          </a:p>
          <a:p>
            <a:endParaRPr lang="en-US" dirty="0" smtClean="0"/>
          </a:p>
          <a:p>
            <a:r>
              <a:rPr lang="en-US" dirty="0" err="1" smtClean="0"/>
              <a:t>Glukoz</a:t>
            </a:r>
            <a:r>
              <a:rPr lang="en-US" dirty="0" smtClean="0"/>
              <a:t> </a:t>
            </a:r>
            <a:r>
              <a:rPr lang="en-US" dirty="0" err="1" smtClean="0"/>
              <a:t>fizyolojik</a:t>
            </a:r>
            <a:r>
              <a:rPr lang="en-US" dirty="0" smtClean="0"/>
              <a:t> </a:t>
            </a:r>
            <a:r>
              <a:rPr lang="en-US" dirty="0" err="1" smtClean="0"/>
              <a:t>sınırlarda</a:t>
            </a:r>
            <a:r>
              <a:rPr lang="en-US" dirty="0" smtClean="0"/>
              <a:t> 1 </a:t>
            </a:r>
            <a:r>
              <a:rPr lang="en-US" dirty="0" err="1" smtClean="0"/>
              <a:t>mmol</a:t>
            </a:r>
            <a:r>
              <a:rPr lang="en-US" dirty="0" smtClean="0"/>
              <a:t>/L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1674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2929"/>
            <a:ext cx="8229600" cy="1143000"/>
          </a:xfrm>
        </p:spPr>
        <p:txBody>
          <a:bodyPr/>
          <a:lstStyle/>
          <a:p>
            <a:r>
              <a:rPr lang="en-US" dirty="0" err="1" smtClean="0"/>
              <a:t>Ultrafiltrasyon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788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018" y="274638"/>
            <a:ext cx="8400782" cy="1143000"/>
          </a:xfr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Ne </a:t>
            </a:r>
            <a:r>
              <a:rPr lang="en-US" dirty="0">
                <a:solidFill>
                  <a:srgbClr val="000000"/>
                </a:solidFill>
              </a:rPr>
              <a:t>K</a:t>
            </a:r>
            <a:r>
              <a:rPr lang="en-US" dirty="0" smtClean="0">
                <a:solidFill>
                  <a:srgbClr val="000000"/>
                </a:solidFill>
              </a:rPr>
              <a:t>adar </a:t>
            </a:r>
            <a:r>
              <a:rPr lang="en-US" dirty="0" err="1" smtClean="0">
                <a:solidFill>
                  <a:srgbClr val="000000"/>
                </a:solidFill>
              </a:rPr>
              <a:t>Ultrafiltrasyon</a:t>
            </a:r>
            <a:r>
              <a:rPr lang="en-US" dirty="0" smtClean="0">
                <a:solidFill>
                  <a:srgbClr val="000000"/>
                </a:solidFill>
              </a:rPr>
              <a:t>?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81372" y="1600200"/>
            <a:ext cx="4705427" cy="4525963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Hastanın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basıncı</a:t>
            </a:r>
            <a:r>
              <a:rPr lang="en-US" dirty="0" smtClean="0"/>
              <a:t>, </a:t>
            </a:r>
            <a:r>
              <a:rPr lang="en-US" dirty="0" err="1" smtClean="0"/>
              <a:t>kalp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genel</a:t>
            </a:r>
            <a:r>
              <a:rPr lang="en-US" dirty="0" smtClean="0"/>
              <a:t> </a:t>
            </a:r>
            <a:r>
              <a:rPr lang="en-US" dirty="0" err="1" smtClean="0"/>
              <a:t>durumunu</a:t>
            </a:r>
            <a:r>
              <a:rPr lang="en-US" dirty="0" smtClean="0"/>
              <a:t> </a:t>
            </a:r>
            <a:r>
              <a:rPr lang="en-US" dirty="0" err="1" smtClean="0"/>
              <a:t>gözleyerek</a:t>
            </a:r>
            <a:r>
              <a:rPr lang="en-US" dirty="0" smtClean="0"/>
              <a:t> </a:t>
            </a:r>
            <a:r>
              <a:rPr lang="en-US" dirty="0" err="1" smtClean="0"/>
              <a:t>karar</a:t>
            </a:r>
            <a:r>
              <a:rPr lang="en-US" dirty="0" smtClean="0"/>
              <a:t> </a:t>
            </a:r>
            <a:r>
              <a:rPr lang="en-US" dirty="0" err="1" smtClean="0"/>
              <a:t>verilmeli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Küçük</a:t>
            </a:r>
            <a:r>
              <a:rPr lang="en-US" dirty="0" smtClean="0"/>
              <a:t> </a:t>
            </a:r>
            <a:r>
              <a:rPr lang="en-US" dirty="0" err="1" smtClean="0"/>
              <a:t>çocuklarda</a:t>
            </a:r>
            <a:r>
              <a:rPr lang="en-US" dirty="0" smtClean="0"/>
              <a:t> </a:t>
            </a:r>
            <a:r>
              <a:rPr lang="en-US" dirty="0" err="1" smtClean="0"/>
              <a:t>intravasküler</a:t>
            </a:r>
            <a:r>
              <a:rPr lang="en-US" dirty="0" smtClean="0"/>
              <a:t> </a:t>
            </a:r>
            <a:r>
              <a:rPr lang="en-US" dirty="0" err="1" smtClean="0"/>
              <a:t>volümde</a:t>
            </a:r>
            <a:r>
              <a:rPr lang="en-US" dirty="0" smtClean="0"/>
              <a:t> </a:t>
            </a:r>
            <a:r>
              <a:rPr lang="en-US" dirty="0" err="1" smtClean="0"/>
              <a:t>ufak</a:t>
            </a:r>
            <a:r>
              <a:rPr lang="en-US" dirty="0" smtClean="0"/>
              <a:t> </a:t>
            </a:r>
            <a:r>
              <a:rPr lang="en-US" dirty="0" err="1" smtClean="0"/>
              <a:t>oynamalar</a:t>
            </a:r>
            <a:r>
              <a:rPr lang="en-US" dirty="0" smtClean="0"/>
              <a:t> </a:t>
            </a:r>
            <a:r>
              <a:rPr lang="en-US" dirty="0" err="1" smtClean="0"/>
              <a:t>hemodinamide</a:t>
            </a:r>
            <a:r>
              <a:rPr lang="en-US" dirty="0" smtClean="0"/>
              <a:t> </a:t>
            </a:r>
            <a:r>
              <a:rPr lang="en-US" dirty="0" err="1" smtClean="0"/>
              <a:t>ciddi</a:t>
            </a:r>
            <a:r>
              <a:rPr lang="en-US" dirty="0" smtClean="0"/>
              <a:t> </a:t>
            </a:r>
            <a:r>
              <a:rPr lang="en-US" dirty="0" err="1" smtClean="0"/>
              <a:t>bozulmaya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olabilir.</a:t>
            </a:r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/>
          <a:srcRect t="13976" b="13976"/>
          <a:stretch>
            <a:fillRect/>
          </a:stretch>
        </p:blipFill>
        <p:spPr>
          <a:xfrm>
            <a:off x="0" y="1600200"/>
            <a:ext cx="367247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068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seansta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Vucüt</a:t>
            </a:r>
            <a:r>
              <a:rPr lang="en-US" dirty="0" smtClean="0"/>
              <a:t> </a:t>
            </a:r>
            <a:r>
              <a:rPr lang="en-US" dirty="0" err="1" smtClean="0"/>
              <a:t>ağırlığı</a:t>
            </a:r>
            <a:r>
              <a:rPr lang="en-US" dirty="0" smtClean="0"/>
              <a:t> &gt; %5</a:t>
            </a:r>
          </a:p>
          <a:p>
            <a:pPr marL="0" indent="0">
              <a:buNone/>
            </a:pPr>
            <a:r>
              <a:rPr lang="en-US" dirty="0" smtClean="0"/>
              <a:t>  &gt;0.2 mL/kg/</a:t>
            </a:r>
            <a:r>
              <a:rPr lang="en-US" dirty="0" err="1" smtClean="0"/>
              <a:t>dk</a:t>
            </a: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dirty="0" err="1" smtClean="0"/>
              <a:t>volüm</a:t>
            </a:r>
            <a:r>
              <a:rPr lang="en-US" dirty="0" smtClean="0"/>
              <a:t> </a:t>
            </a:r>
            <a:r>
              <a:rPr lang="en-US" dirty="0" err="1" smtClean="0"/>
              <a:t>çekilmesi</a:t>
            </a:r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4079616" y="2460013"/>
            <a:ext cx="496673" cy="1338703"/>
          </a:xfrm>
          <a:prstGeom prst="rightBrac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56376" y="2803271"/>
            <a:ext cx="3882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00"/>
                </a:solidFill>
              </a:rPr>
              <a:t>Semptomatik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Hipovolemi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6358" y="4908583"/>
            <a:ext cx="8248764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&gt;40 kg </a:t>
            </a:r>
            <a:r>
              <a:rPr lang="en-US" sz="2000" dirty="0" err="1" smtClean="0"/>
              <a:t>olan</a:t>
            </a:r>
            <a:r>
              <a:rPr lang="en-US" sz="2000" dirty="0" smtClean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sürekli</a:t>
            </a:r>
            <a:r>
              <a:rPr lang="en-US" sz="2000" dirty="0" smtClean="0"/>
              <a:t> </a:t>
            </a:r>
            <a:r>
              <a:rPr lang="en-US" sz="2000" dirty="0" err="1" smtClean="0"/>
              <a:t>kronik</a:t>
            </a:r>
            <a:r>
              <a:rPr lang="en-US" sz="2000" dirty="0" smtClean="0"/>
              <a:t> </a:t>
            </a:r>
            <a:r>
              <a:rPr lang="en-US" sz="2000" dirty="0" err="1" smtClean="0"/>
              <a:t>volüm</a:t>
            </a:r>
            <a:r>
              <a:rPr lang="en-US" sz="2000" dirty="0" smtClean="0"/>
              <a:t> </a:t>
            </a:r>
            <a:r>
              <a:rPr lang="en-US" sz="2000" dirty="0" err="1" smtClean="0"/>
              <a:t>yüküyle</a:t>
            </a:r>
            <a:r>
              <a:rPr lang="en-US" sz="2000" dirty="0" smtClean="0"/>
              <a:t> </a:t>
            </a:r>
            <a:r>
              <a:rPr lang="en-US" sz="2000" dirty="0" err="1" smtClean="0"/>
              <a:t>gelen</a:t>
            </a:r>
            <a:r>
              <a:rPr lang="en-US" sz="2000" dirty="0" smtClean="0"/>
              <a:t> </a:t>
            </a:r>
            <a:r>
              <a:rPr lang="en-US" sz="2000" dirty="0" err="1" smtClean="0"/>
              <a:t>çocuklarda</a:t>
            </a:r>
            <a:r>
              <a:rPr lang="en-US" sz="2000" dirty="0" smtClean="0"/>
              <a:t> </a:t>
            </a:r>
            <a:r>
              <a:rPr lang="en-US" sz="2000" dirty="0" err="1" smtClean="0"/>
              <a:t>çocuklarda</a:t>
            </a:r>
            <a:r>
              <a:rPr lang="en-US" sz="2000" dirty="0" smtClean="0"/>
              <a:t> 600 ml/</a:t>
            </a:r>
            <a:r>
              <a:rPr lang="en-US" sz="2000" dirty="0" err="1" smtClean="0"/>
              <a:t>saat</a:t>
            </a:r>
            <a:r>
              <a:rPr lang="en-US" sz="2000" dirty="0" smtClean="0"/>
              <a:t>/</a:t>
            </a:r>
            <a:r>
              <a:rPr lang="en-US" sz="2000" dirty="0" err="1" smtClean="0"/>
              <a:t>sıvı</a:t>
            </a:r>
            <a:r>
              <a:rPr lang="en-US" sz="2000" dirty="0" smtClean="0"/>
              <a:t> </a:t>
            </a:r>
            <a:r>
              <a:rPr lang="en-US" sz="2000" dirty="0" err="1" smtClean="0"/>
              <a:t>ciddi</a:t>
            </a:r>
            <a:r>
              <a:rPr lang="en-US" sz="2000" dirty="0" smtClean="0"/>
              <a:t> </a:t>
            </a:r>
            <a:r>
              <a:rPr lang="en-US" sz="2000" dirty="0" err="1" smtClean="0"/>
              <a:t>bulgu</a:t>
            </a:r>
            <a:r>
              <a:rPr lang="en-US" sz="2000" dirty="0" smtClean="0"/>
              <a:t> </a:t>
            </a:r>
            <a:r>
              <a:rPr lang="en-US" sz="2000" dirty="0" err="1" smtClean="0"/>
              <a:t>saptanmadan</a:t>
            </a:r>
            <a:r>
              <a:rPr lang="en-US" sz="2000" dirty="0" smtClean="0"/>
              <a:t> </a:t>
            </a:r>
            <a:r>
              <a:rPr lang="en-US" sz="2000" dirty="0" err="1" smtClean="0"/>
              <a:t>çekilebilir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 err="1" smtClean="0"/>
              <a:t>Sürekli</a:t>
            </a:r>
            <a:r>
              <a:rPr lang="en-US" sz="2000" dirty="0" smtClean="0"/>
              <a:t> </a:t>
            </a:r>
            <a:r>
              <a:rPr lang="en-US" sz="2000" dirty="0" err="1" smtClean="0"/>
              <a:t>volüm</a:t>
            </a:r>
            <a:r>
              <a:rPr lang="en-US" sz="2000" dirty="0" smtClean="0"/>
              <a:t> </a:t>
            </a:r>
            <a:r>
              <a:rPr lang="en-US" sz="2000" dirty="0" err="1" smtClean="0"/>
              <a:t>yüküyle</a:t>
            </a:r>
            <a:r>
              <a:rPr lang="en-US" sz="2000" dirty="0" smtClean="0"/>
              <a:t> </a:t>
            </a:r>
            <a:r>
              <a:rPr lang="en-US" sz="2000" dirty="0" err="1" smtClean="0"/>
              <a:t>gelen</a:t>
            </a:r>
            <a:r>
              <a:rPr lang="en-US" sz="2000" dirty="0" smtClean="0"/>
              <a:t> </a:t>
            </a:r>
            <a:r>
              <a:rPr lang="en-US" sz="2000" dirty="0" err="1" smtClean="0"/>
              <a:t>çocuklarda</a:t>
            </a:r>
            <a:r>
              <a:rPr lang="en-US" sz="2000" dirty="0" smtClean="0"/>
              <a:t> </a:t>
            </a:r>
            <a:r>
              <a:rPr lang="en-US" sz="2000" dirty="0" err="1" smtClean="0"/>
              <a:t>daha</a:t>
            </a:r>
            <a:r>
              <a:rPr lang="en-US" sz="2000" dirty="0" smtClean="0"/>
              <a:t> </a:t>
            </a:r>
            <a:r>
              <a:rPr lang="en-US" sz="2000" dirty="0" err="1" smtClean="0"/>
              <a:t>sık</a:t>
            </a:r>
            <a:r>
              <a:rPr lang="en-US" sz="2000" dirty="0" smtClean="0"/>
              <a:t> </a:t>
            </a:r>
            <a:r>
              <a:rPr lang="en-US" sz="2000" dirty="0" err="1" smtClean="0"/>
              <a:t>diyaliz</a:t>
            </a:r>
            <a:r>
              <a:rPr lang="en-US" sz="2000" dirty="0" smtClean="0"/>
              <a:t> </a:t>
            </a:r>
            <a:r>
              <a:rPr lang="en-US" sz="2000" dirty="0" err="1" smtClean="0"/>
              <a:t>önerilmelidir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/>
          <a:srcRect t="13976" b="13976"/>
          <a:stretch>
            <a:fillRect/>
          </a:stretch>
        </p:blipFill>
        <p:spPr>
          <a:xfrm>
            <a:off x="5014327" y="0"/>
            <a:ext cx="3672473" cy="204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154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534" y="627591"/>
            <a:ext cx="8229600" cy="194521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Normalden</a:t>
            </a:r>
            <a:r>
              <a:rPr lang="en-US" dirty="0" smtClean="0"/>
              <a:t> </a:t>
            </a:r>
            <a:r>
              <a:rPr lang="en-US" dirty="0" err="1" smtClean="0"/>
              <a:t>fazla</a:t>
            </a:r>
            <a:r>
              <a:rPr lang="en-US" dirty="0" smtClean="0"/>
              <a:t> </a:t>
            </a:r>
            <a:r>
              <a:rPr lang="en-US" dirty="0" err="1" smtClean="0"/>
              <a:t>kuru</a:t>
            </a:r>
            <a:r>
              <a:rPr lang="en-US" dirty="0" smtClean="0"/>
              <a:t> </a:t>
            </a:r>
            <a:r>
              <a:rPr lang="en-US" dirty="0" err="1" smtClean="0"/>
              <a:t>ağırlık</a:t>
            </a:r>
            <a:r>
              <a:rPr lang="en-US" dirty="0" smtClean="0"/>
              <a:t>  </a:t>
            </a:r>
          </a:p>
          <a:p>
            <a:pPr>
              <a:buFont typeface="Wingdings" charset="2"/>
              <a:buChar char="ü"/>
            </a:pPr>
            <a:r>
              <a:rPr lang="en-US" dirty="0" err="1" smtClean="0"/>
              <a:t>Hipervolemi</a:t>
            </a:r>
            <a:r>
              <a:rPr lang="en-US" dirty="0" smtClean="0"/>
              <a:t> </a:t>
            </a:r>
            <a:r>
              <a:rPr lang="en-US" dirty="0" err="1" smtClean="0"/>
              <a:t>ilişkili</a:t>
            </a:r>
            <a:r>
              <a:rPr lang="en-US" dirty="0" smtClean="0"/>
              <a:t> </a:t>
            </a:r>
            <a:r>
              <a:rPr lang="en-US" dirty="0" err="1" smtClean="0"/>
              <a:t>hipertansiyon</a:t>
            </a: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smtClean="0"/>
              <a:t>Sol </a:t>
            </a:r>
            <a:r>
              <a:rPr lang="en-US" dirty="0" err="1" smtClean="0"/>
              <a:t>ventrikül</a:t>
            </a:r>
            <a:r>
              <a:rPr lang="en-US" dirty="0" smtClean="0"/>
              <a:t> </a:t>
            </a:r>
            <a:r>
              <a:rPr lang="en-US" dirty="0" err="1" smtClean="0"/>
              <a:t>hipertrofisi</a:t>
            </a: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smtClean="0"/>
              <a:t>KKY       </a:t>
            </a:r>
            <a:r>
              <a:rPr lang="en-US" dirty="0" err="1" smtClean="0"/>
              <a:t>nedenidir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3766" y="4474567"/>
            <a:ext cx="8229600" cy="1547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Beklenenden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kuru</a:t>
            </a:r>
            <a:r>
              <a:rPr lang="en-US" dirty="0" smtClean="0"/>
              <a:t> </a:t>
            </a:r>
            <a:r>
              <a:rPr lang="en-US" dirty="0" err="1" smtClean="0"/>
              <a:t>ağırlık</a:t>
            </a: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err="1" smtClean="0"/>
              <a:t>Hipovolemi</a:t>
            </a:r>
            <a:r>
              <a:rPr lang="en-US" dirty="0" smtClean="0"/>
              <a:t> </a:t>
            </a:r>
            <a:r>
              <a:rPr lang="en-US" dirty="0" err="1" smtClean="0"/>
              <a:t>ilişkili</a:t>
            </a:r>
            <a:r>
              <a:rPr lang="en-US" dirty="0" smtClean="0"/>
              <a:t> </a:t>
            </a:r>
            <a:r>
              <a:rPr lang="en-US" dirty="0" err="1" smtClean="0"/>
              <a:t>semptomlar</a:t>
            </a:r>
            <a:r>
              <a:rPr lang="en-US" dirty="0" smtClean="0"/>
              <a:t> (</a:t>
            </a:r>
            <a:r>
              <a:rPr lang="en-US" dirty="0" err="1" smtClean="0"/>
              <a:t>Hipotansiyon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97667" y="2836333"/>
            <a:ext cx="4150858" cy="1107996"/>
          </a:xfrm>
          <a:prstGeom prst="rect">
            <a:avLst/>
          </a:prstGeom>
          <a:solidFill>
            <a:srgbClr val="B7DEE8"/>
          </a:solidFill>
        </p:spPr>
        <p:txBody>
          <a:bodyPr wrap="none" rtlCol="0">
            <a:spAutoFit/>
          </a:bodyPr>
          <a:lstStyle/>
          <a:p>
            <a:r>
              <a:rPr lang="en-US" sz="6600" dirty="0" err="1" smtClean="0"/>
              <a:t>Kuru</a:t>
            </a:r>
            <a:r>
              <a:rPr lang="en-US" sz="6600" dirty="0" smtClean="0"/>
              <a:t> </a:t>
            </a:r>
            <a:r>
              <a:rPr lang="en-US" sz="6600" dirty="0" err="1" smtClean="0"/>
              <a:t>Ağırlık</a:t>
            </a:r>
            <a:endParaRPr lang="en-US" sz="66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0" y="4494095"/>
            <a:ext cx="9144000" cy="1951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 smtClean="0"/>
              <a:t>Hemodiyaliz</a:t>
            </a:r>
            <a:r>
              <a:rPr lang="en-US" dirty="0" smtClean="0"/>
              <a:t> </a:t>
            </a:r>
            <a:r>
              <a:rPr lang="en-US" dirty="0" err="1" smtClean="0"/>
              <a:t>sırasında</a:t>
            </a:r>
            <a:r>
              <a:rPr lang="en-US" dirty="0" smtClean="0"/>
              <a:t> </a:t>
            </a:r>
            <a:r>
              <a:rPr lang="en-US" dirty="0" err="1" smtClean="0"/>
              <a:t>hipotansiyonun</a:t>
            </a:r>
            <a:r>
              <a:rPr lang="en-US" dirty="0" smtClean="0"/>
              <a:t> </a:t>
            </a:r>
            <a:r>
              <a:rPr lang="en-US" dirty="0" err="1" smtClean="0"/>
              <a:t>diğer</a:t>
            </a:r>
            <a:r>
              <a:rPr lang="en-US" dirty="0" smtClean="0"/>
              <a:t> </a:t>
            </a:r>
            <a:r>
              <a:rPr lang="en-US" dirty="0" err="1" smtClean="0"/>
              <a:t>nedenleri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r>
              <a:rPr lang="en-US" dirty="0" err="1" smtClean="0"/>
              <a:t>Kardiyak</a:t>
            </a:r>
            <a:r>
              <a:rPr lang="en-US" dirty="0" smtClean="0"/>
              <a:t> </a:t>
            </a:r>
            <a:r>
              <a:rPr lang="en-US" dirty="0" err="1" smtClean="0"/>
              <a:t>disfonksiyon</a:t>
            </a:r>
            <a:endParaRPr lang="en-US" dirty="0" smtClean="0"/>
          </a:p>
          <a:p>
            <a:r>
              <a:rPr lang="en-US" dirty="0" err="1"/>
              <a:t>V</a:t>
            </a:r>
            <a:r>
              <a:rPr lang="en-US" dirty="0" err="1" smtClean="0"/>
              <a:t>asküler</a:t>
            </a:r>
            <a:r>
              <a:rPr lang="en-US" dirty="0" smtClean="0"/>
              <a:t> </a:t>
            </a:r>
            <a:r>
              <a:rPr lang="en-US" dirty="0" err="1" smtClean="0"/>
              <a:t>tonusta</a:t>
            </a:r>
            <a:r>
              <a:rPr lang="en-US" dirty="0" smtClean="0"/>
              <a:t> </a:t>
            </a:r>
            <a:r>
              <a:rPr lang="en-US" dirty="0" err="1" smtClean="0"/>
              <a:t>azalma</a:t>
            </a:r>
            <a:endParaRPr lang="en-US" dirty="0" smtClean="0"/>
          </a:p>
          <a:p>
            <a:r>
              <a:rPr lang="en-US" dirty="0" err="1" smtClean="0"/>
              <a:t>Hipoalbüminemi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512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54"/>
            <a:ext cx="8229600" cy="1143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Kuru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Ağırlığın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Belirlenmesi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07599616"/>
              </p:ext>
            </p:extLst>
          </p:nvPr>
        </p:nvGraphicFramePr>
        <p:xfrm>
          <a:off x="457197" y="1866297"/>
          <a:ext cx="8229602" cy="462145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14801"/>
                <a:gridCol w="4114801"/>
              </a:tblGrid>
              <a:tr h="924290"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Pulmoner</a:t>
                      </a:r>
                      <a:r>
                        <a:rPr lang="en-US" b="0" dirty="0" smtClean="0"/>
                        <a:t> USG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2429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Biyokimyasal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Belirteçler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BNP, ANP</a:t>
                      </a:r>
                      <a:endParaRPr lang="en-US" dirty="0"/>
                    </a:p>
                  </a:txBody>
                  <a:tcPr/>
                </a:tc>
              </a:tr>
              <a:tr h="924290">
                <a:tc>
                  <a:txBody>
                    <a:bodyPr/>
                    <a:lstStyle/>
                    <a:p>
                      <a:r>
                        <a:rPr lang="en-US" dirty="0" smtClean="0"/>
                        <a:t>Vena cava inferior </a:t>
                      </a:r>
                      <a:r>
                        <a:rPr lang="en-US" dirty="0" err="1" smtClean="0"/>
                        <a:t>çapı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Kollapsing</a:t>
                      </a:r>
                      <a:r>
                        <a:rPr lang="en-US" dirty="0" smtClean="0"/>
                        <a:t> index </a:t>
                      </a:r>
                      <a:r>
                        <a:rPr lang="en-US" dirty="0" err="1" smtClean="0"/>
                        <a:t>sağ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atriyum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basıncı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volümü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ile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korelasyon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gösterir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92429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Bioimpedans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ECFV, ICFV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değişik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kompartmanlar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arasındaki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sıvı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şiftlerini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tahmin</a:t>
                      </a:r>
                      <a:r>
                        <a:rPr lang="en-US" baseline="0" dirty="0" smtClean="0"/>
                        <a:t> eder</a:t>
                      </a:r>
                      <a:endParaRPr lang="en-US" dirty="0"/>
                    </a:p>
                  </a:txBody>
                  <a:tcPr/>
                </a:tc>
              </a:tr>
              <a:tr h="924290">
                <a:tc>
                  <a:txBody>
                    <a:bodyPr/>
                    <a:lstStyle/>
                    <a:p>
                      <a:r>
                        <a:rPr lang="en-US" dirty="0" smtClean="0"/>
                        <a:t>Non invasive </a:t>
                      </a:r>
                      <a:r>
                        <a:rPr lang="en-US" dirty="0" err="1" smtClean="0"/>
                        <a:t>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basıncı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monitorizasyonu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Kullanım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yorumlanması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kolay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intradiyalitik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hipotansiyon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gelişimini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önler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41178" y="2740144"/>
            <a:ext cx="4837146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Ancak</a:t>
            </a:r>
            <a:r>
              <a:rPr lang="en-US" sz="1400" dirty="0" smtClean="0"/>
              <a:t> </a:t>
            </a:r>
            <a:r>
              <a:rPr lang="en-US" sz="1400" dirty="0" err="1" smtClean="0"/>
              <a:t>Volüm</a:t>
            </a:r>
            <a:r>
              <a:rPr lang="en-US" sz="1400" dirty="0" smtClean="0"/>
              <a:t>  </a:t>
            </a:r>
            <a:r>
              <a:rPr lang="en-US" sz="1400" dirty="0" err="1" smtClean="0"/>
              <a:t>kontraksiyonu</a:t>
            </a:r>
            <a:r>
              <a:rPr lang="en-US" sz="1400" dirty="0" smtClean="0"/>
              <a:t> </a:t>
            </a:r>
            <a:r>
              <a:rPr lang="en-US" sz="1400" dirty="0" err="1" smtClean="0"/>
              <a:t>olanlarda</a:t>
            </a:r>
            <a:r>
              <a:rPr lang="en-US" sz="1400" dirty="0" smtClean="0"/>
              <a:t>  da </a:t>
            </a:r>
          </a:p>
          <a:p>
            <a:r>
              <a:rPr lang="en-US" sz="1400" dirty="0" err="1" smtClean="0"/>
              <a:t>yüksek</a:t>
            </a:r>
            <a:r>
              <a:rPr lang="en-US" sz="1400" dirty="0" smtClean="0"/>
              <a:t> </a:t>
            </a:r>
            <a:r>
              <a:rPr lang="en-US" sz="1400" dirty="0" err="1" smtClean="0"/>
              <a:t>saptanabilir</a:t>
            </a:r>
            <a:r>
              <a:rPr lang="en-US" sz="1400" dirty="0" smtClean="0"/>
              <a:t>.</a:t>
            </a:r>
          </a:p>
          <a:p>
            <a:r>
              <a:rPr lang="en-US" sz="1400" dirty="0" smtClean="0"/>
              <a:t>BNP, LVH </a:t>
            </a:r>
            <a:r>
              <a:rPr lang="en-US" sz="1400" dirty="0" err="1" smtClean="0"/>
              <a:t>ve</a:t>
            </a:r>
            <a:r>
              <a:rPr lang="en-US" sz="1400" dirty="0" smtClean="0"/>
              <a:t> </a:t>
            </a:r>
            <a:r>
              <a:rPr lang="en-US" sz="1400" dirty="0" err="1" smtClean="0"/>
              <a:t>kardiyak</a:t>
            </a:r>
            <a:r>
              <a:rPr lang="en-US" sz="1400" dirty="0" smtClean="0"/>
              <a:t> </a:t>
            </a:r>
            <a:r>
              <a:rPr lang="en-US" sz="1400" dirty="0" err="1" smtClean="0"/>
              <a:t>disfonksiyonu</a:t>
            </a:r>
            <a:r>
              <a:rPr lang="en-US" sz="1400" dirty="0" smtClean="0"/>
              <a:t> </a:t>
            </a:r>
            <a:r>
              <a:rPr lang="en-US" sz="1400" dirty="0" err="1" smtClean="0"/>
              <a:t>göstermede</a:t>
            </a:r>
            <a:r>
              <a:rPr lang="en-US" sz="1400" dirty="0" smtClean="0"/>
              <a:t> </a:t>
            </a:r>
            <a:r>
              <a:rPr lang="en-US" sz="1400" dirty="0" err="1" smtClean="0"/>
              <a:t>ANP’den</a:t>
            </a:r>
            <a:r>
              <a:rPr lang="en-US" sz="1400" dirty="0" smtClean="0"/>
              <a:t> </a:t>
            </a:r>
            <a:r>
              <a:rPr lang="en-US" sz="1400" dirty="0" err="1" smtClean="0"/>
              <a:t>daha</a:t>
            </a:r>
            <a:r>
              <a:rPr lang="en-US" sz="1400" dirty="0" smtClean="0"/>
              <a:t> </a:t>
            </a:r>
            <a:r>
              <a:rPr lang="en-US" sz="1400" dirty="0" err="1" smtClean="0"/>
              <a:t>üstündür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838212" y="3777735"/>
            <a:ext cx="4837147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Kollapsing</a:t>
            </a:r>
            <a:r>
              <a:rPr lang="en-US" dirty="0" smtClean="0"/>
              <a:t> </a:t>
            </a:r>
            <a:r>
              <a:rPr lang="en-US" dirty="0" err="1" smtClean="0"/>
              <a:t>Indeks</a:t>
            </a:r>
            <a:r>
              <a:rPr lang="en-US" dirty="0" smtClean="0"/>
              <a:t>:  Exp. </a:t>
            </a:r>
            <a:r>
              <a:rPr lang="en-US" dirty="0" err="1" smtClean="0"/>
              <a:t>sonu</a:t>
            </a:r>
            <a:r>
              <a:rPr lang="en-US" dirty="0" smtClean="0"/>
              <a:t> IVC </a:t>
            </a:r>
            <a:r>
              <a:rPr lang="en-US" dirty="0" err="1" smtClean="0"/>
              <a:t>çapı-İnspi</a:t>
            </a:r>
            <a:r>
              <a:rPr lang="en-US" dirty="0" smtClean="0"/>
              <a:t>. </a:t>
            </a:r>
            <a:r>
              <a:rPr lang="en-US" dirty="0" err="1" smtClean="0"/>
              <a:t>sonu</a:t>
            </a:r>
            <a:r>
              <a:rPr lang="en-US" dirty="0" smtClean="0"/>
              <a:t> IVC </a:t>
            </a:r>
            <a:r>
              <a:rPr lang="en-US" dirty="0" err="1" smtClean="0"/>
              <a:t>çapı</a:t>
            </a:r>
            <a:r>
              <a:rPr lang="en-US" dirty="0" smtClean="0"/>
              <a:t>/ </a:t>
            </a:r>
            <a:r>
              <a:rPr lang="en-US" dirty="0" err="1" smtClean="0"/>
              <a:t>Eksp</a:t>
            </a:r>
            <a:r>
              <a:rPr lang="en-US" dirty="0" smtClean="0"/>
              <a:t>. </a:t>
            </a:r>
            <a:r>
              <a:rPr lang="en-US" dirty="0" err="1"/>
              <a:t>s</a:t>
            </a:r>
            <a:r>
              <a:rPr lang="en-US" dirty="0" err="1" smtClean="0"/>
              <a:t>onu</a:t>
            </a:r>
            <a:r>
              <a:rPr lang="en-US" dirty="0" smtClean="0"/>
              <a:t> IVC </a:t>
            </a:r>
            <a:r>
              <a:rPr lang="en-US" dirty="0" err="1" smtClean="0"/>
              <a:t>çapı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2733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Inferior Vena Cava </a:t>
            </a:r>
            <a:r>
              <a:rPr lang="en-US" dirty="0" err="1" smtClean="0"/>
              <a:t>Çapı</a:t>
            </a:r>
            <a:endParaRPr lang="en-US" dirty="0"/>
          </a:p>
        </p:txBody>
      </p:sp>
      <p:pic>
        <p:nvPicPr>
          <p:cNvPr id="4" name="Picture 3" descr="Ekran Resmi 2019-06-21 00.08.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6120" y="1842148"/>
            <a:ext cx="4358917" cy="4514689"/>
          </a:xfrm>
          <a:prstGeom prst="rect">
            <a:avLst/>
          </a:prstGeom>
        </p:spPr>
      </p:pic>
      <p:pic>
        <p:nvPicPr>
          <p:cNvPr id="5" name="Picture 4" descr="Ekran Resmi 2019-06-21 00.08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842148"/>
            <a:ext cx="4130102" cy="45146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70359" y="6488668"/>
            <a:ext cx="471948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Nefroloji</a:t>
            </a:r>
            <a:r>
              <a:rPr lang="en-US" dirty="0" smtClean="0"/>
              <a:t> </a:t>
            </a:r>
            <a:r>
              <a:rPr lang="en-US" dirty="0" err="1" smtClean="0"/>
              <a:t>uzmanı</a:t>
            </a:r>
            <a:r>
              <a:rPr lang="en-US" dirty="0" smtClean="0"/>
              <a:t> </a:t>
            </a:r>
            <a:r>
              <a:rPr lang="en-US" dirty="0" err="1" smtClean="0"/>
              <a:t>tarafından</a:t>
            </a:r>
            <a:r>
              <a:rPr lang="en-US" dirty="0" smtClean="0"/>
              <a:t> </a:t>
            </a:r>
            <a:r>
              <a:rPr lang="en-US" dirty="0" err="1" smtClean="0"/>
              <a:t>kolaylıkla</a:t>
            </a:r>
            <a:r>
              <a:rPr lang="en-US" dirty="0" smtClean="0"/>
              <a:t> </a:t>
            </a:r>
            <a:r>
              <a:rPr lang="en-US" dirty="0" err="1" smtClean="0"/>
              <a:t>ölçülebilir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87138" y="3983991"/>
            <a:ext cx="13001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Volüm</a:t>
            </a:r>
            <a:r>
              <a:rPr lang="en-US" dirty="0" smtClean="0"/>
              <a:t> </a:t>
            </a:r>
            <a:r>
              <a:rPr lang="en-US" dirty="0" err="1" smtClean="0"/>
              <a:t>yükü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713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IVC </a:t>
            </a:r>
            <a:r>
              <a:rPr lang="en-US" dirty="0" err="1" smtClean="0"/>
              <a:t>Çap</a:t>
            </a:r>
            <a:r>
              <a:rPr lang="en-US" dirty="0" smtClean="0"/>
              <a:t> / CVP </a:t>
            </a:r>
            <a:r>
              <a:rPr lang="en-US" dirty="0" err="1" smtClean="0"/>
              <a:t>ilişkisi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09384604"/>
              </p:ext>
            </p:extLst>
          </p:nvPr>
        </p:nvGraphicFramePr>
        <p:xfrm>
          <a:off x="890112" y="2623679"/>
          <a:ext cx="7337770" cy="1554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8885"/>
                <a:gridCol w="366888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IVC </a:t>
                      </a:r>
                      <a:r>
                        <a:rPr lang="en-US" sz="2800" dirty="0" err="1" smtClean="0"/>
                        <a:t>Çapı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CVP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&lt; 8 mm /m</a:t>
                      </a:r>
                      <a:r>
                        <a:rPr lang="en-US" sz="2800" baseline="30000" dirty="0" smtClean="0"/>
                        <a:t>2</a:t>
                      </a:r>
                      <a:endParaRPr lang="en-US" sz="28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&lt; 3 mmHg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&gt;11.5 mm/m</a:t>
                      </a:r>
                      <a:r>
                        <a:rPr lang="en-US" sz="2800" baseline="30000" dirty="0" smtClean="0"/>
                        <a:t>2</a:t>
                      </a:r>
                      <a:endParaRPr lang="en-US" sz="28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&gt; 7 mm Hg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356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Inferior Vena Cava </a:t>
            </a:r>
            <a:r>
              <a:rPr lang="en-US" dirty="0" err="1" smtClean="0"/>
              <a:t>Çapı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97300" cy="45259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err="1"/>
              <a:t>Hepatik</a:t>
            </a:r>
            <a:r>
              <a:rPr lang="en-US" dirty="0"/>
              <a:t> </a:t>
            </a:r>
            <a:r>
              <a:rPr lang="en-US" dirty="0" err="1"/>
              <a:t>ven</a:t>
            </a:r>
            <a:r>
              <a:rPr lang="en-US" dirty="0"/>
              <a:t> </a:t>
            </a:r>
            <a:r>
              <a:rPr lang="en-US" dirty="0" err="1"/>
              <a:t>giriş</a:t>
            </a:r>
            <a:r>
              <a:rPr lang="en-US" dirty="0"/>
              <a:t> </a:t>
            </a:r>
            <a:r>
              <a:rPr lang="en-US" dirty="0" err="1"/>
              <a:t>düzeyinde</a:t>
            </a:r>
            <a:r>
              <a:rPr lang="en-US" dirty="0"/>
              <a:t> </a:t>
            </a:r>
            <a:r>
              <a:rPr lang="en-US" dirty="0" err="1" smtClean="0"/>
              <a:t>ölçülmeli</a:t>
            </a:r>
            <a:endParaRPr lang="en-US" dirty="0" smtClean="0"/>
          </a:p>
          <a:p>
            <a:endParaRPr lang="en-US" dirty="0"/>
          </a:p>
          <a:p>
            <a:pPr>
              <a:buFont typeface="Wingdings" charset="2"/>
              <a:buChar char="ü"/>
            </a:pPr>
            <a:r>
              <a:rPr lang="en-US" dirty="0" err="1" smtClean="0"/>
              <a:t>Ekspiriyum</a:t>
            </a:r>
            <a:r>
              <a:rPr lang="en-US" dirty="0" smtClean="0"/>
              <a:t> </a:t>
            </a:r>
            <a:r>
              <a:rPr lang="en-US" dirty="0" err="1" smtClean="0"/>
              <a:t>sonunda</a:t>
            </a:r>
            <a:r>
              <a:rPr lang="en-US" dirty="0" smtClean="0"/>
              <a:t> </a:t>
            </a:r>
            <a:r>
              <a:rPr lang="en-US" dirty="0" err="1" smtClean="0"/>
              <a:t>çap</a:t>
            </a:r>
            <a:r>
              <a:rPr lang="en-US" dirty="0" smtClean="0"/>
              <a:t> </a:t>
            </a:r>
            <a:r>
              <a:rPr lang="en-US" dirty="0" err="1" smtClean="0"/>
              <a:t>maksimum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err="1" smtClean="0"/>
              <a:t>İnspiriyum</a:t>
            </a:r>
            <a:r>
              <a:rPr lang="en-US" dirty="0" smtClean="0"/>
              <a:t> </a:t>
            </a:r>
            <a:r>
              <a:rPr lang="en-US" dirty="0" err="1" smtClean="0"/>
              <a:t>sonunda</a:t>
            </a:r>
            <a:r>
              <a:rPr lang="en-US" dirty="0" smtClean="0"/>
              <a:t> </a:t>
            </a:r>
            <a:r>
              <a:rPr lang="en-US" dirty="0" err="1" smtClean="0"/>
              <a:t>çap</a:t>
            </a:r>
            <a:r>
              <a:rPr lang="en-US" dirty="0" smtClean="0"/>
              <a:t> </a:t>
            </a:r>
            <a:r>
              <a:rPr lang="en-US" dirty="0" err="1" smtClean="0"/>
              <a:t>minumumdur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Ekran Resmi 2019-06-26 22.09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9047" y="1417638"/>
            <a:ext cx="4164953" cy="51065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3245812"/>
            <a:ext cx="9144000" cy="26776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/>
              <a:t>	</a:t>
            </a:r>
            <a:r>
              <a:rPr lang="en-US" sz="2800" dirty="0" err="1" smtClean="0"/>
              <a:t>Yaşa</a:t>
            </a:r>
            <a:r>
              <a:rPr lang="en-US" sz="2800" dirty="0" smtClean="0"/>
              <a:t>, </a:t>
            </a:r>
            <a:r>
              <a:rPr lang="en-US" sz="2800" dirty="0" err="1" smtClean="0"/>
              <a:t>cinsiyete</a:t>
            </a:r>
            <a:r>
              <a:rPr lang="en-US" sz="2800" dirty="0" smtClean="0"/>
              <a:t>, </a:t>
            </a:r>
            <a:r>
              <a:rPr lang="en-US" sz="2800" dirty="0" err="1" smtClean="0"/>
              <a:t>kiloya</a:t>
            </a:r>
            <a:r>
              <a:rPr lang="en-US" sz="2800" dirty="0" smtClean="0"/>
              <a:t> </a:t>
            </a:r>
            <a:r>
              <a:rPr lang="en-US" sz="2800" dirty="0" err="1" smtClean="0"/>
              <a:t>göre</a:t>
            </a:r>
            <a:r>
              <a:rPr lang="en-US" sz="2800" dirty="0" smtClean="0"/>
              <a:t> </a:t>
            </a:r>
            <a:r>
              <a:rPr lang="en-US" sz="2800" dirty="0" err="1" smtClean="0"/>
              <a:t>referans</a:t>
            </a:r>
            <a:r>
              <a:rPr lang="en-US" sz="2800" dirty="0" smtClean="0"/>
              <a:t> </a:t>
            </a:r>
            <a:r>
              <a:rPr lang="en-US" sz="2800" dirty="0" err="1" smtClean="0"/>
              <a:t>değerleri</a:t>
            </a:r>
            <a:r>
              <a:rPr lang="en-US" sz="2800" dirty="0" smtClean="0"/>
              <a:t> </a:t>
            </a:r>
            <a:r>
              <a:rPr lang="en-US" sz="2800" dirty="0" err="1" smtClean="0"/>
              <a:t>var</a:t>
            </a:r>
            <a:r>
              <a:rPr lang="en-US" sz="2800" dirty="0" smtClean="0"/>
              <a:t> </a:t>
            </a:r>
            <a:r>
              <a:rPr lang="en-US" sz="2800" dirty="0" err="1" smtClean="0"/>
              <a:t>mı</a:t>
            </a:r>
            <a:r>
              <a:rPr lang="en-US" sz="2800" dirty="0" smtClean="0"/>
              <a:t>?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47361" y="3756023"/>
            <a:ext cx="8796639" cy="923330"/>
          </a:xfrm>
          <a:prstGeom prst="rect">
            <a:avLst/>
          </a:prstGeom>
          <a:solidFill>
            <a:srgbClr val="FCD5B5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Vücut</a:t>
            </a:r>
            <a:r>
              <a:rPr lang="en-US" dirty="0" smtClean="0"/>
              <a:t> </a:t>
            </a:r>
            <a:r>
              <a:rPr lang="en-US" dirty="0" err="1" smtClean="0"/>
              <a:t>yüzey</a:t>
            </a:r>
            <a:r>
              <a:rPr lang="en-US" dirty="0" smtClean="0"/>
              <a:t> </a:t>
            </a:r>
            <a:r>
              <a:rPr lang="en-US" dirty="0" err="1" smtClean="0"/>
              <a:t>alanına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maksimal</a:t>
            </a:r>
            <a:r>
              <a:rPr lang="en-US" dirty="0" smtClean="0"/>
              <a:t>, minimal </a:t>
            </a:r>
            <a:r>
              <a:rPr lang="en-US" dirty="0" err="1" smtClean="0"/>
              <a:t>çap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IVC </a:t>
            </a:r>
            <a:r>
              <a:rPr lang="en-US" dirty="0" err="1" smtClean="0"/>
              <a:t>kollapsibilite</a:t>
            </a:r>
            <a:r>
              <a:rPr lang="en-US" dirty="0" smtClean="0"/>
              <a:t> </a:t>
            </a:r>
            <a:r>
              <a:rPr lang="en-US" dirty="0" err="1" smtClean="0"/>
              <a:t>indexi</a:t>
            </a:r>
            <a:r>
              <a:rPr lang="en-US" dirty="0" smtClean="0"/>
              <a:t> </a:t>
            </a:r>
            <a:r>
              <a:rPr lang="en-US" dirty="0" err="1" smtClean="0"/>
              <a:t>referans</a:t>
            </a:r>
            <a:r>
              <a:rPr lang="en-US" dirty="0" smtClean="0"/>
              <a:t> </a:t>
            </a:r>
            <a:r>
              <a:rPr lang="en-US" dirty="0" err="1" smtClean="0"/>
              <a:t>değerleri</a:t>
            </a:r>
            <a:r>
              <a:rPr lang="en-US" dirty="0" smtClean="0"/>
              <a:t> </a:t>
            </a:r>
            <a:r>
              <a:rPr lang="en-US" dirty="0" err="1" smtClean="0"/>
              <a:t>mevcuttur</a:t>
            </a:r>
            <a:r>
              <a:rPr lang="en-US" dirty="0" smtClean="0"/>
              <a:t>.</a:t>
            </a:r>
          </a:p>
          <a:p>
            <a:r>
              <a:rPr lang="en-US" dirty="0" smtClean="0"/>
              <a:t>American Society of Echocardiography/2014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186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3245"/>
            <a:ext cx="8229600" cy="23295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err="1" smtClean="0"/>
              <a:t>Diyaliz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n-US" dirty="0" err="1" smtClean="0"/>
              <a:t>ıntravasküler</a:t>
            </a:r>
            <a:r>
              <a:rPr lang="en-US" dirty="0" smtClean="0"/>
              <a:t> </a:t>
            </a:r>
            <a:r>
              <a:rPr lang="en-US" dirty="0" err="1" smtClean="0"/>
              <a:t>kompartmanların</a:t>
            </a:r>
            <a:r>
              <a:rPr lang="en-US" dirty="0" smtClean="0"/>
              <a:t> </a:t>
            </a:r>
            <a:r>
              <a:rPr lang="en-US" dirty="0" err="1" smtClean="0"/>
              <a:t>dolması</a:t>
            </a:r>
            <a:r>
              <a:rPr lang="en-US" dirty="0" smtClean="0"/>
              <a:t> 2-3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alacağından</a:t>
            </a:r>
            <a:r>
              <a:rPr lang="en-US" dirty="0" smtClean="0"/>
              <a:t> </a:t>
            </a:r>
            <a:r>
              <a:rPr lang="en-US" dirty="0" err="1" smtClean="0"/>
              <a:t>diyaliz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 </a:t>
            </a:r>
            <a:r>
              <a:rPr lang="en-US" dirty="0" err="1" smtClean="0"/>
              <a:t>ölçümler</a:t>
            </a:r>
            <a:r>
              <a:rPr lang="en-US" dirty="0" smtClean="0"/>
              <a:t>  </a:t>
            </a:r>
            <a:r>
              <a:rPr lang="en-US" dirty="0" err="1" smtClean="0"/>
              <a:t>diyalizden</a:t>
            </a:r>
            <a:r>
              <a:rPr lang="en-US" dirty="0" smtClean="0"/>
              <a:t> </a:t>
            </a:r>
            <a:r>
              <a:rPr lang="en-US" dirty="0" err="1" smtClean="0"/>
              <a:t>sonra</a:t>
            </a:r>
            <a:r>
              <a:rPr lang="en-US" dirty="0" smtClean="0"/>
              <a:t> 2-3. </a:t>
            </a:r>
            <a:r>
              <a:rPr lang="en-US" dirty="0" err="1" smtClean="0"/>
              <a:t>saatler</a:t>
            </a:r>
            <a:r>
              <a:rPr lang="en-US" dirty="0" smtClean="0"/>
              <a:t> </a:t>
            </a:r>
            <a:r>
              <a:rPr lang="en-US" dirty="0" err="1" smtClean="0"/>
              <a:t>içinde</a:t>
            </a:r>
            <a:r>
              <a:rPr lang="en-US" dirty="0" smtClean="0"/>
              <a:t> </a:t>
            </a:r>
            <a:r>
              <a:rPr lang="en-US" dirty="0" err="1" smtClean="0"/>
              <a:t>yapılmalıdır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86" y="141123"/>
            <a:ext cx="1798623" cy="17986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960991"/>
            <a:ext cx="8357079" cy="954107"/>
          </a:xfrm>
          <a:prstGeom prst="rect">
            <a:avLst/>
          </a:prstGeom>
          <a:solidFill>
            <a:srgbClr val="B7DEE8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Sağ</a:t>
            </a:r>
            <a:r>
              <a:rPr lang="en-US" sz="2800" dirty="0" smtClean="0"/>
              <a:t> </a:t>
            </a:r>
            <a:r>
              <a:rPr lang="en-US" sz="2800" dirty="0" err="1" smtClean="0"/>
              <a:t>kalp</a:t>
            </a:r>
            <a:r>
              <a:rPr lang="en-US" sz="2800" dirty="0" smtClean="0"/>
              <a:t> </a:t>
            </a:r>
            <a:r>
              <a:rPr lang="en-US" sz="2800" dirty="0" err="1" smtClean="0"/>
              <a:t>yetmezliği</a:t>
            </a:r>
            <a:r>
              <a:rPr lang="en-US" sz="2800" dirty="0" smtClean="0"/>
              <a:t> </a:t>
            </a:r>
            <a:r>
              <a:rPr lang="en-US" sz="2800" dirty="0" err="1" smtClean="0"/>
              <a:t>veya</a:t>
            </a:r>
            <a:r>
              <a:rPr lang="en-US" sz="2800" dirty="0" smtClean="0"/>
              <a:t> </a:t>
            </a:r>
            <a:r>
              <a:rPr lang="en-US" sz="2800" dirty="0" err="1" smtClean="0"/>
              <a:t>trikuspit</a:t>
            </a:r>
            <a:r>
              <a:rPr lang="en-US" sz="2800" dirty="0" smtClean="0"/>
              <a:t> </a:t>
            </a:r>
            <a:r>
              <a:rPr lang="en-US" sz="2800" dirty="0" err="1" smtClean="0"/>
              <a:t>regürjitasyonda</a:t>
            </a:r>
            <a:r>
              <a:rPr lang="en-US" sz="2800" dirty="0" smtClean="0"/>
              <a:t> </a:t>
            </a:r>
            <a:r>
              <a:rPr lang="en-US" sz="2800" dirty="0" err="1" smtClean="0"/>
              <a:t>sonuçlar</a:t>
            </a:r>
            <a:r>
              <a:rPr lang="en-US" sz="2800" dirty="0"/>
              <a:t> </a:t>
            </a:r>
            <a:r>
              <a:rPr lang="en-US" sz="2800" dirty="0" err="1" smtClean="0"/>
              <a:t>yanlış</a:t>
            </a:r>
            <a:r>
              <a:rPr lang="en-US" sz="2800" dirty="0" smtClean="0"/>
              <a:t> </a:t>
            </a:r>
            <a:r>
              <a:rPr lang="en-US" sz="2800" dirty="0" err="1" smtClean="0"/>
              <a:t>değerlendirilebilir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92729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96302"/>
          </a:xfrm>
        </p:spPr>
        <p:txBody>
          <a:bodyPr/>
          <a:lstStyle/>
          <a:p>
            <a:r>
              <a:rPr lang="en-US" dirty="0" err="1" smtClean="0"/>
              <a:t>Biyolojik</a:t>
            </a:r>
            <a:r>
              <a:rPr lang="en-US" dirty="0" smtClean="0"/>
              <a:t> </a:t>
            </a:r>
            <a:r>
              <a:rPr lang="en-US" dirty="0" err="1" smtClean="0"/>
              <a:t>dokuların</a:t>
            </a:r>
            <a:r>
              <a:rPr lang="en-US" dirty="0" smtClean="0"/>
              <a:t> </a:t>
            </a:r>
            <a:r>
              <a:rPr lang="en-US" dirty="0" err="1" smtClean="0"/>
              <a:t>pasif</a:t>
            </a:r>
            <a:r>
              <a:rPr lang="en-US" dirty="0" smtClean="0"/>
              <a:t> </a:t>
            </a:r>
            <a:r>
              <a:rPr lang="en-US" dirty="0" err="1" smtClean="0"/>
              <a:t>elektrik</a:t>
            </a:r>
            <a:r>
              <a:rPr lang="en-US" dirty="0" smtClean="0"/>
              <a:t> </a:t>
            </a:r>
            <a:r>
              <a:rPr lang="en-US" dirty="0" err="1" smtClean="0"/>
              <a:t>özelliklerini</a:t>
            </a:r>
            <a:r>
              <a:rPr lang="en-US" dirty="0" smtClean="0"/>
              <a:t> </a:t>
            </a:r>
            <a:r>
              <a:rPr lang="en-US" dirty="0" err="1" smtClean="0"/>
              <a:t>kullanır</a:t>
            </a:r>
            <a:r>
              <a:rPr lang="en-US" dirty="0" smtClean="0"/>
              <a:t>.</a:t>
            </a:r>
          </a:p>
          <a:p>
            <a:r>
              <a:rPr lang="en-US" dirty="0" smtClean="0"/>
              <a:t>50 </a:t>
            </a:r>
            <a:r>
              <a:rPr lang="en-US" dirty="0" err="1" smtClean="0"/>
              <a:t>frekansta</a:t>
            </a:r>
            <a:r>
              <a:rPr lang="en-US" dirty="0" smtClean="0"/>
              <a:t> (5 kHz-1000 </a:t>
            </a:r>
            <a:r>
              <a:rPr lang="en-US" dirty="0" err="1" smtClean="0"/>
              <a:t>mHz</a:t>
            </a:r>
            <a:r>
              <a:rPr lang="en-US" dirty="0" smtClean="0"/>
              <a:t> </a:t>
            </a:r>
            <a:r>
              <a:rPr lang="en-US" dirty="0" err="1" smtClean="0"/>
              <a:t>arası</a:t>
            </a:r>
            <a:r>
              <a:rPr lang="en-US" dirty="0" smtClean="0"/>
              <a:t>) ICV, ECV, TBW </a:t>
            </a:r>
            <a:r>
              <a:rPr lang="en-US" dirty="0" err="1" smtClean="0"/>
              <a:t>değerlendirilir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3607" y="4255380"/>
            <a:ext cx="8133194" cy="1200328"/>
          </a:xfrm>
          <a:prstGeom prst="rect">
            <a:avLst/>
          </a:prstGeom>
          <a:solidFill>
            <a:srgbClr val="B7DEE8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Elektrolit</a:t>
            </a:r>
            <a:r>
              <a:rPr lang="en-US" sz="2400" dirty="0" smtClean="0"/>
              <a:t> </a:t>
            </a:r>
            <a:r>
              <a:rPr lang="en-US" sz="2400" dirty="0" err="1" smtClean="0"/>
              <a:t>değişkenlikleri</a:t>
            </a:r>
            <a:r>
              <a:rPr lang="en-US" sz="2400" dirty="0" smtClean="0"/>
              <a:t>, </a:t>
            </a:r>
            <a:r>
              <a:rPr lang="en-US" sz="2400" dirty="0" err="1" smtClean="0"/>
              <a:t>eritrosit</a:t>
            </a:r>
            <a:r>
              <a:rPr lang="en-US" sz="2400" dirty="0" smtClean="0"/>
              <a:t> </a:t>
            </a:r>
            <a:r>
              <a:rPr lang="en-US" sz="2400" dirty="0" err="1" smtClean="0"/>
              <a:t>sayısı</a:t>
            </a:r>
            <a:r>
              <a:rPr lang="en-US" sz="2400" dirty="0" smtClean="0"/>
              <a:t>, protein </a:t>
            </a:r>
            <a:r>
              <a:rPr lang="en-US" sz="2400" dirty="0" err="1" smtClean="0"/>
              <a:t>konsantrasyonundaki</a:t>
            </a:r>
            <a:r>
              <a:rPr lang="en-US" sz="2400" dirty="0" smtClean="0"/>
              <a:t> </a:t>
            </a:r>
            <a:r>
              <a:rPr lang="en-US" sz="2400" dirty="0" err="1" smtClean="0"/>
              <a:t>değişiklikler</a:t>
            </a:r>
            <a:r>
              <a:rPr lang="en-US" sz="2400" dirty="0" smtClean="0"/>
              <a:t>,  </a:t>
            </a:r>
            <a:r>
              <a:rPr lang="en-US" sz="2400" dirty="0" err="1" smtClean="0"/>
              <a:t>vücut</a:t>
            </a:r>
            <a:r>
              <a:rPr lang="en-US" sz="2400" dirty="0" smtClean="0"/>
              <a:t> </a:t>
            </a:r>
            <a:r>
              <a:rPr lang="en-US" sz="2400" dirty="0" err="1" smtClean="0"/>
              <a:t>ısısı</a:t>
            </a:r>
            <a:r>
              <a:rPr lang="en-US" sz="2400" dirty="0"/>
              <a:t> </a:t>
            </a:r>
            <a:r>
              <a:rPr lang="en-US" sz="2400" dirty="0" err="1" smtClean="0"/>
              <a:t>biyoimpedans</a:t>
            </a:r>
            <a:r>
              <a:rPr lang="en-US" sz="2400" dirty="0" smtClean="0"/>
              <a:t> </a:t>
            </a:r>
            <a:r>
              <a:rPr lang="en-US" sz="2400" dirty="0" err="1" smtClean="0"/>
              <a:t>sonucunu</a:t>
            </a:r>
            <a:r>
              <a:rPr lang="en-US" sz="2400" dirty="0" smtClean="0"/>
              <a:t> </a:t>
            </a:r>
            <a:r>
              <a:rPr lang="en-US" sz="2400" dirty="0" err="1" smtClean="0"/>
              <a:t>etkiler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86080"/>
            <a:ext cx="8229600" cy="1143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Biyoelektrik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İmpedans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Analizi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524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Biyoelektrik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İmpedans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Analizi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" name="Picture 9" descr="Ekran Resmi 2019-06-20 23.57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14004" y="1727729"/>
            <a:ext cx="3287957" cy="4450642"/>
          </a:xfrm>
          <a:prstGeom prst="rect">
            <a:avLst/>
          </a:prstGeom>
        </p:spPr>
      </p:pic>
      <p:pic>
        <p:nvPicPr>
          <p:cNvPr id="11" name="Picture 10" descr="Ekran Resmi 2019-06-21 00.01.3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200" y="1807823"/>
            <a:ext cx="3327376" cy="455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327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</a:t>
            </a:r>
            <a:r>
              <a:rPr lang="en-US" dirty="0" err="1" smtClean="0"/>
              <a:t>invazif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Volüm</a:t>
            </a:r>
            <a:r>
              <a:rPr lang="en-US" dirty="0" smtClean="0"/>
              <a:t> </a:t>
            </a:r>
            <a:r>
              <a:rPr lang="en-US" dirty="0" err="1" smtClean="0"/>
              <a:t>Monitorizasyonu</a:t>
            </a:r>
            <a:endParaRPr lang="en-US" dirty="0"/>
          </a:p>
        </p:txBody>
      </p:sp>
      <p:pic>
        <p:nvPicPr>
          <p:cNvPr id="4" name="Picture 3" descr="Ekran Resmi 2019-06-21 00.19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9183" y="2084669"/>
            <a:ext cx="6606443" cy="4327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7287" y="6013980"/>
            <a:ext cx="7418580" cy="646331"/>
          </a:xfrm>
          <a:prstGeom prst="rect">
            <a:avLst/>
          </a:prstGeom>
          <a:solidFill>
            <a:srgbClr val="B7DEE8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İntradiyalitik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volümündeki</a:t>
            </a:r>
            <a:r>
              <a:rPr lang="en-US" dirty="0" smtClean="0"/>
              <a:t> </a:t>
            </a:r>
            <a:r>
              <a:rPr lang="en-US" dirty="0" err="1" smtClean="0"/>
              <a:t>değişkenlikleri</a:t>
            </a:r>
            <a:r>
              <a:rPr lang="en-US" dirty="0" smtClean="0"/>
              <a:t> 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vasküler</a:t>
            </a:r>
            <a:r>
              <a:rPr lang="en-US" dirty="0" smtClean="0"/>
              <a:t> </a:t>
            </a:r>
            <a:r>
              <a:rPr lang="en-US" dirty="0" err="1" smtClean="0"/>
              <a:t>geri</a:t>
            </a:r>
            <a:r>
              <a:rPr lang="en-US" dirty="0" smtClean="0"/>
              <a:t> </a:t>
            </a:r>
            <a:r>
              <a:rPr lang="en-US" dirty="0" err="1" smtClean="0"/>
              <a:t>dolum</a:t>
            </a:r>
            <a:r>
              <a:rPr lang="en-US" dirty="0" smtClean="0"/>
              <a:t> </a:t>
            </a:r>
            <a:r>
              <a:rPr lang="en-US" dirty="0" err="1" smtClean="0"/>
              <a:t>oranları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hakkında</a:t>
            </a:r>
            <a:r>
              <a:rPr lang="en-US" dirty="0" smtClean="0"/>
              <a:t> </a:t>
            </a:r>
            <a:r>
              <a:rPr lang="en-US" dirty="0" err="1" smtClean="0"/>
              <a:t>bilgi</a:t>
            </a:r>
            <a:r>
              <a:rPr lang="en-US" dirty="0" smtClean="0"/>
              <a:t> </a:t>
            </a:r>
            <a:r>
              <a:rPr lang="en-US" dirty="0" err="1" smtClean="0"/>
              <a:t>verir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493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Hematokrit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Volümü</a:t>
            </a:r>
            <a:endParaRPr lang="en-US" dirty="0"/>
          </a:p>
        </p:txBody>
      </p:sp>
      <p:pic>
        <p:nvPicPr>
          <p:cNvPr id="4" name="Picture 3" descr="Ekran Resmi 2019-06-21 00.21.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704844"/>
            <a:ext cx="3765071" cy="4244954"/>
          </a:xfrm>
          <a:prstGeom prst="rect">
            <a:avLst/>
          </a:prstGeom>
        </p:spPr>
      </p:pic>
      <p:pic>
        <p:nvPicPr>
          <p:cNvPr id="5" name="Picture 4" descr="Ekran Resmi 2019-06-21 00.22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6932" y="1704844"/>
            <a:ext cx="4197829" cy="410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501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kran Resmi 2019-06-21 01.10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275" y="1224284"/>
            <a:ext cx="3472435" cy="4668303"/>
          </a:xfrm>
          <a:prstGeom prst="rect">
            <a:avLst/>
          </a:prstGeom>
          <a:ln w="57150" cmpd="sng">
            <a:solidFill>
              <a:srgbClr val="800000"/>
            </a:solidFill>
          </a:ln>
        </p:spPr>
      </p:pic>
      <p:pic>
        <p:nvPicPr>
          <p:cNvPr id="3" name="Picture 2" descr="Ekran Resmi 2019-06-21 01.12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762" y="572096"/>
            <a:ext cx="5334237" cy="593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78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Vasküler</a:t>
            </a:r>
            <a:r>
              <a:rPr lang="en-US" dirty="0" smtClean="0"/>
              <a:t> </a:t>
            </a:r>
            <a:r>
              <a:rPr lang="en-US" dirty="0" err="1" smtClean="0"/>
              <a:t>geri</a:t>
            </a:r>
            <a:r>
              <a:rPr lang="en-US" dirty="0" smtClean="0"/>
              <a:t> dolma (refilling)</a:t>
            </a:r>
            <a:endParaRPr lang="en-US" dirty="0"/>
          </a:p>
        </p:txBody>
      </p:sp>
      <p:pic>
        <p:nvPicPr>
          <p:cNvPr id="6" name="Picture 5" descr="Ekran Resmi 2019-06-26 23.59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2455" y="1417638"/>
            <a:ext cx="4043621" cy="51319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5316" y="2040845"/>
            <a:ext cx="4203833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Diyalizde</a:t>
            </a:r>
            <a:r>
              <a:rPr lang="en-US" dirty="0" smtClean="0"/>
              <a:t> </a:t>
            </a:r>
            <a:r>
              <a:rPr lang="en-US" dirty="0" err="1"/>
              <a:t>s</a:t>
            </a:r>
            <a:r>
              <a:rPr lang="en-US" dirty="0" err="1" smtClean="0"/>
              <a:t>ıvı</a:t>
            </a:r>
            <a:r>
              <a:rPr lang="en-US" dirty="0" smtClean="0"/>
              <a:t> </a:t>
            </a:r>
            <a:r>
              <a:rPr lang="en-US" dirty="0" err="1" smtClean="0"/>
              <a:t>kaybı</a:t>
            </a:r>
            <a:r>
              <a:rPr lang="en-US" dirty="0" smtClean="0"/>
              <a:t>, </a:t>
            </a:r>
            <a:r>
              <a:rPr lang="en-US" dirty="0" err="1" smtClean="0"/>
              <a:t>sıvı</a:t>
            </a:r>
            <a:r>
              <a:rPr lang="en-US" dirty="0" smtClean="0"/>
              <a:t> </a:t>
            </a:r>
            <a:r>
              <a:rPr lang="en-US" dirty="0" err="1" smtClean="0"/>
              <a:t>ancak</a:t>
            </a:r>
            <a:r>
              <a:rPr lang="en-US" dirty="0" smtClean="0"/>
              <a:t> </a:t>
            </a:r>
            <a:r>
              <a:rPr lang="en-US" dirty="0" err="1" smtClean="0"/>
              <a:t>vasküler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alanda</a:t>
            </a:r>
            <a:r>
              <a:rPr lang="en-US" dirty="0" smtClean="0"/>
              <a:t> </a:t>
            </a:r>
            <a:r>
              <a:rPr lang="en-US" dirty="0" err="1" smtClean="0"/>
              <a:t>ise</a:t>
            </a:r>
            <a:r>
              <a:rPr lang="en-US" dirty="0" smtClean="0"/>
              <a:t> </a:t>
            </a:r>
            <a:r>
              <a:rPr lang="en-US" dirty="0" err="1" smtClean="0"/>
              <a:t>olur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Vasküler</a:t>
            </a:r>
            <a:r>
              <a:rPr lang="en-US" dirty="0" smtClean="0"/>
              <a:t> refilling UF </a:t>
            </a:r>
            <a:r>
              <a:rPr lang="en-US" dirty="0" err="1" smtClean="0"/>
              <a:t>kapatıldıktan</a:t>
            </a:r>
            <a:r>
              <a:rPr lang="en-US" dirty="0" smtClean="0"/>
              <a:t> </a:t>
            </a:r>
            <a:r>
              <a:rPr lang="en-US" dirty="0" err="1" smtClean="0"/>
              <a:t>sonraki</a:t>
            </a:r>
            <a:r>
              <a:rPr lang="en-US" dirty="0" smtClean="0"/>
              <a:t> </a:t>
            </a:r>
          </a:p>
          <a:p>
            <a:r>
              <a:rPr lang="en-US" dirty="0" smtClean="0"/>
              <a:t>10 </a:t>
            </a:r>
            <a:r>
              <a:rPr lang="en-US" dirty="0" err="1" smtClean="0"/>
              <a:t>dk</a:t>
            </a:r>
            <a:r>
              <a:rPr lang="en-US" dirty="0" smtClean="0"/>
              <a:t> </a:t>
            </a:r>
            <a:r>
              <a:rPr lang="en-US" dirty="0" err="1" smtClean="0"/>
              <a:t>içinde</a:t>
            </a:r>
            <a:r>
              <a:rPr lang="en-US" dirty="0" smtClean="0"/>
              <a:t> </a:t>
            </a:r>
            <a:r>
              <a:rPr lang="en-US" dirty="0" err="1" smtClean="0"/>
              <a:t>başlar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60 </a:t>
            </a:r>
            <a:r>
              <a:rPr lang="en-US" dirty="0" err="1" smtClean="0"/>
              <a:t>dk’ya</a:t>
            </a:r>
            <a:r>
              <a:rPr lang="en-US" dirty="0" smtClean="0"/>
              <a:t> </a:t>
            </a:r>
            <a:r>
              <a:rPr lang="en-US" dirty="0" err="1" smtClean="0"/>
              <a:t>kadar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volümünde</a:t>
            </a:r>
            <a:r>
              <a:rPr lang="en-US" dirty="0" smtClean="0"/>
              <a:t> </a:t>
            </a:r>
            <a:r>
              <a:rPr lang="en-US" dirty="0" err="1" smtClean="0"/>
              <a:t>artış</a:t>
            </a:r>
            <a:r>
              <a:rPr lang="en-US" dirty="0" smtClean="0"/>
              <a:t> </a:t>
            </a:r>
            <a:r>
              <a:rPr lang="en-US" dirty="0" err="1" smtClean="0"/>
              <a:t>devam</a:t>
            </a:r>
            <a:r>
              <a:rPr lang="en-US" dirty="0" smtClean="0"/>
              <a:t> </a:t>
            </a:r>
          </a:p>
          <a:p>
            <a:r>
              <a:rPr lang="en-US" dirty="0" smtClean="0"/>
              <a:t>eder.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030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UF </a:t>
            </a:r>
            <a:r>
              <a:rPr lang="en-US" dirty="0" err="1" smtClean="0">
                <a:solidFill>
                  <a:srgbClr val="000000"/>
                </a:solidFill>
              </a:rPr>
              <a:t>Hızı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Sıvı</a:t>
            </a:r>
            <a:r>
              <a:rPr lang="en-US" dirty="0" smtClean="0"/>
              <a:t>, </a:t>
            </a:r>
            <a:r>
              <a:rPr lang="en-US" dirty="0" err="1" smtClean="0"/>
              <a:t>genellikle</a:t>
            </a:r>
            <a:r>
              <a:rPr lang="en-US" dirty="0" smtClean="0"/>
              <a:t> </a:t>
            </a:r>
            <a:r>
              <a:rPr lang="en-US" dirty="0" err="1" smtClean="0"/>
              <a:t>sabit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hızda</a:t>
            </a:r>
            <a:r>
              <a:rPr lang="en-US" dirty="0" smtClean="0"/>
              <a:t> </a:t>
            </a:r>
            <a:r>
              <a:rPr lang="en-US" dirty="0" err="1" smtClean="0"/>
              <a:t>çekilir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Volüm</a:t>
            </a:r>
            <a:r>
              <a:rPr lang="en-US" dirty="0" smtClean="0"/>
              <a:t> </a:t>
            </a:r>
            <a:r>
              <a:rPr lang="en-US" dirty="0" err="1" smtClean="0"/>
              <a:t>çekme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endParaRPr lang="en-US" dirty="0" smtClean="0"/>
          </a:p>
          <a:p>
            <a:pPr lvl="1"/>
            <a:r>
              <a:rPr lang="en-US" dirty="0"/>
              <a:t>10 ml/kg/</a:t>
            </a:r>
            <a:r>
              <a:rPr lang="en-US" dirty="0" err="1"/>
              <a:t>saat</a:t>
            </a:r>
            <a:endParaRPr lang="en-US" dirty="0"/>
          </a:p>
          <a:p>
            <a:pPr lvl="1"/>
            <a:r>
              <a:rPr lang="en-US" dirty="0"/>
              <a:t>&gt; 40 kg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çocuklarda</a:t>
            </a:r>
            <a:r>
              <a:rPr lang="en-US" dirty="0"/>
              <a:t> 600 mL/</a:t>
            </a:r>
            <a:r>
              <a:rPr lang="en-US" dirty="0" err="1"/>
              <a:t>saat</a:t>
            </a: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seansta</a:t>
            </a:r>
            <a:r>
              <a:rPr lang="en-US" dirty="0" smtClean="0"/>
              <a:t> </a:t>
            </a:r>
            <a:r>
              <a:rPr lang="en-US" dirty="0" err="1" smtClean="0"/>
              <a:t>VA’nın</a:t>
            </a:r>
            <a:r>
              <a:rPr lang="en-US" dirty="0" smtClean="0"/>
              <a:t> %5’ten </a:t>
            </a:r>
            <a:r>
              <a:rPr lang="en-US" dirty="0" err="1" smtClean="0"/>
              <a:t>fazlası</a:t>
            </a:r>
            <a:r>
              <a:rPr lang="en-US" dirty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0.2 mL/kg/</a:t>
            </a:r>
            <a:r>
              <a:rPr lang="en-US" dirty="0" err="1" smtClean="0"/>
              <a:t>dk’dan</a:t>
            </a:r>
            <a:r>
              <a:rPr lang="en-US" dirty="0" smtClean="0"/>
              <a:t> </a:t>
            </a:r>
            <a:r>
              <a:rPr lang="en-US" dirty="0" err="1" smtClean="0"/>
              <a:t>fazlası</a:t>
            </a:r>
            <a:r>
              <a:rPr lang="en-US" dirty="0" smtClean="0"/>
              <a:t>  </a:t>
            </a:r>
            <a:r>
              <a:rPr lang="en-US" dirty="0" err="1" smtClean="0"/>
              <a:t>çekilmemelidir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632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UF </a:t>
            </a:r>
            <a:r>
              <a:rPr lang="en-US" dirty="0" err="1" smtClean="0">
                <a:solidFill>
                  <a:srgbClr val="000000"/>
                </a:solidFill>
              </a:rPr>
              <a:t>Profili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Uygulama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Diyaliz</a:t>
            </a:r>
            <a:r>
              <a:rPr lang="en-US" dirty="0" smtClean="0"/>
              <a:t> </a:t>
            </a:r>
            <a:r>
              <a:rPr lang="en-US" dirty="0" err="1" smtClean="0"/>
              <a:t>seansında</a:t>
            </a:r>
            <a:r>
              <a:rPr lang="en-US" dirty="0" smtClean="0"/>
              <a:t> </a:t>
            </a:r>
            <a:r>
              <a:rPr lang="en-US" dirty="0" err="1" smtClean="0"/>
              <a:t>sabit</a:t>
            </a:r>
            <a:r>
              <a:rPr lang="en-US" dirty="0" smtClean="0"/>
              <a:t> </a:t>
            </a:r>
            <a:r>
              <a:rPr lang="en-US" dirty="0" err="1" smtClean="0"/>
              <a:t>olmayan</a:t>
            </a:r>
            <a:r>
              <a:rPr lang="en-US" dirty="0" smtClean="0"/>
              <a:t> </a:t>
            </a:r>
            <a:r>
              <a:rPr lang="en-US" dirty="0" err="1" smtClean="0"/>
              <a:t>hızda</a:t>
            </a:r>
            <a:r>
              <a:rPr lang="en-US" dirty="0" smtClean="0"/>
              <a:t> </a:t>
            </a:r>
            <a:r>
              <a:rPr lang="en-US" dirty="0" err="1" smtClean="0"/>
              <a:t>sıvı</a:t>
            </a:r>
            <a:r>
              <a:rPr lang="en-US" dirty="0" smtClean="0"/>
              <a:t> </a:t>
            </a:r>
            <a:r>
              <a:rPr lang="en-US" dirty="0" err="1" smtClean="0"/>
              <a:t>uzaklaştırılmasıdır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Yeterli</a:t>
            </a:r>
            <a:r>
              <a:rPr lang="en-US" dirty="0" smtClean="0"/>
              <a:t> UF </a:t>
            </a:r>
            <a:r>
              <a:rPr lang="en-US" dirty="0" err="1" smtClean="0"/>
              <a:t>yapılmasını</a:t>
            </a:r>
            <a:r>
              <a:rPr lang="en-US" dirty="0" smtClean="0"/>
              <a:t> </a:t>
            </a:r>
            <a:r>
              <a:rPr lang="en-US" dirty="0" err="1" smtClean="0"/>
              <a:t>sağlar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Hipovolemiye</a:t>
            </a:r>
            <a:r>
              <a:rPr lang="en-US" dirty="0" smtClean="0"/>
              <a:t> </a:t>
            </a:r>
            <a:r>
              <a:rPr lang="en-US" dirty="0" err="1" smtClean="0"/>
              <a:t>bağlı</a:t>
            </a:r>
            <a:r>
              <a:rPr lang="en-US" dirty="0" smtClean="0"/>
              <a:t> </a:t>
            </a:r>
            <a:r>
              <a:rPr lang="en-US" dirty="0" err="1" smtClean="0"/>
              <a:t>semptomların</a:t>
            </a:r>
            <a:r>
              <a:rPr lang="en-US" dirty="0" smtClean="0"/>
              <a:t> </a:t>
            </a:r>
            <a:r>
              <a:rPr lang="en-US" dirty="0" err="1" smtClean="0"/>
              <a:t>gelişimini</a:t>
            </a:r>
            <a:r>
              <a:rPr lang="en-US" dirty="0" smtClean="0"/>
              <a:t> </a:t>
            </a:r>
            <a:r>
              <a:rPr lang="en-US" dirty="0" err="1" smtClean="0"/>
              <a:t>önler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Plazmanın</a:t>
            </a:r>
            <a:r>
              <a:rPr lang="en-US" dirty="0" smtClean="0"/>
              <a:t> </a:t>
            </a:r>
            <a:r>
              <a:rPr lang="en-US" dirty="0" err="1" smtClean="0"/>
              <a:t>yeniden</a:t>
            </a:r>
            <a:r>
              <a:rPr lang="en-US" dirty="0" smtClean="0"/>
              <a:t> </a:t>
            </a:r>
            <a:r>
              <a:rPr lang="en-US" dirty="0" err="1" smtClean="0"/>
              <a:t>dolması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tanır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Hastanın</a:t>
            </a:r>
            <a:r>
              <a:rPr lang="en-US" dirty="0" smtClean="0"/>
              <a:t> </a:t>
            </a:r>
            <a:r>
              <a:rPr lang="en-US" dirty="0" err="1" smtClean="0"/>
              <a:t>semptomlarının</a:t>
            </a:r>
            <a:r>
              <a:rPr lang="en-US" dirty="0" smtClean="0"/>
              <a:t> </a:t>
            </a:r>
            <a:r>
              <a:rPr lang="en-US" dirty="0" err="1" smtClean="0"/>
              <a:t>diyalizin</a:t>
            </a:r>
            <a:r>
              <a:rPr lang="en-US" dirty="0" smtClean="0"/>
              <a:t> </a:t>
            </a:r>
            <a:r>
              <a:rPr lang="en-US" dirty="0" err="1" smtClean="0"/>
              <a:t>başında</a:t>
            </a:r>
            <a:r>
              <a:rPr lang="en-US" dirty="0" smtClean="0"/>
              <a:t>, </a:t>
            </a:r>
            <a:r>
              <a:rPr lang="en-US" dirty="0" err="1" smtClean="0"/>
              <a:t>sonunda</a:t>
            </a:r>
            <a:r>
              <a:rPr lang="en-US" dirty="0" smtClean="0"/>
              <a:t> </a:t>
            </a:r>
            <a:r>
              <a:rPr lang="en-US" dirty="0" err="1" smtClean="0"/>
              <a:t>yada</a:t>
            </a:r>
            <a:r>
              <a:rPr lang="en-US" dirty="0" smtClean="0"/>
              <a:t> </a:t>
            </a:r>
            <a:r>
              <a:rPr lang="en-US" dirty="0" err="1" smtClean="0"/>
              <a:t>ortasında</a:t>
            </a:r>
            <a:r>
              <a:rPr lang="en-US" dirty="0" smtClean="0"/>
              <a:t> </a:t>
            </a:r>
            <a:r>
              <a:rPr lang="en-US" dirty="0" err="1" smtClean="0"/>
              <a:t>olmasına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UF </a:t>
            </a:r>
            <a:r>
              <a:rPr lang="en-US" dirty="0" err="1" smtClean="0"/>
              <a:t>çekme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r>
              <a:rPr lang="en-US" dirty="0" smtClean="0"/>
              <a:t> </a:t>
            </a:r>
            <a:r>
              <a:rPr lang="en-US" dirty="0" err="1" smtClean="0"/>
              <a:t>ayarlanır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530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kran Resmi 2019-06-27 00.22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45" y="980112"/>
            <a:ext cx="3454400" cy="1968500"/>
          </a:xfrm>
          <a:prstGeom prst="rect">
            <a:avLst/>
          </a:prstGeom>
        </p:spPr>
      </p:pic>
      <p:pic>
        <p:nvPicPr>
          <p:cNvPr id="3" name="Picture 2" descr="Ekran Resmi 2019-06-27 00.22.5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0684" y="1081712"/>
            <a:ext cx="3403600" cy="1866900"/>
          </a:xfrm>
          <a:prstGeom prst="rect">
            <a:avLst/>
          </a:prstGeom>
        </p:spPr>
      </p:pic>
      <p:pic>
        <p:nvPicPr>
          <p:cNvPr id="4" name="Picture 3" descr="Ekran Resmi 2019-06-27 00.22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4730" y="3435350"/>
            <a:ext cx="3390900" cy="1828800"/>
          </a:xfrm>
          <a:prstGeom prst="rect">
            <a:avLst/>
          </a:prstGeom>
        </p:spPr>
      </p:pic>
      <p:pic>
        <p:nvPicPr>
          <p:cNvPr id="5" name="Picture 4" descr="Ekran Resmi 2019-06-27 00.23.0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2520" y="3422650"/>
            <a:ext cx="34163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251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Çocuk</a:t>
            </a:r>
            <a:r>
              <a:rPr lang="en-US" dirty="0" smtClean="0"/>
              <a:t> </a:t>
            </a:r>
            <a:r>
              <a:rPr lang="en-US" dirty="0" err="1" smtClean="0"/>
              <a:t>sürekli</a:t>
            </a:r>
            <a:r>
              <a:rPr lang="en-US" dirty="0" smtClean="0"/>
              <a:t> </a:t>
            </a:r>
            <a:r>
              <a:rPr lang="en-US" dirty="0" err="1" smtClean="0"/>
              <a:t>büyüyen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canlıdır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Küçük</a:t>
            </a:r>
            <a:r>
              <a:rPr lang="en-US" dirty="0" smtClean="0"/>
              <a:t> </a:t>
            </a:r>
            <a:r>
              <a:rPr lang="en-US" dirty="0" err="1" smtClean="0"/>
              <a:t>bebekler</a:t>
            </a:r>
            <a:r>
              <a:rPr lang="en-US" dirty="0" smtClean="0"/>
              <a:t> </a:t>
            </a:r>
            <a:r>
              <a:rPr lang="en-US" dirty="0" err="1" smtClean="0"/>
              <a:t>haftada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büyük</a:t>
            </a:r>
            <a:r>
              <a:rPr lang="en-US" dirty="0" smtClean="0"/>
              <a:t> </a:t>
            </a:r>
            <a:r>
              <a:rPr lang="en-US" dirty="0" err="1" smtClean="0"/>
              <a:t>çocuklar</a:t>
            </a:r>
            <a:r>
              <a:rPr lang="en-US" dirty="0" smtClean="0"/>
              <a:t> </a:t>
            </a:r>
            <a:r>
              <a:rPr lang="en-US" dirty="0" err="1" smtClean="0"/>
              <a:t>ayda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      </a:t>
            </a:r>
            <a:r>
              <a:rPr lang="en-US" dirty="0" err="1" smtClean="0"/>
              <a:t>kuru</a:t>
            </a:r>
            <a:r>
              <a:rPr lang="en-US" dirty="0" smtClean="0"/>
              <a:t> </a:t>
            </a:r>
            <a:r>
              <a:rPr lang="en-US" dirty="0" err="1" smtClean="0"/>
              <a:t>ağırlık</a:t>
            </a:r>
            <a:r>
              <a:rPr lang="en-US" dirty="0" smtClean="0"/>
              <a:t> </a:t>
            </a:r>
            <a:r>
              <a:rPr lang="en-US" dirty="0" err="1" smtClean="0"/>
              <a:t>açısından</a:t>
            </a:r>
            <a:r>
              <a:rPr lang="en-US" dirty="0" smtClean="0"/>
              <a:t> </a:t>
            </a:r>
            <a:r>
              <a:rPr lang="en-US" dirty="0" err="1" smtClean="0"/>
              <a:t>değerlendirilmelidir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Normal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basıncı</a:t>
            </a:r>
            <a:r>
              <a:rPr lang="en-US" dirty="0" smtClean="0"/>
              <a:t>, </a:t>
            </a:r>
            <a:r>
              <a:rPr lang="en-US" dirty="0" err="1" smtClean="0"/>
              <a:t>kuru</a:t>
            </a:r>
            <a:r>
              <a:rPr lang="en-US" dirty="0" smtClean="0"/>
              <a:t> </a:t>
            </a:r>
            <a:r>
              <a:rPr lang="en-US" dirty="0" err="1" smtClean="0"/>
              <a:t>ağırlık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orantılıdır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rcRect l="19127" r="19127"/>
          <a:stretch>
            <a:fillRect/>
          </a:stretch>
        </p:blipFill>
        <p:spPr>
          <a:xfrm>
            <a:off x="0" y="0"/>
            <a:ext cx="2734335" cy="1441682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837300" y="274638"/>
            <a:ext cx="5849500" cy="1143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Kuru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Ağırlığın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Belirlenmesi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5880534" y="2322706"/>
            <a:ext cx="258415" cy="10641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915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4557"/>
            <a:ext cx="8229600" cy="1143000"/>
          </a:xfrm>
        </p:spPr>
        <p:txBody>
          <a:bodyPr/>
          <a:lstStyle/>
          <a:p>
            <a:r>
              <a:rPr lang="en-US" dirty="0" err="1" smtClean="0"/>
              <a:t>Antikoagülasyon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013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13168" cy="1143000"/>
          </a:xfr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Antikoagülasyon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Heparin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Başlangıç</a:t>
            </a:r>
            <a:r>
              <a:rPr lang="en-US" dirty="0" smtClean="0"/>
              <a:t> bolus </a:t>
            </a:r>
            <a:r>
              <a:rPr lang="en-US" dirty="0" err="1" smtClean="0"/>
              <a:t>dozu</a:t>
            </a:r>
            <a:r>
              <a:rPr lang="en-US" dirty="0" smtClean="0"/>
              <a:t> 10-30 Unite/kg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başı</a:t>
            </a:r>
            <a:r>
              <a:rPr lang="en-US" dirty="0" smtClean="0"/>
              <a:t> 10-20 Unite/kg/</a:t>
            </a:r>
            <a:r>
              <a:rPr lang="en-US" dirty="0" err="1" smtClean="0"/>
              <a:t>saat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Hedef</a:t>
            </a:r>
            <a:r>
              <a:rPr lang="en-US" dirty="0" smtClean="0"/>
              <a:t> ACT 150-200 </a:t>
            </a:r>
            <a:r>
              <a:rPr lang="en-US" dirty="0" err="1" smtClean="0"/>
              <a:t>sn</a:t>
            </a:r>
            <a:r>
              <a:rPr lang="en-US" dirty="0" smtClean="0"/>
              <a:t> (</a:t>
            </a:r>
            <a:r>
              <a:rPr lang="en-US" dirty="0" err="1" smtClean="0"/>
              <a:t>Normalin</a:t>
            </a:r>
            <a:r>
              <a:rPr lang="en-US" dirty="0" smtClean="0"/>
              <a:t> 1.5-2 </a:t>
            </a:r>
            <a:r>
              <a:rPr lang="en-US" dirty="0" err="1" smtClean="0"/>
              <a:t>misli</a:t>
            </a:r>
            <a:r>
              <a:rPr lang="en-US" dirty="0" smtClean="0"/>
              <a:t> </a:t>
            </a:r>
            <a:r>
              <a:rPr lang="en-US" dirty="0" err="1" smtClean="0"/>
              <a:t>üstü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err="1" smtClean="0"/>
              <a:t>aPTT</a:t>
            </a:r>
            <a:r>
              <a:rPr lang="en-US" dirty="0" smtClean="0"/>
              <a:t> </a:t>
            </a:r>
            <a:r>
              <a:rPr lang="en-US" dirty="0" err="1" smtClean="0"/>
              <a:t>diyaliz</a:t>
            </a:r>
            <a:r>
              <a:rPr lang="en-US" dirty="0" smtClean="0"/>
              <a:t> </a:t>
            </a:r>
            <a:r>
              <a:rPr lang="en-US" dirty="0" err="1" smtClean="0"/>
              <a:t>sırasında</a:t>
            </a:r>
            <a:r>
              <a:rPr lang="en-US" dirty="0" smtClean="0"/>
              <a:t> </a:t>
            </a:r>
            <a:r>
              <a:rPr lang="en-US" dirty="0" err="1" smtClean="0"/>
              <a:t>bazal</a:t>
            </a:r>
            <a:r>
              <a:rPr lang="en-US" dirty="0" smtClean="0"/>
              <a:t> </a:t>
            </a:r>
            <a:r>
              <a:rPr lang="en-US" dirty="0" err="1" smtClean="0"/>
              <a:t>değerinden</a:t>
            </a:r>
            <a:r>
              <a:rPr lang="en-US" dirty="0" smtClean="0"/>
              <a:t> %80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diyaliz</a:t>
            </a:r>
            <a:r>
              <a:rPr lang="en-US" dirty="0" smtClean="0"/>
              <a:t> </a:t>
            </a:r>
            <a:r>
              <a:rPr lang="en-US" dirty="0" err="1" smtClean="0"/>
              <a:t>sonu</a:t>
            </a:r>
            <a:r>
              <a:rPr lang="en-US" dirty="0" smtClean="0"/>
              <a:t> %40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fazla</a:t>
            </a:r>
            <a:r>
              <a:rPr lang="en-US" dirty="0" smtClean="0"/>
              <a:t> </a:t>
            </a:r>
            <a:r>
              <a:rPr lang="en-US" dirty="0" err="1" smtClean="0"/>
              <a:t>tutulmalı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849" y="0"/>
            <a:ext cx="1692151" cy="249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817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Düşük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Molekül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Ağırlıklı</a:t>
            </a:r>
            <a:r>
              <a:rPr lang="en-US" dirty="0" smtClean="0">
                <a:solidFill>
                  <a:srgbClr val="000000"/>
                </a:solidFill>
              </a:rPr>
              <a:t> Heparin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</a:t>
            </a:r>
            <a:r>
              <a:rPr lang="en-US" dirty="0" err="1" smtClean="0"/>
              <a:t>iyaliz</a:t>
            </a:r>
            <a:r>
              <a:rPr lang="en-US" dirty="0" smtClean="0"/>
              <a:t> </a:t>
            </a:r>
            <a:r>
              <a:rPr lang="en-US" dirty="0" err="1" smtClean="0"/>
              <a:t>başında</a:t>
            </a:r>
            <a:r>
              <a:rPr lang="en-US" dirty="0" smtClean="0"/>
              <a:t> </a:t>
            </a:r>
            <a:r>
              <a:rPr lang="en-US" dirty="0" err="1" smtClean="0"/>
              <a:t>tek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1 mg/kg </a:t>
            </a:r>
            <a:r>
              <a:rPr lang="en-US" dirty="0" err="1" smtClean="0"/>
              <a:t>veya</a:t>
            </a:r>
            <a:r>
              <a:rPr lang="en-US" dirty="0" smtClean="0"/>
              <a:t> 50-100 IU/kg bolus</a:t>
            </a:r>
          </a:p>
          <a:p>
            <a:endParaRPr lang="en-US" dirty="0" smtClean="0"/>
          </a:p>
          <a:p>
            <a:r>
              <a:rPr lang="en-US" dirty="0" smtClean="0"/>
              <a:t>Anti-Factor </a:t>
            </a:r>
            <a:r>
              <a:rPr lang="en-US" dirty="0" err="1" smtClean="0"/>
              <a:t>Xa</a:t>
            </a:r>
            <a:r>
              <a:rPr lang="en-US" dirty="0" smtClean="0"/>
              <a:t> </a:t>
            </a:r>
            <a:r>
              <a:rPr lang="en-US" dirty="0" err="1" smtClean="0"/>
              <a:t>düzeyi</a:t>
            </a:r>
            <a:r>
              <a:rPr lang="en-US" dirty="0" smtClean="0"/>
              <a:t>  0.4-0.8 IU/mL </a:t>
            </a:r>
            <a:r>
              <a:rPr lang="en-US" dirty="0" err="1" smtClean="0"/>
              <a:t>yeterli</a:t>
            </a:r>
            <a:r>
              <a:rPr lang="en-US" dirty="0" smtClean="0"/>
              <a:t> </a:t>
            </a:r>
            <a:r>
              <a:rPr lang="en-US" dirty="0" err="1" smtClean="0"/>
              <a:t>antikoagülasyon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436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</a:rPr>
              <a:t>Kanama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Diatezi</a:t>
            </a:r>
            <a:r>
              <a:rPr lang="en-US" dirty="0" smtClean="0">
                <a:solidFill>
                  <a:srgbClr val="000000"/>
                </a:solidFill>
              </a:rPr>
              <a:t> Olan </a:t>
            </a:r>
            <a:r>
              <a:rPr lang="en-US" dirty="0" err="1" smtClean="0">
                <a:solidFill>
                  <a:srgbClr val="000000"/>
                </a:solidFill>
              </a:rPr>
              <a:t>Çocuklar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Antikoagülasyon</a:t>
            </a:r>
            <a:r>
              <a:rPr lang="en-US" dirty="0" smtClean="0"/>
              <a:t> </a:t>
            </a:r>
            <a:r>
              <a:rPr lang="en-US" dirty="0" err="1" smtClean="0"/>
              <a:t>uygulanmaz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r>
              <a:rPr lang="en-US" dirty="0" smtClean="0"/>
              <a:t> </a:t>
            </a:r>
            <a:r>
              <a:rPr lang="en-US" dirty="0" err="1" smtClean="0"/>
              <a:t>maksimum</a:t>
            </a:r>
            <a:r>
              <a:rPr lang="en-US" dirty="0" smtClean="0"/>
              <a:t> </a:t>
            </a:r>
            <a:r>
              <a:rPr lang="en-US" dirty="0" err="1" smtClean="0"/>
              <a:t>sınıra</a:t>
            </a:r>
            <a:r>
              <a:rPr lang="en-US" dirty="0" smtClean="0"/>
              <a:t> </a:t>
            </a:r>
            <a:r>
              <a:rPr lang="en-US" dirty="0" err="1" smtClean="0"/>
              <a:t>getirilmeli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Aralıklı</a:t>
            </a:r>
            <a:r>
              <a:rPr lang="en-US" dirty="0" smtClean="0"/>
              <a:t> </a:t>
            </a:r>
            <a:r>
              <a:rPr lang="en-US" dirty="0" err="1" smtClean="0"/>
              <a:t>salin</a:t>
            </a:r>
            <a:r>
              <a:rPr lang="en-US" dirty="0" smtClean="0"/>
              <a:t> </a:t>
            </a:r>
            <a:r>
              <a:rPr lang="en-US" dirty="0" err="1" smtClean="0"/>
              <a:t>infüzyonu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filtre</a:t>
            </a:r>
            <a:r>
              <a:rPr lang="en-US" dirty="0" smtClean="0"/>
              <a:t> </a:t>
            </a:r>
            <a:r>
              <a:rPr lang="en-US" dirty="0" err="1" smtClean="0"/>
              <a:t>yıkanmalıdır</a:t>
            </a:r>
            <a:r>
              <a:rPr lang="en-US" dirty="0" smtClean="0"/>
              <a:t>. </a:t>
            </a:r>
          </a:p>
          <a:p>
            <a:endParaRPr lang="en-US" dirty="0"/>
          </a:p>
          <a:p>
            <a:r>
              <a:rPr lang="en-US" dirty="0" smtClean="0"/>
              <a:t>Heparin </a:t>
            </a:r>
            <a:r>
              <a:rPr lang="en-US" dirty="0" err="1" smtClean="0"/>
              <a:t>etkisini</a:t>
            </a:r>
            <a:r>
              <a:rPr lang="en-US" dirty="0" smtClean="0"/>
              <a:t> </a:t>
            </a:r>
            <a:r>
              <a:rPr lang="en-US" dirty="0" err="1" smtClean="0"/>
              <a:t>inaktiv</a:t>
            </a:r>
            <a:r>
              <a:rPr lang="en-US" dirty="0" smtClean="0"/>
              <a:t> </a:t>
            </a:r>
            <a:r>
              <a:rPr lang="en-US" dirty="0" err="1" smtClean="0"/>
              <a:t>etmek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protamin</a:t>
            </a:r>
            <a:r>
              <a:rPr lang="en-US" dirty="0" smtClean="0"/>
              <a:t> 1 mg 100 IU </a:t>
            </a:r>
            <a:r>
              <a:rPr lang="en-US" dirty="0" err="1" smtClean="0"/>
              <a:t>heparini</a:t>
            </a:r>
            <a:r>
              <a:rPr lang="en-US" dirty="0" smtClean="0"/>
              <a:t> </a:t>
            </a:r>
            <a:r>
              <a:rPr lang="en-US" dirty="0" err="1" smtClean="0"/>
              <a:t>nötralize</a:t>
            </a:r>
            <a:r>
              <a:rPr lang="en-US" dirty="0" smtClean="0"/>
              <a:t> eder.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710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kran Resmi 2015-12-26 14.26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824" y="1803400"/>
            <a:ext cx="8806089" cy="4255058"/>
          </a:xfrm>
          <a:prstGeom prst="rect">
            <a:avLst/>
          </a:prstGeom>
          <a:ln w="38100" cmpd="sng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033715" y="6174967"/>
            <a:ext cx="3441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Thumfart</a:t>
            </a:r>
            <a:r>
              <a:rPr lang="en-US" dirty="0" smtClean="0"/>
              <a:t> J, 2014. </a:t>
            </a:r>
            <a:r>
              <a:rPr lang="en-US" dirty="0" err="1" smtClean="0"/>
              <a:t>Dtsch</a:t>
            </a:r>
            <a:r>
              <a:rPr lang="en-US" dirty="0" smtClean="0"/>
              <a:t> </a:t>
            </a:r>
            <a:r>
              <a:rPr lang="en-US" dirty="0" err="1" smtClean="0"/>
              <a:t>Arztebl</a:t>
            </a:r>
            <a:r>
              <a:rPr lang="en-US" dirty="0" smtClean="0"/>
              <a:t> </a:t>
            </a:r>
            <a:r>
              <a:rPr lang="en-US" dirty="0" err="1" smtClean="0"/>
              <a:t>Int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9824" y="160187"/>
            <a:ext cx="8806089" cy="1064098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tx2"/>
            </a:solidFill>
          </a:ln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 smtClean="0"/>
              <a:t>Çocuklarda</a:t>
            </a:r>
            <a:r>
              <a:rPr lang="en-US" sz="4000" dirty="0" smtClean="0"/>
              <a:t> </a:t>
            </a:r>
            <a:r>
              <a:rPr lang="en-US" sz="4000" dirty="0" err="1" smtClean="0"/>
              <a:t>Alternatif</a:t>
            </a:r>
            <a:r>
              <a:rPr lang="en-US" sz="4000" dirty="0" smtClean="0"/>
              <a:t> HD </a:t>
            </a:r>
            <a:r>
              <a:rPr lang="en-US" sz="4000" dirty="0" err="1" smtClean="0"/>
              <a:t>Tedavi</a:t>
            </a:r>
            <a:r>
              <a:rPr lang="en-US" sz="4000" dirty="0" smtClean="0"/>
              <a:t> </a:t>
            </a:r>
            <a:r>
              <a:rPr lang="en-US" sz="4000" dirty="0" err="1" smtClean="0"/>
              <a:t>Rejimleri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24566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8" y="114418"/>
            <a:ext cx="8900885" cy="1097273"/>
          </a:xfr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3600" dirty="0" err="1" smtClean="0">
                <a:solidFill>
                  <a:srgbClr val="000000"/>
                </a:solidFill>
              </a:rPr>
              <a:t>Yoğun</a:t>
            </a:r>
            <a:r>
              <a:rPr lang="en-US" sz="3600" dirty="0" smtClean="0">
                <a:solidFill>
                  <a:srgbClr val="000000"/>
                </a:solidFill>
              </a:rPr>
              <a:t> HD </a:t>
            </a:r>
            <a:r>
              <a:rPr lang="en-US" sz="3600" dirty="0" err="1" smtClean="0">
                <a:solidFill>
                  <a:srgbClr val="000000"/>
                </a:solidFill>
              </a:rPr>
              <a:t>rejimleri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</a:rPr>
              <a:t>ile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</a:rPr>
              <a:t>diyalizler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</a:rPr>
              <a:t>arası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</a:rPr>
              <a:t>fazla</a:t>
            </a:r>
            <a:r>
              <a:rPr lang="en-US" sz="3600" dirty="0" smtClean="0">
                <a:solidFill>
                  <a:srgbClr val="000000"/>
                </a:solidFill>
              </a:rPr>
              <a:t> kilo </a:t>
            </a:r>
            <a:r>
              <a:rPr lang="en-US" sz="3600" dirty="0" err="1" smtClean="0">
                <a:solidFill>
                  <a:srgbClr val="000000"/>
                </a:solidFill>
              </a:rPr>
              <a:t>artışı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</a:rPr>
              <a:t>önlenebilir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166609" cy="4015525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İnterdiyalitik</a:t>
            </a:r>
            <a:r>
              <a:rPr lang="en-US" sz="2400" dirty="0" smtClean="0"/>
              <a:t> kilo </a:t>
            </a:r>
            <a:r>
              <a:rPr lang="en-US" sz="2400" dirty="0" err="1" smtClean="0"/>
              <a:t>artışı</a:t>
            </a:r>
            <a:r>
              <a:rPr lang="en-US" sz="2400" dirty="0" smtClean="0"/>
              <a:t>, </a:t>
            </a:r>
            <a:r>
              <a:rPr lang="en-US" sz="2400" dirty="0" err="1" smtClean="0"/>
              <a:t>oligoanürik</a:t>
            </a:r>
            <a:r>
              <a:rPr lang="en-US" sz="2400" dirty="0" smtClean="0"/>
              <a:t> </a:t>
            </a:r>
            <a:r>
              <a:rPr lang="en-US" sz="2400" dirty="0" err="1" smtClean="0"/>
              <a:t>çocuk</a:t>
            </a:r>
            <a:r>
              <a:rPr lang="en-US" sz="2400" dirty="0" smtClean="0"/>
              <a:t> </a:t>
            </a:r>
            <a:r>
              <a:rPr lang="en-US" sz="2400" dirty="0" err="1" smtClean="0"/>
              <a:t>hastalarda</a:t>
            </a:r>
            <a:r>
              <a:rPr lang="en-US" sz="2400" dirty="0" smtClean="0"/>
              <a:t>  LVH </a:t>
            </a:r>
            <a:r>
              <a:rPr lang="en-US" sz="2400" dirty="0" err="1" smtClean="0"/>
              <a:t>varlığının</a:t>
            </a:r>
            <a:r>
              <a:rPr lang="en-US" sz="2400" dirty="0" smtClean="0"/>
              <a:t> </a:t>
            </a:r>
            <a:r>
              <a:rPr lang="en-US" sz="2400" dirty="0" err="1" smtClean="0"/>
              <a:t>basit</a:t>
            </a:r>
            <a:r>
              <a:rPr lang="en-US" sz="2400" dirty="0" smtClean="0"/>
              <a:t> </a:t>
            </a:r>
            <a:r>
              <a:rPr lang="en-US" sz="2400" dirty="0" err="1" smtClean="0"/>
              <a:t>bir</a:t>
            </a:r>
            <a:r>
              <a:rPr lang="en-US" sz="2400" dirty="0" smtClean="0"/>
              <a:t> </a:t>
            </a:r>
            <a:r>
              <a:rPr lang="en-US" sz="2400" dirty="0" err="1" smtClean="0"/>
              <a:t>belirtecidir</a:t>
            </a:r>
            <a:r>
              <a:rPr lang="en-US" sz="2400" dirty="0" smtClean="0"/>
              <a:t>. 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Diyalizler</a:t>
            </a:r>
            <a:r>
              <a:rPr lang="en-US" sz="2400" dirty="0" smtClean="0"/>
              <a:t> </a:t>
            </a:r>
            <a:r>
              <a:rPr lang="en-US" sz="2400" dirty="0" err="1" smtClean="0"/>
              <a:t>arasında</a:t>
            </a: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dirty="0" smtClean="0"/>
              <a:t>&gt;%4 kilo </a:t>
            </a:r>
            <a:r>
              <a:rPr lang="en-US" sz="2400" dirty="0" err="1" smtClean="0"/>
              <a:t>artışı</a:t>
            </a:r>
            <a:r>
              <a:rPr lang="en-US" sz="2400" dirty="0" smtClean="0"/>
              <a:t> </a:t>
            </a:r>
            <a:r>
              <a:rPr lang="en-US" sz="2400" dirty="0" err="1" smtClean="0"/>
              <a:t>olanlarda</a:t>
            </a:r>
            <a:r>
              <a:rPr lang="en-US" sz="2400" dirty="0" smtClean="0"/>
              <a:t> LVH </a:t>
            </a:r>
            <a:r>
              <a:rPr lang="en-US" sz="2400" dirty="0" err="1" smtClean="0"/>
              <a:t>riski</a:t>
            </a:r>
            <a:r>
              <a:rPr lang="en-US" sz="2400" dirty="0" smtClean="0"/>
              <a:t> </a:t>
            </a:r>
            <a:r>
              <a:rPr lang="en-US" sz="2400" dirty="0" err="1" smtClean="0"/>
              <a:t>daha</a:t>
            </a:r>
            <a:r>
              <a:rPr lang="en-US" sz="2400" dirty="0" smtClean="0"/>
              <a:t> </a:t>
            </a:r>
            <a:r>
              <a:rPr lang="en-US" sz="2400" dirty="0" err="1" smtClean="0"/>
              <a:t>fazladır</a:t>
            </a:r>
            <a:r>
              <a:rPr lang="en-US" sz="2400" dirty="0" smtClean="0"/>
              <a:t>. 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-361216" y="153791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Ekran Resmi 2015-12-26 17.40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9718" y="1600200"/>
            <a:ext cx="4357893" cy="4306797"/>
          </a:xfrm>
          <a:prstGeom prst="rect">
            <a:avLst/>
          </a:prstGeom>
          <a:ln w="38100" cmpd="sng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9283" y="6211668"/>
            <a:ext cx="3650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Paglialonga</a:t>
            </a:r>
            <a:r>
              <a:rPr lang="en-US" dirty="0" smtClean="0"/>
              <a:t> F, </a:t>
            </a:r>
            <a:r>
              <a:rPr lang="en-US" dirty="0" err="1" smtClean="0"/>
              <a:t>Pediatr</a:t>
            </a:r>
            <a:r>
              <a:rPr lang="en-US" dirty="0" smtClean="0"/>
              <a:t> </a:t>
            </a:r>
            <a:r>
              <a:rPr lang="en-US" dirty="0" err="1" smtClean="0"/>
              <a:t>Nephrol</a:t>
            </a:r>
            <a:r>
              <a:rPr lang="en-US" dirty="0" smtClean="0"/>
              <a:t>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077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kran Resmi 2015-12-26 13.38.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6102" y="766609"/>
            <a:ext cx="8511901" cy="5408359"/>
          </a:xfrm>
          <a:prstGeom prst="rect">
            <a:avLst/>
          </a:prstGeom>
          <a:ln w="38100" cmpd="sng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26341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Sonuç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Hemodiyaliz</a:t>
            </a:r>
            <a:r>
              <a:rPr lang="en-US" dirty="0" smtClean="0"/>
              <a:t> </a:t>
            </a:r>
            <a:r>
              <a:rPr lang="en-US" dirty="0" err="1" smtClean="0"/>
              <a:t>reçetesi</a:t>
            </a:r>
            <a:endParaRPr lang="en-US" dirty="0" smtClean="0"/>
          </a:p>
          <a:p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err="1" smtClean="0"/>
              <a:t>Diyalizer</a:t>
            </a:r>
            <a:r>
              <a:rPr lang="en-US" dirty="0" smtClean="0"/>
              <a:t> </a:t>
            </a:r>
            <a:r>
              <a:rPr lang="en-US" dirty="0" err="1" smtClean="0"/>
              <a:t>seçimi</a:t>
            </a: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err="1" smtClean="0"/>
              <a:t>Arter</a:t>
            </a:r>
            <a:r>
              <a:rPr lang="en-US" dirty="0" smtClean="0"/>
              <a:t> </a:t>
            </a:r>
            <a:r>
              <a:rPr lang="en-US" dirty="0" err="1" smtClean="0"/>
              <a:t>ven</a:t>
            </a:r>
            <a:r>
              <a:rPr lang="en-US" dirty="0" smtClean="0"/>
              <a:t> </a:t>
            </a:r>
            <a:r>
              <a:rPr lang="en-US" dirty="0" err="1" smtClean="0"/>
              <a:t>setlerinin</a:t>
            </a:r>
            <a:r>
              <a:rPr lang="en-US" dirty="0" smtClean="0"/>
              <a:t> </a:t>
            </a:r>
            <a:r>
              <a:rPr lang="en-US" dirty="0" err="1" smtClean="0"/>
              <a:t>seçimi</a:t>
            </a: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err="1" smtClean="0"/>
              <a:t>Diyalizat</a:t>
            </a:r>
            <a:r>
              <a:rPr lang="en-US" dirty="0" smtClean="0"/>
              <a:t> </a:t>
            </a:r>
            <a:r>
              <a:rPr lang="en-US" dirty="0" err="1" smtClean="0"/>
              <a:t>kompozisyonu</a:t>
            </a: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smtClean="0"/>
              <a:t>UF/</a:t>
            </a:r>
            <a:r>
              <a:rPr lang="en-US" dirty="0" err="1" smtClean="0"/>
              <a:t>Kuru</a:t>
            </a:r>
            <a:r>
              <a:rPr lang="en-US" dirty="0" smtClean="0"/>
              <a:t> </a:t>
            </a:r>
            <a:r>
              <a:rPr lang="en-US" dirty="0" err="1" smtClean="0"/>
              <a:t>ağırlığının</a:t>
            </a:r>
            <a:r>
              <a:rPr lang="en-US" dirty="0" smtClean="0"/>
              <a:t> </a:t>
            </a:r>
            <a:r>
              <a:rPr lang="en-US" dirty="0" err="1" smtClean="0"/>
              <a:t>belirlenmesi</a:t>
            </a: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err="1" smtClean="0"/>
              <a:t>Antikoagülasyon</a:t>
            </a: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err="1" smtClean="0"/>
              <a:t>Diyaliz</a:t>
            </a:r>
            <a:r>
              <a:rPr lang="en-US" dirty="0" smtClean="0"/>
              <a:t> </a:t>
            </a:r>
            <a:r>
              <a:rPr lang="en-US" dirty="0" err="1" smtClean="0"/>
              <a:t>süresi</a:t>
            </a:r>
            <a:r>
              <a:rPr lang="en-US" dirty="0" smtClean="0"/>
              <a:t>/</a:t>
            </a:r>
            <a:r>
              <a:rPr lang="en-US" dirty="0" err="1" smtClean="0"/>
              <a:t>sıklığı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						</a:t>
            </a:r>
            <a:r>
              <a:rPr lang="en-US" dirty="0" err="1" smtClean="0"/>
              <a:t>komponentlerine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belirlenir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99843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9144000" cy="5161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84351" y="6211367"/>
            <a:ext cx="1991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Teşekkürlerimle</a:t>
            </a:r>
            <a:r>
              <a:rPr lang="mr-IN" dirty="0" smtClean="0"/>
              <a:t>…</a:t>
            </a:r>
            <a:r>
              <a:rPr lang="tr-TR" dirty="0" smtClean="0"/>
              <a:t>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5445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13709</TotalTime>
  <Words>1840</Words>
  <Application>Microsoft Office PowerPoint</Application>
  <PresentationFormat>Ekran Gösterisi (4:3)</PresentationFormat>
  <Paragraphs>509</Paragraphs>
  <Slides>71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71</vt:i4>
      </vt:variant>
    </vt:vector>
  </HeadingPairs>
  <TitlesOfParts>
    <vt:vector size="72" baseType="lpstr">
      <vt:lpstr>Office Theme</vt:lpstr>
      <vt:lpstr>Çocuklarda Hemodiyalizin Reçetelendirilmesi</vt:lpstr>
      <vt:lpstr>Sunum Planı</vt:lpstr>
      <vt:lpstr>Slayt 3</vt:lpstr>
      <vt:lpstr>Slayt 4</vt:lpstr>
      <vt:lpstr>Slayt 5</vt:lpstr>
      <vt:lpstr>Adana Nüfus: 1, 737 Milyon</vt:lpstr>
      <vt:lpstr>Çukurova Üniversitesi Hemodiyaliz Ünitesinde Tedavi Edilen Çocuk Hemodiyaliz Hastaları ve Takip Süreleri-2018 verileri</vt:lpstr>
      <vt:lpstr>Slayt 8</vt:lpstr>
      <vt:lpstr>Çocuk Hemodiyaliz Ünitesi</vt:lpstr>
      <vt:lpstr>Çocuklarda Hemodiyaliz</vt:lpstr>
      <vt:lpstr>Slayt 11</vt:lpstr>
      <vt:lpstr>Hemodiyaliz Reçetesinin Bileşenleri</vt:lpstr>
      <vt:lpstr>Slayt 13</vt:lpstr>
      <vt:lpstr>Damar Yolunun Seçilmesi</vt:lpstr>
      <vt:lpstr>Çözülecek İlk Problem: Damar Yolunun Belirlenmesi</vt:lpstr>
      <vt:lpstr>Akut Diyaliz Kateter Seçimleri</vt:lpstr>
      <vt:lpstr>Çocuklarda Damar Yolunun Belirlenmesi</vt:lpstr>
      <vt:lpstr>Slayt 18</vt:lpstr>
      <vt:lpstr>Üremik Toksinlerin Klirensini Etkiyen Faktörler</vt:lpstr>
      <vt:lpstr>Diyalizer Seçimi</vt:lpstr>
      <vt:lpstr>Diyalizer Seçerken</vt:lpstr>
      <vt:lpstr>Slayt 22</vt:lpstr>
      <vt:lpstr>KUf: Ultrafiltrasyon Katsayısı</vt:lpstr>
      <vt:lpstr>KoA</vt:lpstr>
      <vt:lpstr>Membran Özellikleri</vt:lpstr>
      <vt:lpstr>Diyalizer Seçimi</vt:lpstr>
      <vt:lpstr>AV Setler</vt:lpstr>
      <vt:lpstr>Kullanılacak AV Setlerin Belirlenmesi</vt:lpstr>
      <vt:lpstr>Ekstrakorporal Dolaşım Hacmi</vt:lpstr>
      <vt:lpstr>Kan Akım Hızı</vt:lpstr>
      <vt:lpstr>Kan Akım Hızı</vt:lpstr>
      <vt:lpstr>Diyalizat Akım Hızı</vt:lpstr>
      <vt:lpstr>Süre</vt:lpstr>
      <vt:lpstr>10 yaşında, 40 kg olan SDBY’likli Olgu</vt:lpstr>
      <vt:lpstr>İlk akut diyaliz seansında ürenin azalma oranı %30’u geçmemelidir.</vt:lpstr>
      <vt:lpstr>Slayt 36</vt:lpstr>
      <vt:lpstr>Disekilibriyum Önleme</vt:lpstr>
      <vt:lpstr>Diyalizat Kompozisyonu</vt:lpstr>
      <vt:lpstr>Diyalizat Kompozisyonu</vt:lpstr>
      <vt:lpstr>Diyalizat Sodyum</vt:lpstr>
      <vt:lpstr>Diyalizat sodyumu</vt:lpstr>
      <vt:lpstr>Slayt 42</vt:lpstr>
      <vt:lpstr>Diyalizat diğer bileşenleri</vt:lpstr>
      <vt:lpstr>Ultrafiltrasyon</vt:lpstr>
      <vt:lpstr>Ne Kadar Ultrafiltrasyon?</vt:lpstr>
      <vt:lpstr>Slayt 46</vt:lpstr>
      <vt:lpstr>Slayt 47</vt:lpstr>
      <vt:lpstr>Kuru Ağırlığın Belirlenmesi</vt:lpstr>
      <vt:lpstr>Inferior Vena Cava Çapı</vt:lpstr>
      <vt:lpstr>IVC Çap / CVP ilişkisi</vt:lpstr>
      <vt:lpstr>Inferior Vena Cava Çapı</vt:lpstr>
      <vt:lpstr>Slayt 52</vt:lpstr>
      <vt:lpstr>Biyoelektrik İmpedans Analizi </vt:lpstr>
      <vt:lpstr>Biyoelektrik İmpedans Analizi </vt:lpstr>
      <vt:lpstr>Non-invazif Kan Volüm Monitorizasyonu</vt:lpstr>
      <vt:lpstr>Hematokrit Ve Kan Volümü</vt:lpstr>
      <vt:lpstr>Slayt 57</vt:lpstr>
      <vt:lpstr>Vasküler geri dolma (refilling)</vt:lpstr>
      <vt:lpstr>UF Hızı</vt:lpstr>
      <vt:lpstr>UF Profili Uygulama</vt:lpstr>
      <vt:lpstr>Slayt 61</vt:lpstr>
      <vt:lpstr>Kuru Ağırlığın Belirlenmesi</vt:lpstr>
      <vt:lpstr>Antikoagülasyon</vt:lpstr>
      <vt:lpstr>Antikoagülasyon</vt:lpstr>
      <vt:lpstr>Düşük Molekül Ağırlıklı Heparin </vt:lpstr>
      <vt:lpstr>Kanama Diatezi Olan Çocuklar</vt:lpstr>
      <vt:lpstr>Slayt 67</vt:lpstr>
      <vt:lpstr>Yoğun HD rejimleri ile diyalizler arası fazla kilo artışı önlenebilir </vt:lpstr>
      <vt:lpstr>Slayt 69</vt:lpstr>
      <vt:lpstr>Sonuç olarak</vt:lpstr>
      <vt:lpstr>Slayt 71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Çocuklarda Hemodiyalizin Reçetelendirilmesi</dc:title>
  <dc:creator>AYSUN  KARABAY BAYAZIT</dc:creator>
  <cp:lastModifiedBy>CC</cp:lastModifiedBy>
  <cp:revision>131</cp:revision>
  <dcterms:created xsi:type="dcterms:W3CDTF">2017-03-25T06:05:33Z</dcterms:created>
  <dcterms:modified xsi:type="dcterms:W3CDTF">2019-06-29T05:48:30Z</dcterms:modified>
</cp:coreProperties>
</file>