
<file path=[Content_Types].xml><?xml version="1.0" encoding="utf-8"?>
<Types xmlns="http://schemas.openxmlformats.org/package/2006/content-types"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3" r:id="rId1"/>
  </p:sldMasterIdLst>
  <p:notesMasterIdLst>
    <p:notesMasterId r:id="rId52"/>
  </p:notesMasterIdLst>
  <p:sldIdLst>
    <p:sldId id="256" r:id="rId2"/>
    <p:sldId id="258" r:id="rId3"/>
    <p:sldId id="259" r:id="rId4"/>
    <p:sldId id="261" r:id="rId5"/>
    <p:sldId id="291" r:id="rId6"/>
    <p:sldId id="304" r:id="rId7"/>
    <p:sldId id="260" r:id="rId8"/>
    <p:sldId id="306" r:id="rId9"/>
    <p:sldId id="294" r:id="rId10"/>
    <p:sldId id="292" r:id="rId11"/>
    <p:sldId id="295" r:id="rId12"/>
    <p:sldId id="296" r:id="rId13"/>
    <p:sldId id="297" r:id="rId14"/>
    <p:sldId id="298" r:id="rId15"/>
    <p:sldId id="299" r:id="rId16"/>
    <p:sldId id="262" r:id="rId17"/>
    <p:sldId id="300" r:id="rId18"/>
    <p:sldId id="263" r:id="rId19"/>
    <p:sldId id="264" r:id="rId20"/>
    <p:sldId id="265" r:id="rId21"/>
    <p:sldId id="266" r:id="rId22"/>
    <p:sldId id="267" r:id="rId23"/>
    <p:sldId id="268" r:id="rId24"/>
    <p:sldId id="269" r:id="rId25"/>
    <p:sldId id="270" r:id="rId26"/>
    <p:sldId id="271" r:id="rId27"/>
    <p:sldId id="303" r:id="rId28"/>
    <p:sldId id="313" r:id="rId29"/>
    <p:sldId id="272" r:id="rId30"/>
    <p:sldId id="305" r:id="rId31"/>
    <p:sldId id="274" r:id="rId32"/>
    <p:sldId id="275" r:id="rId33"/>
    <p:sldId id="280" r:id="rId34"/>
    <p:sldId id="278" r:id="rId35"/>
    <p:sldId id="276" r:id="rId36"/>
    <p:sldId id="279" r:id="rId37"/>
    <p:sldId id="282" r:id="rId38"/>
    <p:sldId id="283" r:id="rId39"/>
    <p:sldId id="285" r:id="rId40"/>
    <p:sldId id="284" r:id="rId41"/>
    <p:sldId id="286" r:id="rId42"/>
    <p:sldId id="287" r:id="rId43"/>
    <p:sldId id="307" r:id="rId44"/>
    <p:sldId id="310" r:id="rId45"/>
    <p:sldId id="288" r:id="rId46"/>
    <p:sldId id="293" r:id="rId47"/>
    <p:sldId id="289" r:id="rId48"/>
    <p:sldId id="290" r:id="rId49"/>
    <p:sldId id="301" r:id="rId50"/>
    <p:sldId id="311" r:id="rId51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Varsayılan Bölüm" id="{6D74E337-FBDB-4C86-89A1-C18C75BD89AE}">
          <p14:sldIdLst>
            <p14:sldId id="256"/>
            <p14:sldId id="258"/>
            <p14:sldId id="259"/>
            <p14:sldId id="261"/>
            <p14:sldId id="291"/>
            <p14:sldId id="304"/>
            <p14:sldId id="260"/>
            <p14:sldId id="306"/>
            <p14:sldId id="294"/>
            <p14:sldId id="292"/>
            <p14:sldId id="295"/>
            <p14:sldId id="296"/>
            <p14:sldId id="297"/>
            <p14:sldId id="298"/>
            <p14:sldId id="299"/>
            <p14:sldId id="262"/>
            <p14:sldId id="300"/>
            <p14:sldId id="263"/>
            <p14:sldId id="264"/>
            <p14:sldId id="265"/>
            <p14:sldId id="266"/>
            <p14:sldId id="267"/>
            <p14:sldId id="268"/>
            <p14:sldId id="269"/>
            <p14:sldId id="270"/>
            <p14:sldId id="271"/>
            <p14:sldId id="303"/>
            <p14:sldId id="313"/>
            <p14:sldId id="272"/>
            <p14:sldId id="305"/>
            <p14:sldId id="274"/>
            <p14:sldId id="275"/>
            <p14:sldId id="280"/>
            <p14:sldId id="278"/>
            <p14:sldId id="276"/>
            <p14:sldId id="279"/>
            <p14:sldId id="282"/>
            <p14:sldId id="283"/>
            <p14:sldId id="285"/>
            <p14:sldId id="284"/>
            <p14:sldId id="286"/>
            <p14:sldId id="287"/>
            <p14:sldId id="307"/>
            <p14:sldId id="310"/>
            <p14:sldId id="288"/>
            <p14:sldId id="293"/>
            <p14:sldId id="289"/>
            <p14:sldId id="290"/>
            <p14:sldId id="301"/>
            <p14:sldId id="31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Orta Stil 2 - Vurgu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Orta Stil 2 - Vurgu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7"/>
    <p:restoredTop sz="90982" autoAdjust="0"/>
  </p:normalViewPr>
  <p:slideViewPr>
    <p:cSldViewPr snapToGrid="0">
      <p:cViewPr varScale="1">
        <p:scale>
          <a:sx n="86" d="100"/>
          <a:sy n="86" d="100"/>
        </p:scale>
        <p:origin x="888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B41E9C-20F2-430F-9F71-389191183CBA}" type="datetimeFigureOut">
              <a:rPr lang="tr-TR" smtClean="0"/>
              <a:t>28.06.2019</a:t>
            </a:fld>
            <a:endParaRPr lang="tr-TR"/>
          </a:p>
        </p:txBody>
      </p:sp>
      <p:sp>
        <p:nvSpPr>
          <p:cNvPr id="4" name="Slayt Resmi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E01ABE-E371-44A6-916E-8FAFF382BCD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643934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E01ABE-E371-44A6-916E-8FAFF382BCD1}" type="slidenum">
              <a:rPr lang="tr-TR" smtClean="0"/>
              <a:t>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589129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 typeface="+mj-lt"/>
              <a:buAutoNum type="arabicPeriod"/>
            </a:pPr>
            <a:r>
              <a:rPr lang="tr-TR" dirty="0"/>
              <a:t>Amerika ve Avrupa’ da literatürün aksine HD’ ye alınan çocuklarında sırası ile AVF oranları %78.7 ve %60’dır. </a:t>
            </a:r>
          </a:p>
          <a:p>
            <a:pPr marL="228600" indent="-228600">
              <a:buFont typeface="+mj-lt"/>
              <a:buAutoNum type="arabicPeriod"/>
            </a:pPr>
            <a:r>
              <a:rPr lang="tr-TR" dirty="0"/>
              <a:t>Son ESPN/EDTA verisine göre 713 çocuk hastanın 320 sinde (%44.9) AVF damara ulaşım aracı olarak kullanılmaktadır. (</a:t>
            </a:r>
            <a:r>
              <a:rPr lang="tr-TR" i="1" dirty="0" err="1"/>
              <a:t>Boehm</a:t>
            </a:r>
            <a:r>
              <a:rPr lang="tr-TR" i="1" dirty="0"/>
              <a:t> et al. Pediatr </a:t>
            </a:r>
            <a:r>
              <a:rPr lang="tr-TR" i="1" dirty="0" err="1"/>
              <a:t>Nephrol</a:t>
            </a:r>
            <a:r>
              <a:rPr lang="tr-TR" i="1" dirty="0"/>
              <a:t>, 2018, online.)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tr-TR" i="0" dirty="0"/>
              <a:t>Ülkemizde son IPPHN veri tabanı verilerine göre AVF fistül kullanımı %24 olarak bildirilmiştir.</a:t>
            </a:r>
            <a:r>
              <a:rPr lang="tr-TR" i="1" dirty="0"/>
              <a:t> (</a:t>
            </a:r>
            <a:r>
              <a:rPr lang="tr-TR" sz="1200" i="1" dirty="0" err="1"/>
              <a:t>Borzych-Duzalka</a:t>
            </a:r>
            <a:r>
              <a:rPr lang="tr-TR" sz="1200" i="1" dirty="0"/>
              <a:t> et al. AJKD, 2019; online.)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E01ABE-E371-44A6-916E-8FAFF382BCD1}" type="slidenum">
              <a:rPr lang="tr-TR" smtClean="0"/>
              <a:t>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948157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 typeface="+mj-lt"/>
              <a:buAutoNum type="arabicPeriod"/>
            </a:pP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E01ABE-E371-44A6-916E-8FAFF382BCD1}" type="slidenum">
              <a:rPr lang="tr-TR" smtClean="0"/>
              <a:t>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470172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 typeface="+mj-lt"/>
              <a:buAutoNum type="arabicPeriod"/>
            </a:pP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E01ABE-E371-44A6-916E-8FAFF382BCD1}" type="slidenum">
              <a:rPr lang="tr-TR" smtClean="0"/>
              <a:t>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539019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 typeface="+mj-lt"/>
              <a:buAutoNum type="arabicPeriod"/>
            </a:pPr>
            <a:r>
              <a:rPr lang="tr-TR" dirty="0"/>
              <a:t>AV </a:t>
            </a:r>
            <a:r>
              <a:rPr lang="tr-TR" dirty="0" err="1"/>
              <a:t>anastomuz</a:t>
            </a:r>
            <a:r>
              <a:rPr lang="tr-TR" dirty="0"/>
              <a:t> </a:t>
            </a:r>
            <a:r>
              <a:rPr lang="tr-TR" dirty="0" err="1"/>
              <a:t>periferik</a:t>
            </a:r>
            <a:r>
              <a:rPr lang="tr-TR" dirty="0"/>
              <a:t> dirençte azalmaya neden olarak yüksek akım volümlerinin geçişine olanak tanır.</a:t>
            </a:r>
          </a:p>
          <a:p>
            <a:pPr marL="228600" indent="-228600">
              <a:buFont typeface="+mj-lt"/>
              <a:buAutoNum type="arabicPeriod"/>
            </a:pPr>
            <a:r>
              <a:rPr lang="tr-TR" dirty="0" err="1"/>
              <a:t>Proksimal</a:t>
            </a:r>
            <a:r>
              <a:rPr lang="tr-TR" dirty="0"/>
              <a:t> turnike ile </a:t>
            </a:r>
            <a:r>
              <a:rPr lang="tr-TR" dirty="0" err="1"/>
              <a:t>venöz</a:t>
            </a:r>
            <a:r>
              <a:rPr lang="tr-TR" dirty="0"/>
              <a:t> çapta %50 ve üzerinde olan artış görülmesi AVF oluşturulması için yeterli kabul edilmektedir.</a:t>
            </a:r>
          </a:p>
          <a:p>
            <a:pPr marL="228600" indent="-228600">
              <a:buFont typeface="+mj-lt"/>
              <a:buAutoNum type="arabicPeriod"/>
            </a:pP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E01ABE-E371-44A6-916E-8FAFF382BCD1}" type="slidenum">
              <a:rPr lang="tr-TR" smtClean="0"/>
              <a:t>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709204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 typeface="+mj-lt"/>
              <a:buAutoNum type="arabicPeriod"/>
            </a:pPr>
            <a:r>
              <a:rPr lang="tr-TR" dirty="0" err="1"/>
              <a:t>Shroff</a:t>
            </a:r>
            <a:r>
              <a:rPr lang="tr-TR" dirty="0"/>
              <a:t> ve arkadaşları adanmış cerrahi ekip ile düşük vücut ağırlığında bile efektif sonuçlar alınabileceğini göstermişlerdir.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E01ABE-E371-44A6-916E-8FAFF382BCD1}" type="slidenum">
              <a:rPr lang="tr-TR" smtClean="0"/>
              <a:t>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344175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 typeface="+mj-lt"/>
              <a:buAutoNum type="arabicPeriod"/>
            </a:pPr>
            <a:r>
              <a:rPr lang="tr-TR" dirty="0"/>
              <a:t>Özellikle 10 yaş altı çocuklarda </a:t>
            </a:r>
            <a:r>
              <a:rPr lang="tr-TR" dirty="0" err="1"/>
              <a:t>mikrocerrahi</a:t>
            </a:r>
            <a:r>
              <a:rPr lang="tr-TR" dirty="0"/>
              <a:t> kullanımı AVF başarı oranlarını arttırmaktadır.</a:t>
            </a:r>
          </a:p>
          <a:p>
            <a:pPr marL="228600" indent="-228600">
              <a:buFont typeface="+mj-lt"/>
              <a:buAutoNum type="arabicPeriod"/>
            </a:pPr>
            <a:r>
              <a:rPr lang="tr-TR" dirty="0"/>
              <a:t>İşlemden 1 hafta önce düşük doz aspirin tedavisi başlanması </a:t>
            </a:r>
            <a:r>
              <a:rPr lang="tr-TR" dirty="0" err="1"/>
              <a:t>düşünülebilinir</a:t>
            </a:r>
            <a:r>
              <a:rPr lang="tr-TR" dirty="0"/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tr-TR" dirty="0"/>
              <a:t>En sık kullanılan bölge </a:t>
            </a:r>
            <a:r>
              <a:rPr lang="tr-TR" dirty="0" err="1"/>
              <a:t>radyosefalik</a:t>
            </a:r>
            <a:r>
              <a:rPr lang="tr-TR" dirty="0"/>
              <a:t> bölge olup burada uç-yan </a:t>
            </a:r>
            <a:r>
              <a:rPr lang="tr-TR" dirty="0" err="1"/>
              <a:t>anastomoz</a:t>
            </a:r>
            <a:r>
              <a:rPr lang="tr-TR" dirty="0"/>
              <a:t> uygulanmaktadır. Bu şekilde elin </a:t>
            </a:r>
            <a:r>
              <a:rPr lang="tr-TR" dirty="0" err="1"/>
              <a:t>radyal</a:t>
            </a:r>
            <a:r>
              <a:rPr lang="tr-TR" dirty="0"/>
              <a:t> tarafında gelişebilecek </a:t>
            </a:r>
            <a:r>
              <a:rPr lang="tr-TR" dirty="0" err="1"/>
              <a:t>venöz</a:t>
            </a:r>
            <a:r>
              <a:rPr lang="tr-TR" dirty="0"/>
              <a:t> hipertansiyon önlenmiş olur.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E01ABE-E371-44A6-916E-8FAFF382BCD1}" type="slidenum">
              <a:rPr lang="tr-TR" smtClean="0"/>
              <a:t>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799481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 typeface="+mj-lt"/>
              <a:buAutoNum type="arabicPeriod"/>
            </a:pPr>
            <a:r>
              <a:rPr lang="tr-TR" dirty="0"/>
              <a:t>İğne korkusu sanıldığının aksine yüksek oranlarda görülmemektedir. Fransa ve İtalya’ da 5 kg ağırlıklarda bile rahatlıkla </a:t>
            </a:r>
            <a:r>
              <a:rPr lang="tr-TR" dirty="0" err="1"/>
              <a:t>kanülasyonun</a:t>
            </a:r>
            <a:r>
              <a:rPr lang="tr-TR" dirty="0"/>
              <a:t> yapıldığı gösterilmiştir.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E01ABE-E371-44A6-916E-8FAFF382BCD1}" type="slidenum">
              <a:rPr lang="tr-TR" smtClean="0"/>
              <a:t>10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589400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 typeface="+mj-lt"/>
              <a:buAutoNum type="arabicPeriod"/>
            </a:pPr>
            <a:r>
              <a:rPr lang="tr-TR" dirty="0"/>
              <a:t>Birincil </a:t>
            </a:r>
            <a:r>
              <a:rPr lang="tr-TR" dirty="0" err="1"/>
              <a:t>başarsızlık</a:t>
            </a:r>
            <a:r>
              <a:rPr lang="tr-TR" dirty="0"/>
              <a:t> oranları </a:t>
            </a:r>
            <a:r>
              <a:rPr lang="tr-TR" dirty="0" err="1"/>
              <a:t>mikrocerrahi</a:t>
            </a:r>
            <a:r>
              <a:rPr lang="tr-TR" dirty="0"/>
              <a:t> ile %5-10’a indirilebilmektedir. </a:t>
            </a:r>
          </a:p>
          <a:p>
            <a:pPr marL="228600" indent="-228600">
              <a:buFont typeface="+mj-lt"/>
              <a:buAutoNum type="arabicPeriod"/>
            </a:pPr>
            <a:r>
              <a:rPr lang="tr-TR" dirty="0"/>
              <a:t>İkincil başarısızlığın en önemli nedeni </a:t>
            </a:r>
            <a:r>
              <a:rPr lang="tr-TR" dirty="0" err="1"/>
              <a:t>tromboz</a:t>
            </a:r>
            <a:r>
              <a:rPr lang="tr-TR" dirty="0"/>
              <a:t> olup, diyaliz sonrası hipotansiyon </a:t>
            </a:r>
            <a:r>
              <a:rPr lang="tr-TR" dirty="0" err="1"/>
              <a:t>trombüs</a:t>
            </a:r>
            <a:r>
              <a:rPr lang="tr-TR" dirty="0"/>
              <a:t> oluşuma katkı sağlamaktadır.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E01ABE-E371-44A6-916E-8FAFF382BCD1}" type="slidenum">
              <a:rPr lang="tr-TR" smtClean="0"/>
              <a:t>11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976715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 typeface="+mj-lt"/>
              <a:buAutoNum type="arabicPeriod"/>
            </a:pP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E01ABE-E371-44A6-916E-8FAFF382BCD1}" type="slidenum">
              <a:rPr lang="tr-TR" smtClean="0"/>
              <a:t>12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1394382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+mj-lt"/>
              <a:buNone/>
            </a:pP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E01ABE-E371-44A6-916E-8FAFF382BCD1}" type="slidenum">
              <a:rPr lang="tr-TR" smtClean="0"/>
              <a:t>13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0804970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 typeface="+mj-lt"/>
              <a:buAutoNum type="arabicPeriod"/>
            </a:pPr>
            <a:r>
              <a:rPr lang="tr-TR" dirty="0"/>
              <a:t>AVG </a:t>
            </a:r>
            <a:r>
              <a:rPr lang="tr-TR" dirty="0" err="1"/>
              <a:t>ler</a:t>
            </a:r>
            <a:r>
              <a:rPr lang="tr-TR" dirty="0"/>
              <a:t> AVF ye ile karşılaştırıldığında birincil başarısızlık açısından fark görülmez iken ikincil başarısızlık oranları AVG </a:t>
            </a:r>
            <a:r>
              <a:rPr lang="tr-TR" dirty="0" err="1"/>
              <a:t>lerde</a:t>
            </a:r>
            <a:r>
              <a:rPr lang="tr-TR" dirty="0"/>
              <a:t> çok daha yüksektir</a:t>
            </a:r>
          </a:p>
          <a:p>
            <a:pPr marL="228600" indent="-228600">
              <a:buFont typeface="+mj-lt"/>
              <a:buAutoNum type="arabicPeriod"/>
            </a:pPr>
            <a:r>
              <a:rPr lang="tr-TR" dirty="0"/>
              <a:t>AVG </a:t>
            </a:r>
            <a:r>
              <a:rPr lang="tr-TR" dirty="0" err="1"/>
              <a:t>lerde</a:t>
            </a:r>
            <a:r>
              <a:rPr lang="tr-TR" dirty="0"/>
              <a:t> </a:t>
            </a:r>
            <a:r>
              <a:rPr lang="tr-TR" dirty="0" err="1"/>
              <a:t>tromboz</a:t>
            </a:r>
            <a:r>
              <a:rPr lang="tr-TR" dirty="0"/>
              <a:t>, enfeksiyon ve özellikle </a:t>
            </a:r>
            <a:r>
              <a:rPr lang="tr-TR" dirty="0" err="1"/>
              <a:t>anastamoz</a:t>
            </a:r>
            <a:r>
              <a:rPr lang="tr-TR" dirty="0"/>
              <a:t> bölgelerinde ciddi </a:t>
            </a:r>
            <a:r>
              <a:rPr lang="tr-TR" dirty="0" err="1"/>
              <a:t>stenoz</a:t>
            </a:r>
            <a:r>
              <a:rPr lang="tr-TR" dirty="0"/>
              <a:t> gelişimi daha fazladır.</a:t>
            </a:r>
          </a:p>
          <a:p>
            <a:pPr marL="228600" indent="-228600">
              <a:buFont typeface="+mj-lt"/>
              <a:buAutoNum type="arabicPeriod"/>
            </a:pPr>
            <a:r>
              <a:rPr lang="tr-TR" dirty="0" err="1"/>
              <a:t>Stenoz</a:t>
            </a:r>
            <a:r>
              <a:rPr lang="tr-TR" dirty="0"/>
              <a:t> ve </a:t>
            </a:r>
            <a:r>
              <a:rPr lang="tr-TR" dirty="0" err="1"/>
              <a:t>trombozun</a:t>
            </a:r>
            <a:r>
              <a:rPr lang="tr-TR" dirty="0"/>
              <a:t> en önemli nedeni </a:t>
            </a:r>
            <a:r>
              <a:rPr lang="tr-TR" dirty="0" err="1"/>
              <a:t>intimal</a:t>
            </a:r>
            <a:r>
              <a:rPr lang="tr-TR" dirty="0"/>
              <a:t> </a:t>
            </a:r>
            <a:r>
              <a:rPr lang="tr-TR" dirty="0" err="1"/>
              <a:t>hiperplazi</a:t>
            </a:r>
            <a:r>
              <a:rPr lang="tr-TR" dirty="0"/>
              <a:t>, düz kas hücre göçü, </a:t>
            </a:r>
            <a:r>
              <a:rPr lang="tr-TR" dirty="0" err="1"/>
              <a:t>proliferasyonu</a:t>
            </a:r>
            <a:r>
              <a:rPr lang="tr-TR" dirty="0"/>
              <a:t> ve </a:t>
            </a:r>
            <a:r>
              <a:rPr lang="tr-TR" dirty="0" err="1"/>
              <a:t>matriks</a:t>
            </a:r>
            <a:r>
              <a:rPr lang="tr-TR" dirty="0"/>
              <a:t> depolanmasıdır.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E01ABE-E371-44A6-916E-8FAFF382BCD1}" type="slidenum">
              <a:rPr lang="tr-TR" smtClean="0"/>
              <a:t>14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6294843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 typeface="+mj-lt"/>
              <a:buAutoNum type="arabicPeriod"/>
            </a:pPr>
            <a:r>
              <a:rPr lang="tr-TR" dirty="0"/>
              <a:t>PTFE: </a:t>
            </a:r>
            <a:r>
              <a:rPr lang="tr-TR" dirty="0" err="1"/>
              <a:t>Polietilentetrafloroetilen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E01ABE-E371-44A6-916E-8FAFF382BCD1}" type="slidenum">
              <a:rPr lang="tr-TR" smtClean="0"/>
              <a:t>15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6130299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 typeface="+mj-lt"/>
              <a:buAutoNum type="arabicPeriod"/>
            </a:pPr>
            <a:endParaRPr lang="tr-TR" dirty="0"/>
          </a:p>
          <a:p>
            <a:pPr marL="228600" indent="-228600">
              <a:buFont typeface="+mj-lt"/>
              <a:buAutoNum type="arabicPeriod"/>
            </a:pP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E01ABE-E371-44A6-916E-8FAFF382BCD1}" type="slidenum">
              <a:rPr lang="tr-TR" smtClean="0"/>
              <a:t>16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8162427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 typeface="+mj-lt"/>
              <a:buAutoNum type="arabicPeriod"/>
            </a:pPr>
            <a:endParaRPr lang="tr-TR" dirty="0"/>
          </a:p>
          <a:p>
            <a:pPr marL="228600" indent="-228600">
              <a:buFont typeface="+mj-lt"/>
              <a:buAutoNum type="arabicPeriod"/>
            </a:pP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E01ABE-E371-44A6-916E-8FAFF382BCD1}" type="slidenum">
              <a:rPr lang="tr-TR" smtClean="0"/>
              <a:t>17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6981872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 typeface="+mj-lt"/>
              <a:buAutoNum type="arabicPeriod"/>
            </a:pPr>
            <a:r>
              <a:rPr lang="tr-TR" dirty="0"/>
              <a:t>Mevcut bazı kanıtlara göre geçici </a:t>
            </a:r>
            <a:r>
              <a:rPr lang="tr-TR" dirty="0" err="1"/>
              <a:t>kateterin</a:t>
            </a:r>
            <a:r>
              <a:rPr lang="tr-TR" dirty="0"/>
              <a:t> </a:t>
            </a:r>
            <a:r>
              <a:rPr lang="tr-TR" dirty="0" err="1"/>
              <a:t>enfeksiyonsuz</a:t>
            </a:r>
            <a:r>
              <a:rPr lang="tr-TR" dirty="0"/>
              <a:t> kalma süresi ve fonksiyonel olma süresi 2-3 haftadan kısadır. </a:t>
            </a:r>
          </a:p>
          <a:p>
            <a:pPr marL="228600" indent="-228600">
              <a:buFont typeface="+mj-lt"/>
              <a:buAutoNum type="arabicPeriod"/>
            </a:pP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E01ABE-E371-44A6-916E-8FAFF382BCD1}" type="slidenum">
              <a:rPr lang="tr-TR" smtClean="0"/>
              <a:t>18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8304214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 typeface="+mj-lt"/>
              <a:buAutoNum type="arabicPeriod"/>
            </a:pP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E01ABE-E371-44A6-916E-8FAFF382BCD1}" type="slidenum">
              <a:rPr lang="tr-TR" smtClean="0"/>
              <a:t>19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3874797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 typeface="+mj-lt"/>
              <a:buAutoNum type="arabicPeriod"/>
            </a:pP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E01ABE-E371-44A6-916E-8FAFF382BCD1}" type="slidenum">
              <a:rPr lang="tr-TR" smtClean="0"/>
              <a:t>20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3994125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 typeface="+mj-lt"/>
              <a:buAutoNum type="arabicPeriod"/>
            </a:pPr>
            <a:r>
              <a:rPr lang="tr-TR" dirty="0" err="1"/>
              <a:t>Subklavyen</a:t>
            </a:r>
            <a:r>
              <a:rPr lang="tr-TR" dirty="0"/>
              <a:t> </a:t>
            </a:r>
            <a:r>
              <a:rPr lang="tr-TR" dirty="0" err="1"/>
              <a:t>venin</a:t>
            </a:r>
            <a:r>
              <a:rPr lang="tr-TR" dirty="0"/>
              <a:t> %80’e varan oranlarda </a:t>
            </a:r>
            <a:r>
              <a:rPr lang="tr-TR" dirty="0" err="1"/>
              <a:t>stenoz</a:t>
            </a:r>
            <a:r>
              <a:rPr lang="tr-TR" dirty="0"/>
              <a:t> gelişme risk bildirilmiştir. </a:t>
            </a:r>
          </a:p>
          <a:p>
            <a:pPr marL="228600" indent="-228600">
              <a:buFont typeface="+mj-lt"/>
              <a:buAutoNum type="arabicPeriod"/>
            </a:pPr>
            <a:r>
              <a:rPr lang="tr-TR" dirty="0"/>
              <a:t>Damar seçiminde sağ taraf </a:t>
            </a:r>
            <a:r>
              <a:rPr lang="tr-TR" dirty="0" err="1"/>
              <a:t>juguler</a:t>
            </a:r>
            <a:r>
              <a:rPr lang="tr-TR" dirty="0"/>
              <a:t> </a:t>
            </a:r>
            <a:r>
              <a:rPr lang="tr-TR" dirty="0" err="1"/>
              <a:t>ven</a:t>
            </a:r>
            <a:r>
              <a:rPr lang="tr-TR" dirty="0"/>
              <a:t> kullanımı daha çok tercih edilmektedir. Bu durum sağ </a:t>
            </a:r>
            <a:r>
              <a:rPr lang="tr-TR" dirty="0" err="1"/>
              <a:t>juguler</a:t>
            </a:r>
            <a:r>
              <a:rPr lang="tr-TR" dirty="0"/>
              <a:t> </a:t>
            </a:r>
            <a:r>
              <a:rPr lang="tr-TR" dirty="0" err="1"/>
              <a:t>venin</a:t>
            </a:r>
            <a:r>
              <a:rPr lang="tr-TR" dirty="0"/>
              <a:t> görece düz bir hatla kalbe ulaşması önem teşkil eder. Sol </a:t>
            </a:r>
            <a:r>
              <a:rPr lang="tr-TR" dirty="0" err="1"/>
              <a:t>internal</a:t>
            </a:r>
            <a:r>
              <a:rPr lang="tr-TR" dirty="0"/>
              <a:t> </a:t>
            </a:r>
            <a:r>
              <a:rPr lang="tr-TR" dirty="0" err="1"/>
              <a:t>juguler</a:t>
            </a:r>
            <a:r>
              <a:rPr lang="tr-TR" dirty="0"/>
              <a:t> </a:t>
            </a:r>
            <a:r>
              <a:rPr lang="tr-TR" dirty="0" err="1"/>
              <a:t>venin</a:t>
            </a:r>
            <a:r>
              <a:rPr lang="tr-TR" dirty="0"/>
              <a:t> daha uzun ve anatomik değişkenlikler ile kalbe ulaşması nedeni ile hem komplikasyon hem de </a:t>
            </a:r>
            <a:r>
              <a:rPr lang="tr-TR" dirty="0" err="1"/>
              <a:t>sternoz</a:t>
            </a:r>
            <a:r>
              <a:rPr lang="tr-TR" dirty="0"/>
              <a:t> riski artmaktadır. </a:t>
            </a:r>
          </a:p>
          <a:p>
            <a:pPr marL="228600" indent="-228600">
              <a:buFont typeface="+mj-lt"/>
              <a:buAutoNum type="arabicPeriod"/>
            </a:pPr>
            <a:r>
              <a:rPr lang="tr-TR" dirty="0"/>
              <a:t>Damara giriş noktası seçiminde bir diğer önemli konu </a:t>
            </a:r>
            <a:r>
              <a:rPr lang="tr-TR" dirty="0" err="1"/>
              <a:t>ven</a:t>
            </a:r>
            <a:r>
              <a:rPr lang="tr-TR" dirty="0"/>
              <a:t> duvarını korumak amacı ile giriş bölgesinin izleyen dönemde kalıcı </a:t>
            </a:r>
            <a:r>
              <a:rPr lang="tr-TR" dirty="0" err="1"/>
              <a:t>katetere</a:t>
            </a:r>
            <a:r>
              <a:rPr lang="tr-TR" dirty="0"/>
              <a:t> </a:t>
            </a:r>
            <a:r>
              <a:rPr lang="tr-TR" dirty="0" err="1"/>
              <a:t>çevirilebileceğini</a:t>
            </a:r>
            <a:r>
              <a:rPr lang="tr-TR" dirty="0"/>
              <a:t> düşünerek seçilmesidir. </a:t>
            </a:r>
          </a:p>
          <a:p>
            <a:pPr marL="228600" indent="-228600">
              <a:buFont typeface="+mj-lt"/>
              <a:buAutoNum type="arabicPeriod"/>
            </a:pPr>
            <a:r>
              <a:rPr lang="tr-TR" dirty="0" err="1"/>
              <a:t>Femoral</a:t>
            </a:r>
            <a:r>
              <a:rPr lang="tr-TR" dirty="0"/>
              <a:t> </a:t>
            </a:r>
            <a:r>
              <a:rPr lang="tr-TR" dirty="0" err="1"/>
              <a:t>ven</a:t>
            </a:r>
            <a:r>
              <a:rPr lang="tr-TR" dirty="0"/>
              <a:t> ulaşımı kolay olmasının yanında yüksek enfeksiyon riski taşıdığının bilinmesi önemlidir.  Ayrıca hastanın hareketlerine büyük kısıtlılık getirmektedir. </a:t>
            </a:r>
          </a:p>
          <a:p>
            <a:pPr marL="228600" indent="-228600">
              <a:buFont typeface="+mj-lt"/>
              <a:buAutoNum type="arabicPeriod"/>
            </a:pPr>
            <a:r>
              <a:rPr lang="tr-TR" dirty="0"/>
              <a:t>Mümkün ise AVF yapılmış veya olgunlaşmakta olan AVF olan tarafa </a:t>
            </a:r>
            <a:r>
              <a:rPr lang="tr-TR" dirty="0" err="1"/>
              <a:t>kateter</a:t>
            </a:r>
            <a:r>
              <a:rPr lang="tr-TR" dirty="0"/>
              <a:t> takılmamalıdır.</a:t>
            </a:r>
          </a:p>
          <a:p>
            <a:pPr marL="228600" indent="-228600">
              <a:buFont typeface="+mj-lt"/>
              <a:buAutoNum type="arabicPeriod"/>
            </a:pPr>
            <a:endParaRPr lang="tr-TR" dirty="0"/>
          </a:p>
          <a:p>
            <a:pPr marL="228600" indent="-228600">
              <a:buFont typeface="+mj-lt"/>
              <a:buAutoNum type="arabicPeriod"/>
            </a:pP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E01ABE-E371-44A6-916E-8FAFF382BCD1}" type="slidenum">
              <a:rPr lang="tr-TR" smtClean="0"/>
              <a:t>21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0211204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 typeface="+mj-lt"/>
              <a:buAutoNum type="arabicPeriod"/>
            </a:pPr>
            <a:r>
              <a:rPr lang="tr-TR" dirty="0"/>
              <a:t>Bu tip geçici </a:t>
            </a:r>
            <a:r>
              <a:rPr lang="tr-TR" dirty="0" err="1"/>
              <a:t>kateterlerin</a:t>
            </a:r>
            <a:r>
              <a:rPr lang="tr-TR" dirty="0"/>
              <a:t> FDA bildirimince sağ </a:t>
            </a:r>
            <a:r>
              <a:rPr lang="tr-TR" dirty="0" err="1"/>
              <a:t>atriumdan</a:t>
            </a:r>
            <a:r>
              <a:rPr lang="tr-TR" dirty="0"/>
              <a:t> 3 cm yukarıda kalacak şekilde yerleştirilmesi önerilmektedir.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E01ABE-E371-44A6-916E-8FAFF382BCD1}" type="slidenum">
              <a:rPr lang="tr-TR" smtClean="0"/>
              <a:t>22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351627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 typeface="+mj-lt"/>
              <a:buAutoNum type="arabicPeriod"/>
            </a:pP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E01ABE-E371-44A6-916E-8FAFF382BCD1}" type="slidenum">
              <a:rPr lang="tr-TR" smtClean="0"/>
              <a:t>23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0272524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 typeface="+mj-lt"/>
              <a:buAutoNum type="arabicPeriod"/>
            </a:pP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E01ABE-E371-44A6-916E-8FAFF382BCD1}" type="slidenum">
              <a:rPr lang="tr-TR" smtClean="0"/>
              <a:t>24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9200124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 typeface="+mj-lt"/>
              <a:buAutoNum type="arabicPeriod"/>
            </a:pPr>
            <a:r>
              <a:rPr lang="tr-TR" dirty="0"/>
              <a:t>CDC ve literatüre göre %2 </a:t>
            </a:r>
            <a:r>
              <a:rPr lang="tr-TR" dirty="0" err="1"/>
              <a:t>klorheksidin</a:t>
            </a:r>
            <a:r>
              <a:rPr lang="tr-TR" dirty="0"/>
              <a:t> tercih edilen antiseptik solüsyon olmalıdır. Diğer iki solüsyona göre daha üstündür. 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E01ABE-E371-44A6-916E-8FAFF382BCD1}" type="slidenum">
              <a:rPr lang="tr-TR" smtClean="0"/>
              <a:t>25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2548680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 typeface="+mj-lt"/>
              <a:buAutoNum type="arabicPeriod"/>
            </a:pPr>
            <a:r>
              <a:rPr lang="tr-TR" dirty="0" err="1"/>
              <a:t>Tromboze</a:t>
            </a:r>
            <a:r>
              <a:rPr lang="tr-TR" dirty="0"/>
              <a:t> </a:t>
            </a:r>
            <a:r>
              <a:rPr lang="tr-TR" dirty="0" err="1"/>
              <a:t>venöz</a:t>
            </a:r>
            <a:r>
              <a:rPr lang="tr-TR" dirty="0"/>
              <a:t> yapı genellikle beyaz ve parlak renkte görüntülenmektedir. Ayrıca </a:t>
            </a:r>
            <a:r>
              <a:rPr lang="tr-TR" dirty="0" err="1"/>
              <a:t>tromboz</a:t>
            </a:r>
            <a:r>
              <a:rPr lang="tr-TR" dirty="0"/>
              <a:t> oluşmuş </a:t>
            </a:r>
            <a:r>
              <a:rPr lang="tr-TR" dirty="0" err="1"/>
              <a:t>venöz</a:t>
            </a:r>
            <a:r>
              <a:rPr lang="tr-TR" dirty="0"/>
              <a:t> yapı kompresyondan etkilenmemektedir. </a:t>
            </a:r>
          </a:p>
          <a:p>
            <a:pPr marL="228600" indent="-228600">
              <a:buFont typeface="+mj-lt"/>
              <a:buAutoNum type="arabicPeriod"/>
            </a:pPr>
            <a:r>
              <a:rPr lang="tr-TR" dirty="0"/>
              <a:t>Hastaların %66’ </a:t>
            </a:r>
            <a:r>
              <a:rPr lang="tr-TR" dirty="0" err="1"/>
              <a:t>sında</a:t>
            </a:r>
            <a:r>
              <a:rPr lang="tr-TR" dirty="0"/>
              <a:t> </a:t>
            </a:r>
            <a:r>
              <a:rPr lang="tr-TR" dirty="0" err="1"/>
              <a:t>internal</a:t>
            </a:r>
            <a:r>
              <a:rPr lang="tr-TR" dirty="0"/>
              <a:t> </a:t>
            </a:r>
            <a:r>
              <a:rPr lang="tr-TR" dirty="0" err="1"/>
              <a:t>juguler</a:t>
            </a:r>
            <a:r>
              <a:rPr lang="tr-TR" dirty="0"/>
              <a:t> </a:t>
            </a:r>
            <a:r>
              <a:rPr lang="tr-TR" dirty="0" err="1"/>
              <a:t>ven</a:t>
            </a:r>
            <a:r>
              <a:rPr lang="tr-TR" dirty="0"/>
              <a:t> </a:t>
            </a:r>
            <a:r>
              <a:rPr lang="tr-TR" dirty="0" err="1"/>
              <a:t>karotid</a:t>
            </a:r>
            <a:r>
              <a:rPr lang="tr-TR" dirty="0"/>
              <a:t> arterin </a:t>
            </a:r>
            <a:r>
              <a:rPr lang="tr-TR" dirty="0" err="1"/>
              <a:t>superior</a:t>
            </a:r>
            <a:r>
              <a:rPr lang="tr-TR" dirty="0"/>
              <a:t> </a:t>
            </a:r>
            <a:r>
              <a:rPr lang="tr-TR" dirty="0" err="1"/>
              <a:t>lateralinde</a:t>
            </a:r>
            <a:r>
              <a:rPr lang="tr-TR" dirty="0"/>
              <a:t> konumlanmıştır. Kalan hastalarda çeşitli varyasyonlar belirtilmiştir.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E01ABE-E371-44A6-916E-8FAFF382BCD1}" type="slidenum">
              <a:rPr lang="tr-TR" smtClean="0"/>
              <a:t>26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0962082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 typeface="+mj-lt"/>
              <a:buAutoNum type="arabicPeriod"/>
            </a:pP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0E01ABE-E371-44A6-916E-8FAFF382BCD1}" type="slidenum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9160962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 typeface="+mj-lt"/>
              <a:buAutoNum type="arabicPeriod"/>
            </a:pPr>
            <a:r>
              <a:rPr lang="tr-TR" dirty="0"/>
              <a:t>Giriş sayısı ve </a:t>
            </a:r>
            <a:r>
              <a:rPr lang="tr-TR" dirty="0" err="1"/>
              <a:t>hematom</a:t>
            </a:r>
            <a:r>
              <a:rPr lang="tr-TR" dirty="0"/>
              <a:t> varlığı damarda </a:t>
            </a:r>
            <a:r>
              <a:rPr lang="tr-TR" dirty="0" err="1"/>
              <a:t>stenoz</a:t>
            </a:r>
            <a:r>
              <a:rPr lang="tr-TR" dirty="0"/>
              <a:t> ve </a:t>
            </a:r>
            <a:r>
              <a:rPr lang="tr-TR" dirty="0" err="1"/>
              <a:t>tromboz</a:t>
            </a:r>
            <a:r>
              <a:rPr lang="tr-TR" dirty="0"/>
              <a:t> gelişim riskini arttırmaktadır.</a:t>
            </a:r>
          </a:p>
          <a:p>
            <a:pPr marL="228600" indent="-228600">
              <a:buFont typeface="+mj-lt"/>
              <a:buAutoNum type="arabicPeriod"/>
            </a:pPr>
            <a:r>
              <a:rPr lang="tr-TR" dirty="0"/>
              <a:t>Emin olunamayan durumlarda </a:t>
            </a:r>
            <a:r>
              <a:rPr lang="tr-TR" dirty="0" err="1"/>
              <a:t>skopi</a:t>
            </a:r>
            <a:r>
              <a:rPr lang="tr-TR" dirty="0"/>
              <a:t> veya akciğer </a:t>
            </a:r>
            <a:r>
              <a:rPr lang="tr-TR" dirty="0" err="1"/>
              <a:t>grafisi</a:t>
            </a:r>
            <a:r>
              <a:rPr lang="tr-TR" dirty="0"/>
              <a:t> ile hasta değerlendirilmelidir. </a:t>
            </a:r>
          </a:p>
          <a:p>
            <a:pPr marL="228600" indent="-228600">
              <a:buFont typeface="+mj-lt"/>
              <a:buAutoNum type="arabicPeriod"/>
            </a:pPr>
            <a:r>
              <a:rPr lang="tr-TR" dirty="0" err="1"/>
              <a:t>Venöz</a:t>
            </a:r>
            <a:r>
              <a:rPr lang="tr-TR" dirty="0"/>
              <a:t> </a:t>
            </a:r>
            <a:r>
              <a:rPr lang="tr-TR" dirty="0" err="1"/>
              <a:t>dilatasyon</a:t>
            </a:r>
            <a:r>
              <a:rPr lang="tr-TR" dirty="0"/>
              <a:t> yapılır iken kılavuza rağmen damar duvarında yaralanma olabileceği akılda tutulmalıdır. </a:t>
            </a:r>
          </a:p>
          <a:p>
            <a:pPr marL="228600" indent="-228600">
              <a:buFont typeface="+mj-lt"/>
              <a:buAutoNum type="arabicPeriod"/>
            </a:pPr>
            <a:r>
              <a:rPr lang="tr-TR" dirty="0" err="1"/>
              <a:t>Kateterin</a:t>
            </a:r>
            <a:r>
              <a:rPr lang="tr-TR" dirty="0"/>
              <a:t> konumu işlem sonrasında </a:t>
            </a:r>
            <a:r>
              <a:rPr lang="tr-TR" dirty="0" err="1"/>
              <a:t>skopi</a:t>
            </a:r>
            <a:r>
              <a:rPr lang="tr-TR" dirty="0"/>
              <a:t> veya akciğer </a:t>
            </a:r>
            <a:r>
              <a:rPr lang="tr-TR" dirty="0" err="1"/>
              <a:t>grafisi</a:t>
            </a:r>
            <a:r>
              <a:rPr lang="tr-TR" dirty="0"/>
              <a:t> ile kontrol edilmelidir. </a:t>
            </a:r>
          </a:p>
          <a:p>
            <a:pPr marL="228600" indent="-228600">
              <a:buFont typeface="+mj-lt"/>
              <a:buAutoNum type="arabicPeriod"/>
            </a:pPr>
            <a:r>
              <a:rPr lang="tr-TR" dirty="0"/>
              <a:t>Hastanın </a:t>
            </a:r>
            <a:r>
              <a:rPr lang="tr-TR" dirty="0" err="1"/>
              <a:t>postürü</a:t>
            </a:r>
            <a:r>
              <a:rPr lang="tr-TR" dirty="0"/>
              <a:t> ile </a:t>
            </a:r>
            <a:r>
              <a:rPr lang="tr-TR" dirty="0" err="1"/>
              <a:t>kateterin</a:t>
            </a:r>
            <a:r>
              <a:rPr lang="tr-TR" dirty="0"/>
              <a:t> konumunun değişeceği akılda tutulmalıdır. </a:t>
            </a:r>
          </a:p>
          <a:p>
            <a:pPr marL="228600" indent="-228600">
              <a:buFont typeface="+mj-lt"/>
              <a:buAutoNum type="arabicPeriod"/>
            </a:pPr>
            <a:r>
              <a:rPr lang="tr-TR" dirty="0" err="1"/>
              <a:t>Kateter</a:t>
            </a:r>
            <a:r>
              <a:rPr lang="tr-TR" dirty="0"/>
              <a:t> FDA’ ya göre uç kısmı sağ </a:t>
            </a:r>
            <a:r>
              <a:rPr lang="tr-TR" dirty="0" err="1"/>
              <a:t>atriumdan</a:t>
            </a:r>
            <a:r>
              <a:rPr lang="tr-TR" dirty="0"/>
              <a:t> 3 mm yukarıda olacak şekilde yerleştirilmelidir.</a:t>
            </a:r>
          </a:p>
          <a:p>
            <a:pPr marL="228600" indent="-228600">
              <a:buFont typeface="+mj-lt"/>
              <a:buAutoNum type="arabicPeriod"/>
            </a:pPr>
            <a:r>
              <a:rPr lang="tr-TR" dirty="0" err="1"/>
              <a:t>Femoral</a:t>
            </a:r>
            <a:r>
              <a:rPr lang="tr-TR" dirty="0"/>
              <a:t> </a:t>
            </a:r>
            <a:r>
              <a:rPr lang="tr-TR" dirty="0" err="1"/>
              <a:t>kateterler</a:t>
            </a:r>
            <a:r>
              <a:rPr lang="tr-TR" dirty="0"/>
              <a:t> için ideal olarak uç kısmı </a:t>
            </a:r>
            <a:r>
              <a:rPr lang="tr-TR" dirty="0" err="1"/>
              <a:t>inferior</a:t>
            </a:r>
            <a:r>
              <a:rPr lang="tr-TR" dirty="0"/>
              <a:t> vena kava da olacak şekilde yerleştirilmelidir. Bunun yapılmaması durumunda damarların ayrımında en az 2 cm uzaklıkta konumlandırılmalıdır.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E01ABE-E371-44A6-916E-8FAFF382BCD1}" type="slidenum">
              <a:rPr lang="tr-TR" smtClean="0"/>
              <a:t>28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013739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 typeface="+mj-lt"/>
              <a:buAutoNum type="arabicPeriod"/>
            </a:pPr>
            <a:r>
              <a:rPr lang="tr-TR" dirty="0" err="1"/>
              <a:t>Arteryel</a:t>
            </a:r>
            <a:r>
              <a:rPr lang="tr-TR" dirty="0"/>
              <a:t> giriş en sık görülen komplikasyondur. Bu durumda kanama kontrolü sağlanana kadar yeni girişim yapılmamalıdır. Eğer girişimde </a:t>
            </a:r>
            <a:r>
              <a:rPr lang="tr-TR" dirty="0" err="1"/>
              <a:t>dilatatör</a:t>
            </a:r>
            <a:r>
              <a:rPr lang="tr-TR" dirty="0"/>
              <a:t> takılacak kadar ilerlenmiş ise </a:t>
            </a:r>
            <a:r>
              <a:rPr lang="tr-TR" dirty="0" err="1"/>
              <a:t>dilatatör</a:t>
            </a:r>
            <a:r>
              <a:rPr lang="tr-TR" dirty="0"/>
              <a:t> yerinde bırakılarak damar cerrahına acil haber verilmelidir. </a:t>
            </a:r>
          </a:p>
          <a:p>
            <a:pPr marL="228600" indent="-228600">
              <a:buFont typeface="+mj-lt"/>
              <a:buAutoNum type="arabicPeriod"/>
            </a:pPr>
            <a:r>
              <a:rPr lang="tr-TR" dirty="0"/>
              <a:t>Eğer girişim sırasında hastada ciddi miktarda kanama görülmesi durumunda hastada girişim tekrarlanmamalı ve en az 24 saat süre ile izlenmelidir. </a:t>
            </a:r>
          </a:p>
          <a:p>
            <a:pPr marL="228600" indent="-228600">
              <a:buFont typeface="+mj-lt"/>
              <a:buAutoNum type="arabicPeriod"/>
            </a:pPr>
            <a:r>
              <a:rPr lang="tr-TR" dirty="0" err="1"/>
              <a:t>İntratorasik</a:t>
            </a:r>
            <a:r>
              <a:rPr lang="tr-TR" dirty="0"/>
              <a:t> damar veya </a:t>
            </a:r>
            <a:r>
              <a:rPr lang="tr-TR" dirty="0" err="1"/>
              <a:t>perikard</a:t>
            </a:r>
            <a:r>
              <a:rPr lang="tr-TR" dirty="0"/>
              <a:t> yaralanması düşünülüyor ise hasta hızla açık </a:t>
            </a:r>
            <a:r>
              <a:rPr lang="tr-TR" dirty="0" err="1"/>
              <a:t>toraks</a:t>
            </a:r>
            <a:r>
              <a:rPr lang="tr-TR" dirty="0"/>
              <a:t> cerrahisine yollanmalıdır. Hasta sağ kalımı bu sorunun hızla tespiti ile yakın ilişkilidir. </a:t>
            </a:r>
          </a:p>
          <a:p>
            <a:pPr marL="228600" indent="-228600">
              <a:buFont typeface="+mj-lt"/>
              <a:buAutoNum type="arabicPeriod"/>
            </a:pPr>
            <a:r>
              <a:rPr lang="tr-TR" dirty="0" err="1"/>
              <a:t>Femoral</a:t>
            </a:r>
            <a:r>
              <a:rPr lang="tr-TR" dirty="0"/>
              <a:t> </a:t>
            </a:r>
            <a:r>
              <a:rPr lang="tr-TR" dirty="0" err="1"/>
              <a:t>kateter</a:t>
            </a:r>
            <a:r>
              <a:rPr lang="tr-TR" dirty="0"/>
              <a:t> takımı sonrasında </a:t>
            </a:r>
            <a:r>
              <a:rPr lang="tr-TR" dirty="0" err="1"/>
              <a:t>retroperitoneal</a:t>
            </a:r>
            <a:r>
              <a:rPr lang="tr-TR" dirty="0"/>
              <a:t> kanama riski olup, hasta aşırı kan kaybı yaşamadan tanınması önem teşkil etmektedir. Bu durumda tercih edilecek en uygun görüntüleme yöntemi bilgisayarlı tomografidir.</a:t>
            </a:r>
          </a:p>
          <a:p>
            <a:pPr marL="228600" indent="-228600">
              <a:buFont typeface="+mj-lt"/>
              <a:buAutoNum type="arabicPeriod"/>
            </a:pPr>
            <a:r>
              <a:rPr lang="tr-TR" dirty="0"/>
              <a:t>Hava </a:t>
            </a:r>
            <a:r>
              <a:rPr lang="tr-TR" dirty="0" err="1"/>
              <a:t>embolisi</a:t>
            </a:r>
            <a:r>
              <a:rPr lang="tr-TR" dirty="0"/>
              <a:t> korkulan bir komplikasyon olup özellikle </a:t>
            </a:r>
            <a:r>
              <a:rPr lang="tr-TR" dirty="0" err="1"/>
              <a:t>hipovolemik</a:t>
            </a:r>
            <a:r>
              <a:rPr lang="tr-TR" dirty="0"/>
              <a:t> hastalar daha büyük risk altındadır. Gelişmesi durumunda hasta sol yan, baş aşağı gelecek şekilde yatırılmalı ve hava </a:t>
            </a:r>
            <a:r>
              <a:rPr lang="tr-TR" dirty="0" err="1"/>
              <a:t>kateter</a:t>
            </a:r>
            <a:r>
              <a:rPr lang="tr-TR" dirty="0"/>
              <a:t> aracılığı ile </a:t>
            </a:r>
            <a:r>
              <a:rPr lang="tr-TR" dirty="0" err="1"/>
              <a:t>aspire</a:t>
            </a:r>
            <a:r>
              <a:rPr lang="tr-TR" dirty="0"/>
              <a:t> edilmeye çalışılmalıdır. </a:t>
            </a:r>
          </a:p>
          <a:p>
            <a:pPr marL="228600" indent="-228600">
              <a:buFont typeface="+mj-lt"/>
              <a:buAutoNum type="arabicPeriod"/>
            </a:pPr>
            <a:r>
              <a:rPr lang="tr-TR" dirty="0" err="1"/>
              <a:t>İnternal</a:t>
            </a:r>
            <a:r>
              <a:rPr lang="tr-TR" dirty="0"/>
              <a:t> </a:t>
            </a:r>
            <a:r>
              <a:rPr lang="tr-TR" dirty="0" err="1"/>
              <a:t>juguler</a:t>
            </a:r>
            <a:r>
              <a:rPr lang="tr-TR" dirty="0"/>
              <a:t> </a:t>
            </a:r>
            <a:r>
              <a:rPr lang="tr-TR" dirty="0" err="1"/>
              <a:t>ven</a:t>
            </a:r>
            <a:r>
              <a:rPr lang="tr-TR" dirty="0"/>
              <a:t> kullanımında </a:t>
            </a:r>
            <a:r>
              <a:rPr lang="tr-TR" dirty="0" err="1"/>
              <a:t>pnömotoraks</a:t>
            </a:r>
            <a:r>
              <a:rPr lang="tr-TR" dirty="0"/>
              <a:t> riski çok düşüktür. Büyük miktarda olmadıkça </a:t>
            </a:r>
            <a:r>
              <a:rPr lang="tr-TR" dirty="0" err="1"/>
              <a:t>toraks</a:t>
            </a:r>
            <a:r>
              <a:rPr lang="tr-TR" dirty="0"/>
              <a:t> tüpü gerektirmemektedir. </a:t>
            </a:r>
          </a:p>
          <a:p>
            <a:pPr marL="228600" indent="-228600">
              <a:buFont typeface="+mj-lt"/>
              <a:buAutoNum type="arabicPeriod"/>
            </a:pPr>
            <a:r>
              <a:rPr lang="tr-TR" dirty="0" err="1"/>
              <a:t>Kateter</a:t>
            </a:r>
            <a:r>
              <a:rPr lang="tr-TR" dirty="0"/>
              <a:t> takımı esnasında aritmi gözlemlenebilir. Bu klinik olarak anlamsızdır. Fakat </a:t>
            </a:r>
            <a:r>
              <a:rPr lang="tr-TR" dirty="0" err="1"/>
              <a:t>disritminin</a:t>
            </a:r>
            <a:r>
              <a:rPr lang="tr-TR" dirty="0"/>
              <a:t> devam etmesi ciddi bir durum olup, uzun süreler ile gözlem gerektirmektedir. </a:t>
            </a:r>
          </a:p>
          <a:p>
            <a:pPr marL="228600" indent="-228600">
              <a:buFont typeface="+mj-lt"/>
              <a:buAutoNum type="arabicPeriod"/>
            </a:pPr>
            <a:r>
              <a:rPr lang="tr-TR" dirty="0"/>
              <a:t>Uzun dönemde en sık görülen komplikasyon enfeksiyondur.  </a:t>
            </a:r>
            <a:r>
              <a:rPr lang="tr-TR" dirty="0" err="1"/>
              <a:t>Endokardit</a:t>
            </a:r>
            <a:r>
              <a:rPr lang="tr-TR" dirty="0"/>
              <a:t>, </a:t>
            </a:r>
            <a:r>
              <a:rPr lang="tr-TR" dirty="0" err="1"/>
              <a:t>osteomyelit</a:t>
            </a:r>
            <a:r>
              <a:rPr lang="tr-TR" dirty="0"/>
              <a:t>, </a:t>
            </a:r>
            <a:r>
              <a:rPr lang="tr-TR" dirty="0" err="1"/>
              <a:t>epidural</a:t>
            </a:r>
            <a:r>
              <a:rPr lang="tr-TR" dirty="0"/>
              <a:t> apse, septik </a:t>
            </a:r>
            <a:r>
              <a:rPr lang="tr-TR" dirty="0" err="1"/>
              <a:t>artrit</a:t>
            </a:r>
            <a:r>
              <a:rPr lang="tr-TR" dirty="0"/>
              <a:t> veya daha önce yerleştirilmiş sentetik maddelerin enfeksiyonuna neden olabilmektedir.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tr-TR" dirty="0" err="1"/>
              <a:t>Stenoz</a:t>
            </a:r>
            <a:r>
              <a:rPr lang="tr-TR" dirty="0"/>
              <a:t> %38 oranlarında gösterilmiştir. </a:t>
            </a:r>
            <a:r>
              <a:rPr lang="tr-TR" i="1" dirty="0"/>
              <a:t>(</a:t>
            </a:r>
            <a:r>
              <a:rPr lang="tr-TR" sz="1200" i="1" dirty="0" err="1"/>
              <a:t>Borzych-Duzalka</a:t>
            </a:r>
            <a:r>
              <a:rPr lang="tr-TR" sz="1200" i="1" dirty="0"/>
              <a:t> et al. AJKD, 2019; online.)</a:t>
            </a:r>
          </a:p>
          <a:p>
            <a:pPr marL="228600" indent="-228600">
              <a:buFont typeface="+mj-lt"/>
              <a:buAutoNum type="arabicPeriod"/>
            </a:pP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E01ABE-E371-44A6-916E-8FAFF382BCD1}" type="slidenum">
              <a:rPr lang="tr-TR" smtClean="0"/>
              <a:t>29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2795906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 typeface="+mj-lt"/>
              <a:buAutoNum type="arabicPeriod"/>
            </a:pP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E01ABE-E371-44A6-916E-8FAFF382BCD1}" type="slidenum">
              <a:rPr lang="tr-TR" smtClean="0"/>
              <a:t>30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3324217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 typeface="+mj-lt"/>
              <a:buAutoNum type="arabicPeriod"/>
            </a:pPr>
            <a:r>
              <a:rPr lang="tr-TR" dirty="0"/>
              <a:t>Hastalar </a:t>
            </a:r>
            <a:r>
              <a:rPr lang="tr-TR" dirty="0" err="1"/>
              <a:t>grafi</a:t>
            </a:r>
            <a:r>
              <a:rPr lang="tr-TR" dirty="0"/>
              <a:t> ile değerlendirilmelidir.</a:t>
            </a:r>
          </a:p>
          <a:p>
            <a:pPr marL="228600" indent="-228600">
              <a:buFont typeface="+mj-lt"/>
              <a:buAutoNum type="arabicPeriod"/>
            </a:pPr>
            <a:r>
              <a:rPr lang="tr-TR" dirty="0"/>
              <a:t>Enfeksiyon ekarte edilmesi sonrasına </a:t>
            </a:r>
            <a:r>
              <a:rPr lang="tr-TR" dirty="0" err="1"/>
              <a:t>kateter</a:t>
            </a:r>
            <a:r>
              <a:rPr lang="tr-TR" dirty="0"/>
              <a:t> üzerinden kılavuz tekrar yönlendirilerek </a:t>
            </a:r>
            <a:r>
              <a:rPr lang="tr-TR" dirty="0" err="1"/>
              <a:t>kateter</a:t>
            </a:r>
            <a:r>
              <a:rPr lang="tr-TR" dirty="0"/>
              <a:t> </a:t>
            </a:r>
            <a:r>
              <a:rPr lang="tr-TR" dirty="0" err="1"/>
              <a:t>değiştirilebilinir</a:t>
            </a:r>
            <a:r>
              <a:rPr lang="tr-TR" dirty="0"/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tr-TR" dirty="0" err="1"/>
              <a:t>Tromboz</a:t>
            </a:r>
            <a:r>
              <a:rPr lang="tr-TR" dirty="0"/>
              <a:t> düşünülen durumlarda </a:t>
            </a:r>
            <a:r>
              <a:rPr lang="tr-TR" dirty="0" err="1"/>
              <a:t>alteplaz</a:t>
            </a:r>
            <a:r>
              <a:rPr lang="tr-TR" dirty="0"/>
              <a:t> 1-2 mg 30 </a:t>
            </a:r>
            <a:r>
              <a:rPr lang="tr-TR" dirty="0" err="1"/>
              <a:t>dk</a:t>
            </a:r>
            <a:r>
              <a:rPr lang="tr-TR" dirty="0"/>
              <a:t> – 2 </a:t>
            </a:r>
            <a:r>
              <a:rPr lang="tr-TR" dirty="0" err="1"/>
              <a:t>sa</a:t>
            </a:r>
            <a:r>
              <a:rPr lang="tr-TR" dirty="0"/>
              <a:t> süre ile uygulanabilir. </a:t>
            </a:r>
          </a:p>
          <a:p>
            <a:pPr marL="228600" indent="-228600">
              <a:buFont typeface="+mj-lt"/>
              <a:buAutoNum type="arabicPeriod"/>
            </a:pPr>
            <a:r>
              <a:rPr lang="tr-TR" dirty="0" err="1"/>
              <a:t>Juguler</a:t>
            </a:r>
            <a:r>
              <a:rPr lang="tr-TR" dirty="0"/>
              <a:t> </a:t>
            </a:r>
            <a:r>
              <a:rPr lang="tr-TR" dirty="0" err="1"/>
              <a:t>kateterlerde</a:t>
            </a:r>
            <a:r>
              <a:rPr lang="tr-TR" dirty="0"/>
              <a:t> kıvrılma nadir görülmekte olup sıklıkla </a:t>
            </a:r>
            <a:r>
              <a:rPr lang="tr-TR" dirty="0" err="1"/>
              <a:t>femoral</a:t>
            </a:r>
            <a:r>
              <a:rPr lang="tr-TR" dirty="0"/>
              <a:t> </a:t>
            </a:r>
            <a:r>
              <a:rPr lang="tr-TR" dirty="0" err="1"/>
              <a:t>kateterlerde</a:t>
            </a:r>
            <a:r>
              <a:rPr lang="tr-TR" dirty="0"/>
              <a:t> görülmektedir. </a:t>
            </a:r>
          </a:p>
          <a:p>
            <a:pPr marL="228600" indent="-228600">
              <a:buFont typeface="+mj-lt"/>
              <a:buAutoNum type="arabicPeriod"/>
            </a:pPr>
            <a:r>
              <a:rPr lang="tr-TR" dirty="0"/>
              <a:t>Fibrin kılıf gelişerek </a:t>
            </a:r>
            <a:r>
              <a:rPr lang="tr-TR" dirty="0" err="1"/>
              <a:t>kateter</a:t>
            </a:r>
            <a:r>
              <a:rPr lang="tr-TR" dirty="0"/>
              <a:t> akımını bozabilir.</a:t>
            </a:r>
          </a:p>
          <a:p>
            <a:pPr marL="228600" indent="-228600">
              <a:buFont typeface="+mj-lt"/>
              <a:buAutoNum type="arabicPeriod"/>
            </a:pPr>
            <a:r>
              <a:rPr lang="tr-TR" dirty="0"/>
              <a:t>Resimde </a:t>
            </a:r>
            <a:r>
              <a:rPr lang="tr-TR" dirty="0" err="1"/>
              <a:t>kateter</a:t>
            </a:r>
            <a:r>
              <a:rPr lang="tr-TR" dirty="0"/>
              <a:t> geri çekilirken kontrast verilerek fibrin kılıf gösterilmiştir. Bu görüntü </a:t>
            </a:r>
            <a:r>
              <a:rPr lang="tr-TR" dirty="0" err="1"/>
              <a:t>kateter</a:t>
            </a:r>
            <a:r>
              <a:rPr lang="tr-TR" dirty="0"/>
              <a:t> görüntüsünü taklit edebilir. 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E01ABE-E371-44A6-916E-8FAFF382BCD1}" type="slidenum">
              <a:rPr lang="tr-TR" smtClean="0"/>
              <a:t>31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7063842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+mj-lt"/>
              <a:buNone/>
            </a:pP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E01ABE-E371-44A6-916E-8FAFF382BCD1}" type="slidenum">
              <a:rPr lang="tr-TR" smtClean="0"/>
              <a:t>32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2956056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+mj-lt"/>
              <a:buNone/>
            </a:pP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E01ABE-E371-44A6-916E-8FAFF382BCD1}" type="slidenum">
              <a:rPr lang="tr-TR" smtClean="0"/>
              <a:t>33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3618384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 typeface="+mj-lt"/>
              <a:buAutoNum type="arabicPeriod"/>
            </a:pPr>
            <a:r>
              <a:rPr lang="tr-TR" dirty="0" err="1"/>
              <a:t>Bernoulli</a:t>
            </a:r>
            <a:r>
              <a:rPr lang="tr-TR" dirty="0"/>
              <a:t> efekti: Sıvının hızı akımı sırasında hızı arttırıldığında basıncı azalmaktadır ya da sıvının potansiyel enerjisi düşmektedir.</a:t>
            </a:r>
          </a:p>
          <a:p>
            <a:pPr marL="228600" indent="-228600">
              <a:buFont typeface="+mj-lt"/>
              <a:buAutoNum type="arabicPeriod"/>
            </a:pPr>
            <a:r>
              <a:rPr lang="tr-TR" dirty="0"/>
              <a:t>Kanın </a:t>
            </a:r>
            <a:r>
              <a:rPr lang="tr-TR" dirty="0" err="1"/>
              <a:t>kateter</a:t>
            </a:r>
            <a:r>
              <a:rPr lang="tr-TR" dirty="0"/>
              <a:t> aracılığı ile damardan çekilirken negatif basınç oluşur ve </a:t>
            </a:r>
            <a:r>
              <a:rPr lang="tr-TR" dirty="0" err="1"/>
              <a:t>Bernoulli</a:t>
            </a:r>
            <a:r>
              <a:rPr lang="tr-TR" dirty="0"/>
              <a:t> efekti oluşur.</a:t>
            </a:r>
          </a:p>
          <a:p>
            <a:pPr marL="228600" indent="-228600">
              <a:buFont typeface="+mj-lt"/>
              <a:buAutoNum type="arabicPeriod"/>
            </a:pP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E01ABE-E371-44A6-916E-8FAFF382BCD1}" type="slidenum">
              <a:rPr lang="tr-TR" smtClean="0"/>
              <a:t>34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1439098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+mj-lt"/>
              <a:buNone/>
            </a:pP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E01ABE-E371-44A6-916E-8FAFF382BCD1}" type="slidenum">
              <a:rPr lang="tr-TR" smtClean="0"/>
              <a:t>35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5440632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+mj-lt"/>
              <a:buNone/>
            </a:pPr>
            <a:r>
              <a:rPr lang="tr-TR" dirty="0"/>
              <a:t>1. Tünelli </a:t>
            </a:r>
            <a:r>
              <a:rPr lang="tr-TR" dirty="0" err="1"/>
              <a:t>kateterlere</a:t>
            </a:r>
            <a:r>
              <a:rPr lang="tr-TR" dirty="0"/>
              <a:t> özel olarak </a:t>
            </a:r>
            <a:r>
              <a:rPr lang="tr-TR" dirty="0" err="1"/>
              <a:t>subkutan</a:t>
            </a:r>
            <a:r>
              <a:rPr lang="tr-TR" dirty="0"/>
              <a:t> </a:t>
            </a:r>
            <a:r>
              <a:rPr lang="tr-TR" dirty="0" err="1"/>
              <a:t>Dacron</a:t>
            </a:r>
            <a:r>
              <a:rPr lang="tr-TR" dirty="0"/>
              <a:t> </a:t>
            </a:r>
            <a:r>
              <a:rPr lang="tr-TR" dirty="0" err="1"/>
              <a:t>kaf</a:t>
            </a:r>
            <a:r>
              <a:rPr lang="tr-TR" dirty="0"/>
              <a:t> içermektedir. Bu </a:t>
            </a:r>
            <a:r>
              <a:rPr lang="tr-TR" dirty="0" err="1"/>
              <a:t>kateterin</a:t>
            </a:r>
            <a:r>
              <a:rPr lang="tr-TR" dirty="0"/>
              <a:t> ciltte hareket etmesini engellemektedir. 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E01ABE-E371-44A6-916E-8FAFF382BCD1}" type="slidenum">
              <a:rPr lang="tr-TR" smtClean="0"/>
              <a:t>36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7839780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 typeface="+mj-lt"/>
              <a:buAutoNum type="arabicPeriod"/>
            </a:pP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E01ABE-E371-44A6-916E-8FAFF382BCD1}" type="slidenum">
              <a:rPr lang="tr-TR" smtClean="0"/>
              <a:t>37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000834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 typeface="+mj-lt"/>
              <a:buAutoNum type="arabicPeriod"/>
            </a:pPr>
            <a:r>
              <a:rPr lang="tr-TR" dirty="0" err="1"/>
              <a:t>Seldinger</a:t>
            </a:r>
            <a:r>
              <a:rPr lang="tr-TR" dirty="0"/>
              <a:t> yöntemi kullanılarak damar ponksiyonu ve kılavuz yerleştirilmesi uygulanır. Sonrasında </a:t>
            </a:r>
            <a:r>
              <a:rPr lang="tr-TR" dirty="0" err="1"/>
              <a:t>kateterin</a:t>
            </a:r>
            <a:r>
              <a:rPr lang="tr-TR" dirty="0"/>
              <a:t> takılacağı bölge </a:t>
            </a:r>
            <a:r>
              <a:rPr lang="tr-TR" dirty="0" err="1"/>
              <a:t>dilatatörler</a:t>
            </a:r>
            <a:r>
              <a:rPr lang="tr-TR" dirty="0"/>
              <a:t> aracılığı ile genişletilir. </a:t>
            </a:r>
          </a:p>
          <a:p>
            <a:pPr marL="228600" indent="-228600">
              <a:buFont typeface="+mj-lt"/>
              <a:buAutoNum type="arabicPeriod"/>
            </a:pPr>
            <a:r>
              <a:rPr lang="tr-TR" dirty="0" err="1"/>
              <a:t>Dilatatörün</a:t>
            </a:r>
            <a:r>
              <a:rPr lang="tr-TR" dirty="0"/>
              <a:t> öncesinde tüneli oluşturulur</a:t>
            </a:r>
          </a:p>
          <a:p>
            <a:pPr marL="228600" indent="-228600">
              <a:buFont typeface="+mj-lt"/>
              <a:buAutoNum type="arabicPeriod"/>
            </a:pPr>
            <a:r>
              <a:rPr lang="tr-TR" dirty="0" err="1"/>
              <a:t>Dilatatör</a:t>
            </a:r>
            <a:r>
              <a:rPr lang="tr-TR" dirty="0"/>
              <a:t> ve kılavuz çıkarıldıktan sonra </a:t>
            </a:r>
            <a:r>
              <a:rPr lang="tr-TR" dirty="0" err="1"/>
              <a:t>splitsheath</a:t>
            </a:r>
            <a:r>
              <a:rPr lang="tr-TR" dirty="0"/>
              <a:t> parmak ile kapatılır</a:t>
            </a:r>
          </a:p>
          <a:p>
            <a:pPr marL="228600" indent="-228600">
              <a:buFont typeface="+mj-lt"/>
              <a:buAutoNum type="arabicPeriod"/>
            </a:pPr>
            <a:r>
              <a:rPr lang="tr-TR" dirty="0" err="1"/>
              <a:t>Kateter</a:t>
            </a:r>
            <a:r>
              <a:rPr lang="tr-TR" dirty="0"/>
              <a:t> </a:t>
            </a:r>
            <a:r>
              <a:rPr lang="tr-TR" dirty="0" err="1"/>
              <a:t>sheath</a:t>
            </a:r>
            <a:r>
              <a:rPr lang="tr-TR" dirty="0"/>
              <a:t> içerisinde ilerletilir iken eş zamanlı olarak kılıf yapraklarında ayrılarak geriye çekilir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E01ABE-E371-44A6-916E-8FAFF382BCD1}" type="slidenum">
              <a:rPr lang="tr-TR" smtClean="0"/>
              <a:t>38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2463911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 typeface="+mj-lt"/>
              <a:buAutoNum type="arabicPeriod"/>
            </a:pPr>
            <a:r>
              <a:rPr lang="tr-TR" dirty="0"/>
              <a:t>Tünelli </a:t>
            </a:r>
            <a:r>
              <a:rPr lang="tr-TR" dirty="0" err="1"/>
              <a:t>kateterin</a:t>
            </a:r>
            <a:r>
              <a:rPr lang="tr-TR" dirty="0"/>
              <a:t> uzun dönem fonksiyonel olarak sağ kalımı en önemli parametredir.</a:t>
            </a:r>
          </a:p>
          <a:p>
            <a:pPr marL="228600" indent="-228600">
              <a:buFont typeface="+mj-lt"/>
              <a:buAutoNum type="arabicPeriod"/>
            </a:pPr>
            <a:r>
              <a:rPr lang="tr-TR" dirty="0" err="1"/>
              <a:t>Split</a:t>
            </a:r>
            <a:r>
              <a:rPr lang="tr-TR" dirty="0"/>
              <a:t> </a:t>
            </a:r>
            <a:r>
              <a:rPr lang="tr-TR" dirty="0" err="1"/>
              <a:t>kateterlerin</a:t>
            </a:r>
            <a:r>
              <a:rPr lang="tr-TR" dirty="0"/>
              <a:t> </a:t>
            </a:r>
            <a:r>
              <a:rPr lang="tr-TR" dirty="0" err="1"/>
              <a:t>Hickman</a:t>
            </a:r>
            <a:r>
              <a:rPr lang="tr-TR" dirty="0"/>
              <a:t> </a:t>
            </a:r>
            <a:r>
              <a:rPr lang="tr-TR" dirty="0" err="1"/>
              <a:t>kateterlere</a:t>
            </a:r>
            <a:r>
              <a:rPr lang="tr-TR" dirty="0"/>
              <a:t> göre 6 haftalık sağ kalımlarının daha uzun olduğu gösterilmiştir.</a:t>
            </a:r>
          </a:p>
          <a:p>
            <a:pPr marL="228600" indent="-228600">
              <a:buFont typeface="+mj-lt"/>
              <a:buAutoNum type="arabicPeriod"/>
            </a:pPr>
            <a:r>
              <a:rPr lang="tr-TR" dirty="0"/>
              <a:t>Ayrıca </a:t>
            </a:r>
            <a:r>
              <a:rPr lang="tr-TR" dirty="0" err="1"/>
              <a:t>split</a:t>
            </a:r>
            <a:r>
              <a:rPr lang="tr-TR" dirty="0"/>
              <a:t> </a:t>
            </a:r>
            <a:r>
              <a:rPr lang="tr-TR" dirty="0" err="1"/>
              <a:t>kateterlerde</a:t>
            </a:r>
            <a:r>
              <a:rPr lang="tr-TR" dirty="0"/>
              <a:t> </a:t>
            </a:r>
            <a:r>
              <a:rPr lang="tr-TR" dirty="0" err="1"/>
              <a:t>resirkülasyon</a:t>
            </a:r>
            <a:r>
              <a:rPr lang="tr-TR" dirty="0"/>
              <a:t> oranları daha düşük olarak hesaplanmıştır.</a:t>
            </a:r>
          </a:p>
          <a:p>
            <a:pPr marL="228600" indent="-228600">
              <a:buFont typeface="+mj-lt"/>
              <a:buAutoNum type="arabicPeriod"/>
            </a:pPr>
            <a:r>
              <a:rPr lang="tr-TR" dirty="0"/>
              <a:t>En düşük </a:t>
            </a:r>
            <a:r>
              <a:rPr lang="tr-TR" dirty="0" err="1"/>
              <a:t>resirkülasyon</a:t>
            </a:r>
            <a:r>
              <a:rPr lang="tr-TR" dirty="0"/>
              <a:t> oranı </a:t>
            </a:r>
            <a:r>
              <a:rPr lang="tr-TR" dirty="0" err="1"/>
              <a:t>palindrom</a:t>
            </a:r>
            <a:r>
              <a:rPr lang="tr-TR" dirty="0"/>
              <a:t> </a:t>
            </a:r>
            <a:r>
              <a:rPr lang="tr-TR" dirty="0" err="1"/>
              <a:t>kateterlerde</a:t>
            </a:r>
            <a:r>
              <a:rPr lang="tr-TR" dirty="0"/>
              <a:t> mevcuttur. </a:t>
            </a:r>
          </a:p>
          <a:p>
            <a:pPr marL="228600" indent="-228600">
              <a:buFont typeface="+mj-lt"/>
              <a:buAutoNum type="arabicPeriod"/>
            </a:pPr>
            <a:r>
              <a:rPr lang="tr-TR" dirty="0"/>
              <a:t>Genel olarak tünelli </a:t>
            </a:r>
            <a:r>
              <a:rPr lang="tr-TR" dirty="0" err="1"/>
              <a:t>kateterlerde</a:t>
            </a:r>
            <a:r>
              <a:rPr lang="tr-TR" dirty="0"/>
              <a:t> </a:t>
            </a:r>
            <a:r>
              <a:rPr lang="tr-TR" dirty="0" err="1"/>
              <a:t>resirkülasyon</a:t>
            </a:r>
            <a:r>
              <a:rPr lang="tr-TR" dirty="0"/>
              <a:t> oranı %6-8 iken akut </a:t>
            </a:r>
            <a:r>
              <a:rPr lang="tr-TR" dirty="0" err="1"/>
              <a:t>kateterlede</a:t>
            </a:r>
            <a:r>
              <a:rPr lang="tr-TR" dirty="0"/>
              <a:t> bu oran %23’tür. </a:t>
            </a:r>
          </a:p>
          <a:p>
            <a:pPr marL="228600" indent="-228600">
              <a:buFont typeface="+mj-lt"/>
              <a:buAutoNum type="arabicPeriod"/>
            </a:pPr>
            <a:r>
              <a:rPr lang="tr-TR" dirty="0" err="1"/>
              <a:t>Split</a:t>
            </a:r>
            <a:r>
              <a:rPr lang="tr-TR" dirty="0"/>
              <a:t> </a:t>
            </a:r>
            <a:r>
              <a:rPr lang="tr-TR" dirty="0" err="1"/>
              <a:t>kateterlerin</a:t>
            </a:r>
            <a:r>
              <a:rPr lang="tr-TR" dirty="0"/>
              <a:t> dizaynı ile ilişkin olarak kendini temizleme özelliği ile bakteriyel </a:t>
            </a:r>
            <a:r>
              <a:rPr lang="tr-TR" dirty="0" err="1"/>
              <a:t>kolonizasyon</a:t>
            </a:r>
            <a:r>
              <a:rPr lang="tr-TR" dirty="0"/>
              <a:t> daha az görülmektedir. </a:t>
            </a:r>
          </a:p>
          <a:p>
            <a:pPr marL="228600" indent="-228600">
              <a:buFont typeface="+mj-lt"/>
              <a:buAutoNum type="arabicPeriod"/>
            </a:pPr>
            <a:r>
              <a:rPr lang="tr-TR" dirty="0"/>
              <a:t>Komplikasyon oranlarında bakıldığında </a:t>
            </a:r>
            <a:r>
              <a:rPr lang="tr-TR" dirty="0" err="1"/>
              <a:t>kateterler</a:t>
            </a:r>
            <a:r>
              <a:rPr lang="tr-TR" dirty="0"/>
              <a:t> arasında anlamlı fark gözlenmemektedir.</a:t>
            </a:r>
          </a:p>
          <a:p>
            <a:pPr marL="228600" indent="-228600">
              <a:buFont typeface="+mj-lt"/>
              <a:buAutoNum type="arabicPeriod"/>
            </a:pPr>
            <a:r>
              <a:rPr lang="tr-TR" dirty="0" err="1"/>
              <a:t>Kateterlerde</a:t>
            </a:r>
            <a:r>
              <a:rPr lang="tr-TR" dirty="0"/>
              <a:t> tercih edilen yan deliklerinin sayısının az olmasıdır. Bu yan delikler kan akımı hızını arttırmakta, </a:t>
            </a:r>
            <a:r>
              <a:rPr lang="tr-TR" dirty="0" err="1"/>
              <a:t>trombüs</a:t>
            </a:r>
            <a:r>
              <a:rPr lang="tr-TR" dirty="0"/>
              <a:t> oluşumuna neden olmaktadır. Bu odaklarda enfeksiyonlar için </a:t>
            </a:r>
            <a:r>
              <a:rPr lang="tr-TR" dirty="0" err="1"/>
              <a:t>nidus</a:t>
            </a:r>
            <a:r>
              <a:rPr lang="tr-TR" dirty="0"/>
              <a:t> görevi görmektedir.</a:t>
            </a:r>
          </a:p>
          <a:p>
            <a:pPr marL="228600" indent="-228600">
              <a:buFont typeface="+mj-lt"/>
              <a:buAutoNum type="arabicPeriod"/>
            </a:pPr>
            <a:r>
              <a:rPr lang="tr-TR" dirty="0"/>
              <a:t>Self-</a:t>
            </a:r>
            <a:r>
              <a:rPr lang="tr-TR" dirty="0" err="1"/>
              <a:t>centering</a:t>
            </a:r>
            <a:r>
              <a:rPr lang="tr-TR" dirty="0"/>
              <a:t> </a:t>
            </a:r>
            <a:r>
              <a:rPr lang="tr-TR" dirty="0" err="1"/>
              <a:t>kateterler</a:t>
            </a:r>
            <a:r>
              <a:rPr lang="tr-TR" dirty="0"/>
              <a:t> vena </a:t>
            </a:r>
            <a:r>
              <a:rPr lang="tr-TR" dirty="0" err="1"/>
              <a:t>kavanın</a:t>
            </a:r>
            <a:r>
              <a:rPr lang="tr-TR" dirty="0"/>
              <a:t> orta kısmında kalarak fibrin kılıf oluşumunu azaltmaktadırlar. 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E01ABE-E371-44A6-916E-8FAFF382BCD1}" type="slidenum">
              <a:rPr lang="tr-TR" smtClean="0"/>
              <a:t>39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4792358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 typeface="+mj-lt"/>
              <a:buAutoNum type="arabicPeriod"/>
            </a:pPr>
            <a:r>
              <a:rPr lang="tr-TR" dirty="0"/>
              <a:t>Tüm </a:t>
            </a:r>
            <a:r>
              <a:rPr lang="tr-TR" dirty="0" err="1"/>
              <a:t>Centros</a:t>
            </a:r>
            <a:r>
              <a:rPr lang="tr-TR" dirty="0"/>
              <a:t> </a:t>
            </a:r>
            <a:r>
              <a:rPr lang="tr-TR" dirty="0" err="1"/>
              <a:t>kateterler</a:t>
            </a:r>
            <a:r>
              <a:rPr lang="tr-TR" dirty="0"/>
              <a:t> kendiliğinden açılan </a:t>
            </a:r>
            <a:r>
              <a:rPr lang="tr-TR" dirty="0" err="1"/>
              <a:t>venöz</a:t>
            </a:r>
            <a:r>
              <a:rPr lang="tr-TR" dirty="0"/>
              <a:t> bacağa sahiptirler. </a:t>
            </a:r>
          </a:p>
          <a:p>
            <a:pPr marL="228600" indent="-228600">
              <a:buFont typeface="+mj-lt"/>
              <a:buAutoNum type="arabicPeriod"/>
            </a:pPr>
            <a:r>
              <a:rPr lang="tr-TR" dirty="0"/>
              <a:t>Bu </a:t>
            </a:r>
            <a:r>
              <a:rPr lang="tr-TR" dirty="0" err="1"/>
              <a:t>kateterleri</a:t>
            </a:r>
            <a:r>
              <a:rPr lang="tr-TR" dirty="0"/>
              <a:t> yerleştirmek için </a:t>
            </a:r>
            <a:r>
              <a:rPr lang="tr-TR" dirty="0" err="1"/>
              <a:t>splitsheath</a:t>
            </a:r>
            <a:r>
              <a:rPr lang="tr-TR" dirty="0"/>
              <a:t> gereksinimi bulunmamaktadır.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E01ABE-E371-44A6-916E-8FAFF382BCD1}" type="slidenum">
              <a:rPr lang="tr-TR" smtClean="0"/>
              <a:t>40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5128629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 typeface="+mj-lt"/>
              <a:buAutoNum type="arabicPeriod"/>
            </a:pP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E01ABE-E371-44A6-916E-8FAFF382BCD1}" type="slidenum">
              <a:rPr lang="tr-TR" smtClean="0"/>
              <a:t>41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04953534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 typeface="+mj-lt"/>
              <a:buAutoNum type="arabicPeriod"/>
            </a:pP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E01ABE-E371-44A6-916E-8FAFF382BCD1}" type="slidenum">
              <a:rPr lang="tr-TR" smtClean="0"/>
              <a:t>42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04855104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/>
              <a:t>1. </a:t>
            </a:r>
            <a:r>
              <a:rPr lang="tr-TR" dirty="0" err="1"/>
              <a:t>Transhepatik</a:t>
            </a:r>
            <a:r>
              <a:rPr lang="tr-TR" dirty="0"/>
              <a:t> yol kullanılarak yerleştirilen </a:t>
            </a:r>
            <a:r>
              <a:rPr lang="tr-TR" dirty="0" err="1"/>
              <a:t>kateterlerde</a:t>
            </a:r>
            <a:r>
              <a:rPr lang="tr-TR" dirty="0"/>
              <a:t> artmış </a:t>
            </a:r>
            <a:r>
              <a:rPr lang="tr-TR" dirty="0" err="1"/>
              <a:t>tromboz</a:t>
            </a:r>
            <a:r>
              <a:rPr lang="tr-TR" dirty="0"/>
              <a:t> riski bulunmaktadır.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E01ABE-E371-44A6-916E-8FAFF382BCD1}" type="slidenum">
              <a:rPr lang="tr-TR" smtClean="0"/>
              <a:t>43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05557984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tr-TR" dirty="0"/>
              <a:t>Zihinsel engelli hasta </a:t>
            </a:r>
            <a:r>
              <a:rPr lang="tr-TR" dirty="0" err="1"/>
              <a:t>interskapular</a:t>
            </a:r>
            <a:r>
              <a:rPr lang="tr-TR" dirty="0"/>
              <a:t> bölgeden yerleştirilen tünelli </a:t>
            </a:r>
            <a:r>
              <a:rPr lang="tr-TR" dirty="0" err="1"/>
              <a:t>kateter</a:t>
            </a:r>
            <a:r>
              <a:rPr lang="tr-TR" dirty="0"/>
              <a:t>. Bu </a:t>
            </a:r>
            <a:r>
              <a:rPr lang="tr-TR"/>
              <a:t>konum kullanılması </a:t>
            </a:r>
            <a:r>
              <a:rPr lang="tr-TR" dirty="0"/>
              <a:t>durumunda </a:t>
            </a:r>
            <a:r>
              <a:rPr lang="tr-TR" dirty="0" err="1"/>
              <a:t>kateterin</a:t>
            </a:r>
            <a:r>
              <a:rPr lang="tr-TR" dirty="0"/>
              <a:t> 4 cm daha ek mesafeye ihtiyacı olduğu unutulmamalıdır. Hasta diyalize alındığında sağ veya sol yanına hafif </a:t>
            </a:r>
            <a:r>
              <a:rPr lang="tr-TR" dirty="0" err="1"/>
              <a:t>çevirilerek</a:t>
            </a:r>
            <a:r>
              <a:rPr lang="tr-TR" dirty="0"/>
              <a:t> optimum akım sağlanmaktadır.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E01ABE-E371-44A6-916E-8FAFF382BCD1}" type="slidenum">
              <a:rPr lang="tr-TR" smtClean="0"/>
              <a:t>44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71567354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 typeface="+mj-lt"/>
              <a:buAutoNum type="arabicPeriod"/>
            </a:pP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E01ABE-E371-44A6-916E-8FAFF382BCD1}" type="slidenum">
              <a:rPr lang="tr-TR" smtClean="0"/>
              <a:t>47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46790893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 typeface="+mj-lt"/>
              <a:buAutoNum type="arabicPeriod"/>
            </a:pP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E01ABE-E371-44A6-916E-8FAFF382BCD1}" type="slidenum">
              <a:rPr lang="tr-TR" smtClean="0"/>
              <a:t>48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77022382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 typeface="+mj-lt"/>
              <a:buAutoNum type="arabicPeriod"/>
            </a:pP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E01ABE-E371-44A6-916E-8FAFF382BCD1}" type="slidenum">
              <a:rPr lang="tr-TR" smtClean="0"/>
              <a:t>49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2980526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tr-TR" dirty="0" err="1"/>
              <a:t>Vonapanitase</a:t>
            </a:r>
            <a:r>
              <a:rPr lang="tr-TR" dirty="0"/>
              <a:t> (PRT-201): </a:t>
            </a:r>
            <a:r>
              <a:rPr lang="tr-TR" dirty="0" err="1"/>
              <a:t>rekombinant</a:t>
            </a:r>
            <a:r>
              <a:rPr lang="tr-TR" dirty="0"/>
              <a:t> insan tip-1 </a:t>
            </a:r>
            <a:r>
              <a:rPr lang="tr-TR" dirty="0" err="1"/>
              <a:t>pankreatik</a:t>
            </a:r>
            <a:r>
              <a:rPr lang="tr-TR" dirty="0"/>
              <a:t> </a:t>
            </a:r>
            <a:r>
              <a:rPr lang="tr-TR" dirty="0" err="1"/>
              <a:t>elastaz</a:t>
            </a:r>
            <a:r>
              <a:rPr lang="tr-TR" dirty="0"/>
              <a:t>. Kullanım amacı AVF de </a:t>
            </a:r>
            <a:r>
              <a:rPr lang="tr-TR" dirty="0" err="1"/>
              <a:t>dilatasyon</a:t>
            </a:r>
            <a:r>
              <a:rPr lang="tr-TR" dirty="0"/>
              <a:t> ve </a:t>
            </a:r>
            <a:r>
              <a:rPr lang="tr-TR" dirty="0" err="1"/>
              <a:t>maturasyon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E01ABE-E371-44A6-916E-8FAFF382BCD1}" type="slidenum">
              <a:rPr lang="tr-TR" smtClean="0"/>
              <a:t>50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408201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4"/>
            <a:ext cx="11298932" cy="3338149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7FA0ACE7-29A8-47D3-A7D9-257B711D80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6/28/19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DEC604B9-52E9-4810-8359-47206518D0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5898A89F-CA25-400F-B05A-AECBF2517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69512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2"/>
            <a:ext cx="11029616" cy="36520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6423914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ED291B17-9318-49DB-B28B-6E5994AE9581}" type="datetime1">
              <a:rPr lang="en-US" smtClean="0"/>
              <a:t>6/28/19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6423914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6423914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2509183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2" r:id="rId1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BtxLQvGkSkM&amp;list=PLD_PQdrNYoLZeRM157OjIUdS9OZbf5luU&amp;index=5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Bernoulli's_principle" TargetMode="Externa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Rectangle 90">
            <a:extLst>
              <a:ext uri="{FF2B5EF4-FFF2-40B4-BE49-F238E27FC236}">
                <a16:creationId xmlns:a16="http://schemas.microsoft.com/office/drawing/2014/main" id="{DD651B61-325E-4E73-8445-38B0DE8AAA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B42E5253-D3AC-4AC2-B766-8B34F13C2F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10AE8D57-436A-4073-9A75-15BB5949F8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00401440-1DC9-4C9E-A3BA-4DECEEB465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32C8FFA2-E240-4E9B-8B6B-9C1A89F2D1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027" y="458145"/>
            <a:ext cx="10878923" cy="3450273"/>
          </a:xfrm>
          <a:prstGeom prst="rect">
            <a:avLst/>
          </a:prstGeom>
        </p:spPr>
      </p:pic>
      <p:sp>
        <p:nvSpPr>
          <p:cNvPr id="99" name="Rectangle 98">
            <a:extLst>
              <a:ext uri="{FF2B5EF4-FFF2-40B4-BE49-F238E27FC236}">
                <a16:creationId xmlns:a16="http://schemas.microsoft.com/office/drawing/2014/main" id="{36B822CC-7DA9-4417-AA94-64CEB676F0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7234" y="4219240"/>
            <a:ext cx="11301984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AFA01E88-71CC-4FF3-9E81-51E0C32B45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7234" y="4359623"/>
            <a:ext cx="11303626" cy="2051143"/>
          </a:xfrm>
          <a:prstGeom prst="rect">
            <a:avLst/>
          </a:prstGeom>
          <a:solidFill>
            <a:srgbClr val="465359"/>
          </a:solidFill>
          <a:ln w="635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B7B0E870-C77F-484F-A573-CC003F6FA0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85375" y="4540058"/>
            <a:ext cx="4016225" cy="1607013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/>
            <a:r>
              <a:rPr lang="en-US" sz="2800" dirty="0">
                <a:solidFill>
                  <a:srgbClr val="FFFFFF"/>
                </a:solidFill>
              </a:rPr>
              <a:t>DAMARA ULAŞIM</a:t>
            </a:r>
            <a:br>
              <a:rPr lang="en-US" sz="2800" dirty="0">
                <a:solidFill>
                  <a:srgbClr val="FFFFFF"/>
                </a:solidFill>
              </a:rPr>
            </a:br>
            <a:r>
              <a:rPr lang="en-US" sz="2800" dirty="0">
                <a:solidFill>
                  <a:srgbClr val="FFFFFF"/>
                </a:solidFill>
              </a:rPr>
              <a:t>(TEORİDEN DENEYİME)</a:t>
            </a:r>
            <a:br>
              <a:rPr lang="tr-TR" sz="2800" dirty="0">
                <a:solidFill>
                  <a:srgbClr val="FFFFFF"/>
                </a:solidFill>
              </a:rPr>
            </a:br>
            <a:br>
              <a:rPr lang="tr-TR" sz="2800" dirty="0">
                <a:solidFill>
                  <a:srgbClr val="FFFFFF"/>
                </a:solidFill>
              </a:rPr>
            </a:br>
            <a:r>
              <a:rPr lang="tr-TR" sz="2000" dirty="0">
                <a:solidFill>
                  <a:srgbClr val="FFFFFF"/>
                </a:solidFill>
              </a:rPr>
              <a:t>Caner Alparslan</a:t>
            </a:r>
            <a:br>
              <a:rPr lang="tr-TR" sz="2000" dirty="0">
                <a:solidFill>
                  <a:srgbClr val="FFFFFF"/>
                </a:solidFill>
              </a:rPr>
            </a:br>
            <a:br>
              <a:rPr lang="tr-TR" sz="2000" dirty="0">
                <a:solidFill>
                  <a:srgbClr val="FFFFFF"/>
                </a:solidFill>
              </a:rPr>
            </a:br>
            <a:r>
              <a:rPr lang="tr-TR" sz="2000" dirty="0" err="1">
                <a:solidFill>
                  <a:srgbClr val="FFFFFF"/>
                </a:solidFill>
              </a:rPr>
              <a:t>ankara</a:t>
            </a:r>
            <a:endParaRPr lang="en-US" sz="2800" dirty="0">
              <a:solidFill>
                <a:srgbClr val="FFFFFF"/>
              </a:solidFill>
            </a:endParaRPr>
          </a:p>
        </p:txBody>
      </p:sp>
      <p:sp>
        <p:nvSpPr>
          <p:cNvPr id="6" name="Alt Başlık 5">
            <a:extLst>
              <a:ext uri="{FF2B5EF4-FFF2-40B4-BE49-F238E27FC236}">
                <a16:creationId xmlns:a16="http://schemas.microsoft.com/office/drawing/2014/main" id="{A4D74655-9E8C-4F9C-A828-D7ED7B09689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9383741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9171204-6A50-40E1-B631-84CEDFC939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6C973F6-5187-412F-AACC-6E3FF8A6A1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9628" y="496959"/>
            <a:ext cx="1106164" cy="5859735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11AE14F-1B7E-41E6-B579-2F71D13503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12856" y="496958"/>
            <a:ext cx="9961047" cy="367807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6CBD54A3-AC01-4280-B150-E8EE24A1C7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93715" y="708498"/>
            <a:ext cx="7574507" cy="3330055"/>
          </a:xfrm>
        </p:spPr>
        <p:txBody>
          <a:bodyPr anchor="ctr">
            <a:normAutofit/>
          </a:bodyPr>
          <a:lstStyle/>
          <a:p>
            <a:r>
              <a:rPr lang="tr-TR" sz="6000">
                <a:solidFill>
                  <a:srgbClr val="FFFFFF"/>
                </a:solidFill>
              </a:rPr>
              <a:t>AMAÇ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52BB805-F7B7-4B80-A1C5-385D4DAF74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12789" y="4284212"/>
            <a:ext cx="9961115" cy="2072481"/>
          </a:xfrm>
          <a:prstGeom prst="rect">
            <a:avLst/>
          </a:prstGeom>
          <a:solidFill>
            <a:srgbClr val="89929B">
              <a:alpha val="8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F6F9CEF3-8B3E-42B5-9751-B350283E40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93715" y="4502576"/>
            <a:ext cx="9780188" cy="1640983"/>
          </a:xfrm>
        </p:spPr>
        <p:txBody>
          <a:bodyPr anchor="t">
            <a:normAutofit/>
          </a:bodyPr>
          <a:lstStyle/>
          <a:p>
            <a:r>
              <a:rPr lang="tr-TR" sz="3200" dirty="0">
                <a:solidFill>
                  <a:srgbClr val="FFFFFF"/>
                </a:solidFill>
              </a:rPr>
              <a:t>ÇOCUKLARDA HEMODİYALİZ TEDAVİSİNDE DAMARA ULAŞIM YOLLARININ İRDELENMESİ.</a:t>
            </a:r>
          </a:p>
        </p:txBody>
      </p:sp>
    </p:spTree>
    <p:extLst>
      <p:ext uri="{BB962C8B-B14F-4D97-AF65-F5344CB8AC3E}">
        <p14:creationId xmlns:p14="http://schemas.microsoft.com/office/powerpoint/2010/main" val="41588268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E019540-1104-4B12-9F83-45F5867418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C47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554F3910-2127-49B3-AB56-1791DAA826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55733" y="1577340"/>
            <a:ext cx="4955798" cy="3703320"/>
          </a:xfrm>
        </p:spPr>
        <p:txBody>
          <a:bodyPr anchor="ctr">
            <a:normAutofit/>
          </a:bodyPr>
          <a:lstStyle/>
          <a:p>
            <a:pPr algn="r"/>
            <a:r>
              <a:rPr lang="tr-TR" sz="7200" dirty="0">
                <a:solidFill>
                  <a:srgbClr val="FFFFFF">
                    <a:alpha val="90000"/>
                  </a:srgbClr>
                </a:solidFill>
              </a:rPr>
              <a:t>Damara ulaşım çeşitleri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580CFD6-E44A-486A-9E73-D8D948F78A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5171433" y="3383280"/>
            <a:ext cx="3703320" cy="91440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CCF8377A-0463-4D94-9C48-5104DD688A79}"/>
              </a:ext>
            </a:extLst>
          </p:cNvPr>
          <p:cNvSpPr txBox="1"/>
          <p:nvPr/>
        </p:nvSpPr>
        <p:spPr>
          <a:xfrm>
            <a:off x="7684841" y="2390497"/>
            <a:ext cx="28562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400" dirty="0"/>
              <a:t>1. </a:t>
            </a:r>
            <a:r>
              <a:rPr lang="tr-TR" sz="2400" dirty="0" err="1"/>
              <a:t>Arterio-venöz</a:t>
            </a:r>
            <a:r>
              <a:rPr lang="tr-TR" sz="2400" dirty="0"/>
              <a:t> fistül</a:t>
            </a:r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9675CA29-7978-4C59-8478-12A8BE30CDFD}"/>
              </a:ext>
            </a:extLst>
          </p:cNvPr>
          <p:cNvSpPr txBox="1"/>
          <p:nvPr/>
        </p:nvSpPr>
        <p:spPr>
          <a:xfrm>
            <a:off x="7684841" y="2967335"/>
            <a:ext cx="28337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400" dirty="0"/>
              <a:t>2. </a:t>
            </a:r>
            <a:r>
              <a:rPr lang="tr-TR" sz="2400" dirty="0" err="1"/>
              <a:t>Arterio-venöz</a:t>
            </a:r>
            <a:r>
              <a:rPr lang="tr-TR" sz="2400" dirty="0"/>
              <a:t> </a:t>
            </a:r>
            <a:r>
              <a:rPr lang="tr-TR" sz="2400" dirty="0" err="1"/>
              <a:t>graft</a:t>
            </a:r>
            <a:endParaRPr lang="tr-TR" sz="2400" dirty="0"/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49D37663-EDE3-48EB-B302-80497B232955}"/>
              </a:ext>
            </a:extLst>
          </p:cNvPr>
          <p:cNvSpPr txBox="1"/>
          <p:nvPr/>
        </p:nvSpPr>
        <p:spPr>
          <a:xfrm>
            <a:off x="7684841" y="3569390"/>
            <a:ext cx="31084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400" dirty="0"/>
              <a:t>3. Santral </a:t>
            </a:r>
            <a:r>
              <a:rPr lang="tr-TR" sz="2400" dirty="0" err="1"/>
              <a:t>venöz</a:t>
            </a:r>
            <a:r>
              <a:rPr lang="tr-TR" sz="2400" dirty="0"/>
              <a:t> </a:t>
            </a:r>
            <a:r>
              <a:rPr lang="tr-TR" sz="2400" dirty="0" err="1"/>
              <a:t>kateter</a:t>
            </a:r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264076817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79BB813-7E96-484C-A027-B498A6983F6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 err="1"/>
              <a:t>Arterio-venöz</a:t>
            </a:r>
            <a:r>
              <a:rPr lang="tr-TR" dirty="0"/>
              <a:t> fistül</a:t>
            </a: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A2C06CFD-F4D4-46EF-B3EF-CA6EA8C90FB3}"/>
              </a:ext>
            </a:extLst>
          </p:cNvPr>
          <p:cNvSpPr txBox="1"/>
          <p:nvPr/>
        </p:nvSpPr>
        <p:spPr>
          <a:xfrm>
            <a:off x="766618" y="3429000"/>
            <a:ext cx="6801477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tr-TR" dirty="0" err="1"/>
              <a:t>Brescia</a:t>
            </a:r>
            <a:r>
              <a:rPr lang="tr-TR" dirty="0"/>
              <a:t> ve </a:t>
            </a:r>
            <a:r>
              <a:rPr lang="tr-TR" dirty="0" err="1"/>
              <a:t>Cimino</a:t>
            </a:r>
            <a:r>
              <a:rPr lang="tr-TR" dirty="0"/>
              <a:t> – 1966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tr-TR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tr-TR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tr-TR" dirty="0" err="1"/>
              <a:t>Primer</a:t>
            </a:r>
            <a:r>
              <a:rPr lang="tr-TR" dirty="0"/>
              <a:t> AVF yeni hastalarda %50’si olmalıdır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tr-TR" dirty="0"/>
              <a:t>Hemodiyaliz tedavisi almakta olan hastalarda %40 oranında olmalıdır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tr-TR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tr-TR" dirty="0"/>
              <a:t>Çocuk kronik hemodiyaliz hastasında hedef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tr-TR" dirty="0"/>
              <a:t>ANA DAMARLARIN KORUNMASI!</a:t>
            </a:r>
          </a:p>
          <a:p>
            <a:endParaRPr lang="tr-TR" dirty="0"/>
          </a:p>
          <a:p>
            <a:endParaRPr lang="tr-TR" dirty="0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9EBA1FE3-6126-4898-967D-07BCF118648D}"/>
              </a:ext>
            </a:extLst>
          </p:cNvPr>
          <p:cNvSpPr txBox="1"/>
          <p:nvPr/>
        </p:nvSpPr>
        <p:spPr>
          <a:xfrm>
            <a:off x="8913957" y="6369993"/>
            <a:ext cx="278473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900" i="1" dirty="0"/>
              <a:t>Interventional </a:t>
            </a:r>
            <a:r>
              <a:rPr lang="tr-TR" sz="900" i="1" dirty="0" err="1"/>
              <a:t>Nehprology</a:t>
            </a:r>
            <a:r>
              <a:rPr lang="tr-TR" sz="900" i="1" dirty="0"/>
              <a:t>. </a:t>
            </a:r>
            <a:r>
              <a:rPr lang="tr-TR" sz="900" i="1" dirty="0" err="1"/>
              <a:t>McGraw-Hill</a:t>
            </a:r>
            <a:r>
              <a:rPr lang="tr-TR" sz="900" i="1" dirty="0"/>
              <a:t>, 2012; pp570-587.</a:t>
            </a:r>
          </a:p>
          <a:p>
            <a:r>
              <a:rPr lang="tr-TR" sz="900" i="1" dirty="0" err="1"/>
              <a:t>Chand</a:t>
            </a:r>
            <a:r>
              <a:rPr lang="tr-TR" sz="900" i="1" dirty="0"/>
              <a:t> et al. AJKD; 2008:1016-1024.</a:t>
            </a:r>
          </a:p>
          <a:p>
            <a:r>
              <a:rPr lang="tr-TR" sz="900" i="1" dirty="0" err="1"/>
              <a:t>Handbook</a:t>
            </a:r>
            <a:r>
              <a:rPr lang="tr-TR" sz="900" i="1" dirty="0"/>
              <a:t> of </a:t>
            </a:r>
            <a:r>
              <a:rPr lang="tr-TR" sz="900" i="1" dirty="0" err="1"/>
              <a:t>Dialysis</a:t>
            </a:r>
            <a:r>
              <a:rPr lang="tr-TR" sz="900" i="1" dirty="0"/>
              <a:t> </a:t>
            </a:r>
            <a:r>
              <a:rPr lang="tr-TR" sz="900" i="1" dirty="0" err="1"/>
              <a:t>Therapy</a:t>
            </a:r>
            <a:r>
              <a:rPr lang="tr-TR" sz="900" i="1" dirty="0"/>
              <a:t> 5th ed. </a:t>
            </a:r>
            <a:r>
              <a:rPr lang="tr-TR" sz="900" i="1" dirty="0" err="1"/>
              <a:t>Chapter</a:t>
            </a:r>
            <a:r>
              <a:rPr lang="tr-TR" sz="900" i="1" dirty="0"/>
              <a:t> 72.</a:t>
            </a:r>
          </a:p>
          <a:p>
            <a:endParaRPr lang="tr-TR" sz="900" i="1" dirty="0"/>
          </a:p>
        </p:txBody>
      </p:sp>
    </p:spTree>
    <p:extLst>
      <p:ext uri="{BB962C8B-B14F-4D97-AF65-F5344CB8AC3E}">
        <p14:creationId xmlns:p14="http://schemas.microsoft.com/office/powerpoint/2010/main" val="5297186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79BB813-7E96-484C-A027-B498A6983F6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 err="1"/>
              <a:t>Arterio-venöz</a:t>
            </a:r>
            <a:r>
              <a:rPr lang="tr-TR" dirty="0"/>
              <a:t> fistül</a:t>
            </a: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A2C06CFD-F4D4-46EF-B3EF-CA6EA8C90FB3}"/>
              </a:ext>
            </a:extLst>
          </p:cNvPr>
          <p:cNvSpPr txBox="1"/>
          <p:nvPr/>
        </p:nvSpPr>
        <p:spPr>
          <a:xfrm>
            <a:off x="766618" y="3429000"/>
            <a:ext cx="3224537" cy="31393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tr-TR" dirty="0"/>
              <a:t>AVF ile çocuklarda </a:t>
            </a:r>
            <a:r>
              <a:rPr lang="tr-TR" u="sng" dirty="0"/>
              <a:t>DAHA İYİ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tr-TR" dirty="0" err="1"/>
              <a:t>Solüt</a:t>
            </a:r>
            <a:r>
              <a:rPr lang="tr-TR" dirty="0"/>
              <a:t> temizliği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tr-TR" dirty="0"/>
              <a:t>Uzun süreli kullanım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tr-TR" dirty="0"/>
              <a:t>Enfeksiyon kontrolü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tr-TR" dirty="0"/>
              <a:t>Düşük </a:t>
            </a:r>
            <a:r>
              <a:rPr lang="tr-TR" dirty="0" err="1"/>
              <a:t>tromboz</a:t>
            </a:r>
            <a:r>
              <a:rPr lang="tr-TR" dirty="0"/>
              <a:t> riski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tr-TR" dirty="0"/>
              <a:t>Anemi kontrolü</a:t>
            </a:r>
          </a:p>
          <a:p>
            <a:endParaRPr lang="tr-TR" dirty="0"/>
          </a:p>
          <a:p>
            <a:endParaRPr lang="tr-TR" dirty="0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9EBA1FE3-6126-4898-967D-07BCF118648D}"/>
              </a:ext>
            </a:extLst>
          </p:cNvPr>
          <p:cNvSpPr txBox="1"/>
          <p:nvPr/>
        </p:nvSpPr>
        <p:spPr>
          <a:xfrm>
            <a:off x="9925689" y="6352133"/>
            <a:ext cx="190148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700" i="1" dirty="0" err="1"/>
              <a:t>Chand</a:t>
            </a:r>
            <a:r>
              <a:rPr lang="tr-TR" sz="700" i="1" dirty="0"/>
              <a:t> et al. AJKD; 2008:1016-1024.</a:t>
            </a:r>
          </a:p>
          <a:p>
            <a:r>
              <a:rPr lang="tr-TR" sz="700" i="1" dirty="0" err="1"/>
              <a:t>Borzych-Duzalka</a:t>
            </a:r>
            <a:r>
              <a:rPr lang="tr-TR" sz="700" i="1" dirty="0"/>
              <a:t> et al. AJKD, 2019; online.</a:t>
            </a:r>
          </a:p>
          <a:p>
            <a:r>
              <a:rPr lang="tr-TR" sz="700" i="1" dirty="0" err="1"/>
              <a:t>Chand</a:t>
            </a:r>
            <a:r>
              <a:rPr lang="tr-TR" sz="700" i="1" dirty="0"/>
              <a:t> et al, AJKD; 2005; 45: 303-308.</a:t>
            </a:r>
          </a:p>
          <a:p>
            <a:r>
              <a:rPr lang="tr-TR" sz="700" i="1" dirty="0" err="1"/>
              <a:t>Handbook</a:t>
            </a:r>
            <a:r>
              <a:rPr lang="tr-TR" sz="700" i="1" dirty="0"/>
              <a:t> of </a:t>
            </a:r>
            <a:r>
              <a:rPr lang="tr-TR" sz="700" i="1" dirty="0" err="1"/>
              <a:t>Dialysis</a:t>
            </a:r>
            <a:r>
              <a:rPr lang="tr-TR" sz="700" i="1" dirty="0"/>
              <a:t> </a:t>
            </a:r>
            <a:r>
              <a:rPr lang="tr-TR" sz="700" i="1" dirty="0" err="1"/>
              <a:t>Therapy</a:t>
            </a:r>
            <a:r>
              <a:rPr lang="tr-TR" sz="700" i="1" dirty="0"/>
              <a:t> 5th ed. </a:t>
            </a:r>
            <a:r>
              <a:rPr lang="tr-TR" sz="700" i="1" dirty="0" err="1"/>
              <a:t>Chapter</a:t>
            </a:r>
            <a:r>
              <a:rPr lang="tr-TR" sz="700" i="1" dirty="0"/>
              <a:t> 72.</a:t>
            </a:r>
          </a:p>
        </p:txBody>
      </p:sp>
    </p:spTree>
    <p:extLst>
      <p:ext uri="{BB962C8B-B14F-4D97-AF65-F5344CB8AC3E}">
        <p14:creationId xmlns:p14="http://schemas.microsoft.com/office/powerpoint/2010/main" val="4753733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79BB813-7E96-484C-A027-B498A6983F6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 err="1"/>
              <a:t>Arterio-venöz</a:t>
            </a:r>
            <a:r>
              <a:rPr lang="tr-TR" dirty="0"/>
              <a:t> fistül</a:t>
            </a: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A2C06CFD-F4D4-46EF-B3EF-CA6EA8C90FB3}"/>
              </a:ext>
            </a:extLst>
          </p:cNvPr>
          <p:cNvSpPr txBox="1"/>
          <p:nvPr/>
        </p:nvSpPr>
        <p:spPr>
          <a:xfrm>
            <a:off x="766618" y="3429000"/>
            <a:ext cx="5837367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tr-TR" sz="2400" dirty="0"/>
              <a:t>İdeal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tr-TR" dirty="0" err="1"/>
              <a:t>Kanülasyon</a:t>
            </a:r>
            <a:r>
              <a:rPr lang="tr-TR" dirty="0"/>
              <a:t> bölgeleri arasında minimum 5 cm mesafe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tr-TR" dirty="0"/>
              <a:t>400 – 1500 ml/</a:t>
            </a:r>
            <a:r>
              <a:rPr lang="tr-TR" dirty="0" err="1"/>
              <a:t>sn</a:t>
            </a:r>
            <a:r>
              <a:rPr lang="tr-TR" dirty="0"/>
              <a:t> akım hızı</a:t>
            </a:r>
          </a:p>
          <a:p>
            <a:endParaRPr lang="tr-TR" dirty="0"/>
          </a:p>
          <a:p>
            <a:endParaRPr lang="tr-TR" dirty="0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9EBA1FE3-6126-4898-967D-07BCF118648D}"/>
              </a:ext>
            </a:extLst>
          </p:cNvPr>
          <p:cNvSpPr txBox="1"/>
          <p:nvPr/>
        </p:nvSpPr>
        <p:spPr>
          <a:xfrm>
            <a:off x="8885382" y="6455718"/>
            <a:ext cx="23695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900" i="1" dirty="0" err="1"/>
              <a:t>Chand</a:t>
            </a:r>
            <a:r>
              <a:rPr lang="tr-TR" sz="900" i="1" dirty="0"/>
              <a:t> et al. AJKD; 2008:1016-1024.</a:t>
            </a:r>
          </a:p>
          <a:p>
            <a:r>
              <a:rPr lang="tr-TR" sz="900" i="1" dirty="0" err="1"/>
              <a:t>Handbook</a:t>
            </a:r>
            <a:r>
              <a:rPr lang="tr-TR" sz="900" i="1" dirty="0"/>
              <a:t> of </a:t>
            </a:r>
            <a:r>
              <a:rPr lang="tr-TR" sz="900" i="1" dirty="0" err="1"/>
              <a:t>Dialysis</a:t>
            </a:r>
            <a:r>
              <a:rPr lang="tr-TR" sz="900" i="1" dirty="0"/>
              <a:t> </a:t>
            </a:r>
            <a:r>
              <a:rPr lang="tr-TR" sz="900" i="1" dirty="0" err="1"/>
              <a:t>Therapy</a:t>
            </a:r>
            <a:r>
              <a:rPr lang="tr-TR" sz="900" i="1" dirty="0"/>
              <a:t> 5th ed. </a:t>
            </a:r>
            <a:r>
              <a:rPr lang="tr-TR" sz="900" i="1" dirty="0" err="1"/>
              <a:t>Chapter</a:t>
            </a:r>
            <a:r>
              <a:rPr lang="tr-TR" sz="900" i="1" dirty="0"/>
              <a:t> 72.</a:t>
            </a:r>
          </a:p>
        </p:txBody>
      </p:sp>
    </p:spTree>
    <p:extLst>
      <p:ext uri="{BB962C8B-B14F-4D97-AF65-F5344CB8AC3E}">
        <p14:creationId xmlns:p14="http://schemas.microsoft.com/office/powerpoint/2010/main" val="29862612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79BB813-7E96-484C-A027-B498A6983F6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 err="1"/>
              <a:t>Arterio-venöz</a:t>
            </a:r>
            <a:r>
              <a:rPr lang="tr-TR" dirty="0"/>
              <a:t> fistül</a:t>
            </a: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A2C06CFD-F4D4-46EF-B3EF-CA6EA8C90FB3}"/>
              </a:ext>
            </a:extLst>
          </p:cNvPr>
          <p:cNvSpPr txBox="1"/>
          <p:nvPr/>
        </p:nvSpPr>
        <p:spPr>
          <a:xfrm>
            <a:off x="766618" y="3429000"/>
            <a:ext cx="4423390" cy="31393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tr-TR" dirty="0"/>
              <a:t>Bölge seçimi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tr-TR" dirty="0" err="1"/>
              <a:t>Non</a:t>
            </a:r>
            <a:r>
              <a:rPr lang="tr-TR" dirty="0"/>
              <a:t>-dominant kol ?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tr-TR" dirty="0" err="1"/>
              <a:t>Dominat</a:t>
            </a:r>
            <a:r>
              <a:rPr lang="tr-TR" dirty="0"/>
              <a:t> kol ?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tr-TR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tr-TR" dirty="0" err="1"/>
              <a:t>Proksimal</a:t>
            </a:r>
            <a:r>
              <a:rPr lang="tr-TR" dirty="0"/>
              <a:t> turnike ile </a:t>
            </a:r>
            <a:r>
              <a:rPr lang="tr-TR" dirty="0" err="1"/>
              <a:t>venöz</a:t>
            </a:r>
            <a:r>
              <a:rPr lang="tr-TR" dirty="0"/>
              <a:t> değerlendirme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tr-TR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tr-TR" dirty="0"/>
              <a:t>İşlem öncesi değerlendirme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tr-TR" dirty="0"/>
              <a:t>US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tr-TR" dirty="0" err="1"/>
              <a:t>Venöz</a:t>
            </a:r>
            <a:r>
              <a:rPr lang="tr-TR" dirty="0"/>
              <a:t> </a:t>
            </a:r>
            <a:r>
              <a:rPr lang="tr-TR" dirty="0" err="1"/>
              <a:t>grafi</a:t>
            </a:r>
            <a:endParaRPr lang="tr-TR" dirty="0"/>
          </a:p>
          <a:p>
            <a:endParaRPr lang="tr-TR" dirty="0"/>
          </a:p>
          <a:p>
            <a:endParaRPr lang="tr-TR" dirty="0"/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F168EF32-9F2A-452F-B1C2-5C1C35E26EB8}"/>
              </a:ext>
            </a:extLst>
          </p:cNvPr>
          <p:cNvSpPr txBox="1"/>
          <p:nvPr/>
        </p:nvSpPr>
        <p:spPr>
          <a:xfrm>
            <a:off x="1123660" y="3763166"/>
            <a:ext cx="3334327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tr-TR" dirty="0" err="1"/>
              <a:t>Venöz</a:t>
            </a:r>
            <a:r>
              <a:rPr lang="tr-TR" dirty="0"/>
              <a:t> ve </a:t>
            </a:r>
            <a:r>
              <a:rPr lang="tr-TR" dirty="0" err="1"/>
              <a:t>arteriyel</a:t>
            </a:r>
            <a:r>
              <a:rPr lang="tr-TR" dirty="0"/>
              <a:t> damarların </a:t>
            </a:r>
            <a:r>
              <a:rPr lang="tr-TR" b="1" u="sng" dirty="0"/>
              <a:t>daha iyi durumda</a:t>
            </a:r>
            <a:r>
              <a:rPr lang="tr-TR" dirty="0"/>
              <a:t> olduğu kol !</a:t>
            </a: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9EBA1FE3-6126-4898-967D-07BCF118648D}"/>
              </a:ext>
            </a:extLst>
          </p:cNvPr>
          <p:cNvSpPr txBox="1"/>
          <p:nvPr/>
        </p:nvSpPr>
        <p:spPr>
          <a:xfrm>
            <a:off x="8885382" y="6474768"/>
            <a:ext cx="2784737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900" i="1" dirty="0"/>
              <a:t>Interventional </a:t>
            </a:r>
            <a:r>
              <a:rPr lang="tr-TR" sz="900" i="1" dirty="0" err="1"/>
              <a:t>Nehprology</a:t>
            </a:r>
            <a:r>
              <a:rPr lang="tr-TR" sz="900" i="1" dirty="0"/>
              <a:t>. </a:t>
            </a:r>
            <a:r>
              <a:rPr lang="tr-TR" sz="900" i="1" dirty="0" err="1"/>
              <a:t>McGraw-Hill</a:t>
            </a:r>
            <a:r>
              <a:rPr lang="tr-TR" sz="900" i="1" dirty="0"/>
              <a:t>, 2012; pp570-587.</a:t>
            </a:r>
          </a:p>
          <a:p>
            <a:r>
              <a:rPr lang="tr-TR" sz="900" i="1" dirty="0" err="1"/>
              <a:t>Handbook</a:t>
            </a:r>
            <a:r>
              <a:rPr lang="tr-TR" sz="900" i="1" dirty="0"/>
              <a:t> of </a:t>
            </a:r>
            <a:r>
              <a:rPr lang="tr-TR" sz="900" i="1" dirty="0" err="1"/>
              <a:t>Dialysis</a:t>
            </a:r>
            <a:r>
              <a:rPr lang="tr-TR" sz="900" i="1" dirty="0"/>
              <a:t> </a:t>
            </a:r>
            <a:r>
              <a:rPr lang="tr-TR" sz="900" i="1" dirty="0" err="1"/>
              <a:t>Therapy</a:t>
            </a:r>
            <a:r>
              <a:rPr lang="tr-TR" sz="900" i="1" dirty="0"/>
              <a:t> 5th ed. </a:t>
            </a:r>
            <a:r>
              <a:rPr lang="tr-TR" sz="900" i="1" dirty="0" err="1"/>
              <a:t>Chapter</a:t>
            </a:r>
            <a:r>
              <a:rPr lang="tr-TR" sz="900" i="1" dirty="0"/>
              <a:t> 72.</a:t>
            </a:r>
          </a:p>
          <a:p>
            <a:endParaRPr lang="tr-TR" sz="900" i="1" dirty="0"/>
          </a:p>
        </p:txBody>
      </p:sp>
    </p:spTree>
    <p:extLst>
      <p:ext uri="{BB962C8B-B14F-4D97-AF65-F5344CB8AC3E}">
        <p14:creationId xmlns:p14="http://schemas.microsoft.com/office/powerpoint/2010/main" val="1854268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79BB813-7E96-484C-A027-B498A6983F6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 err="1"/>
              <a:t>Arterio-venöz</a:t>
            </a:r>
            <a:r>
              <a:rPr lang="tr-TR" dirty="0"/>
              <a:t> fistül</a:t>
            </a: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A2C06CFD-F4D4-46EF-B3EF-CA6EA8C90FB3}"/>
              </a:ext>
            </a:extLst>
          </p:cNvPr>
          <p:cNvSpPr txBox="1"/>
          <p:nvPr/>
        </p:nvSpPr>
        <p:spPr>
          <a:xfrm>
            <a:off x="766618" y="3429000"/>
            <a:ext cx="8980087" cy="273921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tr-TR" sz="2000" dirty="0"/>
              <a:t>Damara ulaşım birimi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tr-TR" sz="2000" dirty="0" err="1"/>
              <a:t>Vasküler</a:t>
            </a:r>
            <a:r>
              <a:rPr lang="tr-TR" sz="2000" dirty="0"/>
              <a:t> cerrah:</a:t>
            </a:r>
          </a:p>
          <a:p>
            <a:pPr marL="1200150" lvl="2" indent="-285750">
              <a:buFont typeface="Wingdings" panose="05000000000000000000" pitchFamily="2" charset="2"/>
              <a:buChar char="Ø"/>
            </a:pPr>
            <a:r>
              <a:rPr lang="tr-TR" sz="2000" dirty="0"/>
              <a:t>Kim olduğu önemli değil, her zaman, herkese ve her yerde doğruyu yapan</a:t>
            </a:r>
          </a:p>
          <a:p>
            <a:pPr marL="1200150" lvl="2" indent="-285750">
              <a:buFont typeface="Wingdings" panose="05000000000000000000" pitchFamily="2" charset="2"/>
              <a:buChar char="Ø"/>
            </a:pPr>
            <a:endParaRPr lang="tr-TR" sz="20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tr-TR" sz="2000" dirty="0"/>
              <a:t>Damar çapları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tr-TR" dirty="0" err="1"/>
              <a:t>Ven</a:t>
            </a:r>
            <a:r>
              <a:rPr lang="tr-TR" dirty="0"/>
              <a:t>   : 3.0 mm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tr-TR" dirty="0"/>
              <a:t>Arter: 2.7 mm</a:t>
            </a:r>
          </a:p>
          <a:p>
            <a:endParaRPr lang="tr-TR" dirty="0"/>
          </a:p>
          <a:p>
            <a:endParaRPr lang="tr-TR" dirty="0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9EBA1FE3-6126-4898-967D-07BCF118648D}"/>
              </a:ext>
            </a:extLst>
          </p:cNvPr>
          <p:cNvSpPr txBox="1"/>
          <p:nvPr/>
        </p:nvSpPr>
        <p:spPr>
          <a:xfrm>
            <a:off x="10085532" y="6469618"/>
            <a:ext cx="1754006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900" i="1" dirty="0" err="1"/>
              <a:t>Shroff</a:t>
            </a:r>
            <a:r>
              <a:rPr lang="tr-TR" sz="900" i="1" dirty="0"/>
              <a:t> et al, Pediatr </a:t>
            </a:r>
            <a:r>
              <a:rPr lang="tr-TR" sz="900" i="1" dirty="0" err="1"/>
              <a:t>Nephrol</a:t>
            </a:r>
            <a:r>
              <a:rPr lang="tr-TR" sz="900" i="1" dirty="0"/>
              <a:t>, 2016.</a:t>
            </a:r>
          </a:p>
          <a:p>
            <a:r>
              <a:rPr lang="tr-TR" sz="900" i="1" dirty="0" err="1"/>
              <a:t>Chand</a:t>
            </a:r>
            <a:r>
              <a:rPr lang="tr-TR" sz="900" i="1" dirty="0"/>
              <a:t> et al, Pediatr </a:t>
            </a:r>
            <a:r>
              <a:rPr lang="tr-TR" sz="900" i="1" dirty="0" err="1"/>
              <a:t>Nephrol</a:t>
            </a:r>
            <a:r>
              <a:rPr lang="tr-TR" sz="900" i="1" dirty="0"/>
              <a:t>, 2009.</a:t>
            </a:r>
          </a:p>
          <a:p>
            <a:endParaRPr lang="tr-TR" sz="900" i="1" dirty="0"/>
          </a:p>
        </p:txBody>
      </p:sp>
    </p:spTree>
    <p:extLst>
      <p:ext uri="{BB962C8B-B14F-4D97-AF65-F5344CB8AC3E}">
        <p14:creationId xmlns:p14="http://schemas.microsoft.com/office/powerpoint/2010/main" val="12147994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79BB813-7E96-484C-A027-B498A6983F6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 err="1"/>
              <a:t>Arterio-venöz</a:t>
            </a:r>
            <a:r>
              <a:rPr lang="tr-TR" dirty="0"/>
              <a:t> fistül</a:t>
            </a: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A2C06CFD-F4D4-46EF-B3EF-CA6EA8C90FB3}"/>
              </a:ext>
            </a:extLst>
          </p:cNvPr>
          <p:cNvSpPr txBox="1"/>
          <p:nvPr/>
        </p:nvSpPr>
        <p:spPr>
          <a:xfrm>
            <a:off x="766618" y="3429000"/>
            <a:ext cx="3570208" cy="35548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tr-TR" dirty="0"/>
              <a:t>Cerrahi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tr-TR" dirty="0" err="1"/>
              <a:t>Mikrocerrahi</a:t>
            </a:r>
            <a:endParaRPr lang="tr-TR" dirty="0"/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tr-TR" dirty="0"/>
              <a:t>Birincil başarısızlık nedenleri</a:t>
            </a:r>
          </a:p>
          <a:p>
            <a:pPr marL="1200150" lvl="2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tr-TR" dirty="0"/>
              <a:t>Küçük damar çapı</a:t>
            </a:r>
          </a:p>
          <a:p>
            <a:pPr marL="1200150" lvl="2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tr-TR" dirty="0"/>
              <a:t>Damar spazmı</a:t>
            </a:r>
          </a:p>
          <a:p>
            <a:pPr marL="1200150" lvl="2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tr-TR" dirty="0"/>
              <a:t>Düşük </a:t>
            </a:r>
            <a:r>
              <a:rPr lang="tr-TR" dirty="0" err="1"/>
              <a:t>venöz</a:t>
            </a:r>
            <a:r>
              <a:rPr lang="tr-TR" dirty="0"/>
              <a:t> akım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tr-TR" dirty="0"/>
          </a:p>
          <a:p>
            <a:endParaRPr lang="tr-TR" dirty="0"/>
          </a:p>
          <a:p>
            <a:endParaRPr lang="tr-TR" dirty="0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9EBA1FE3-6126-4898-967D-07BCF118648D}"/>
              </a:ext>
            </a:extLst>
          </p:cNvPr>
          <p:cNvSpPr txBox="1"/>
          <p:nvPr/>
        </p:nvSpPr>
        <p:spPr>
          <a:xfrm>
            <a:off x="8990157" y="6488668"/>
            <a:ext cx="27911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900" i="1" dirty="0" err="1"/>
              <a:t>Handbook</a:t>
            </a:r>
            <a:r>
              <a:rPr lang="tr-TR" sz="900" i="1" dirty="0"/>
              <a:t> of </a:t>
            </a:r>
            <a:r>
              <a:rPr lang="tr-TR" sz="900" i="1" dirty="0" err="1"/>
              <a:t>Dialysis</a:t>
            </a:r>
            <a:r>
              <a:rPr lang="tr-TR" sz="900" i="1" dirty="0"/>
              <a:t> </a:t>
            </a:r>
            <a:r>
              <a:rPr lang="tr-TR" sz="900" i="1" dirty="0" err="1"/>
              <a:t>Therapy</a:t>
            </a:r>
            <a:r>
              <a:rPr lang="tr-TR" sz="900" i="1" dirty="0"/>
              <a:t> 5th ed. </a:t>
            </a:r>
            <a:r>
              <a:rPr lang="tr-TR" sz="900" i="1" dirty="0" err="1"/>
              <a:t>Chapter</a:t>
            </a:r>
            <a:r>
              <a:rPr lang="tr-TR" sz="900" i="1" dirty="0"/>
              <a:t> 72.</a:t>
            </a:r>
          </a:p>
          <a:p>
            <a:r>
              <a:rPr lang="tr-TR" sz="900" i="1" dirty="0" err="1"/>
              <a:t>Comprehensive</a:t>
            </a:r>
            <a:r>
              <a:rPr lang="tr-TR" sz="900" i="1" dirty="0"/>
              <a:t> </a:t>
            </a:r>
            <a:r>
              <a:rPr lang="tr-TR" sz="900" i="1" dirty="0" err="1"/>
              <a:t>Clinical</a:t>
            </a:r>
            <a:r>
              <a:rPr lang="tr-TR" sz="900" i="1" dirty="0"/>
              <a:t> </a:t>
            </a:r>
            <a:r>
              <a:rPr lang="tr-TR" sz="900" i="1" dirty="0" err="1"/>
              <a:t>Nephrology</a:t>
            </a:r>
            <a:r>
              <a:rPr lang="tr-TR" sz="900" i="1" dirty="0"/>
              <a:t>, 6th ed. 2019; </a:t>
            </a:r>
            <a:r>
              <a:rPr lang="tr-TR" sz="900" i="1" dirty="0" err="1"/>
              <a:t>Chap</a:t>
            </a:r>
            <a:r>
              <a:rPr lang="tr-TR" sz="900" i="1" dirty="0"/>
              <a:t> 91.</a:t>
            </a:r>
          </a:p>
        </p:txBody>
      </p:sp>
    </p:spTree>
    <p:extLst>
      <p:ext uri="{BB962C8B-B14F-4D97-AF65-F5344CB8AC3E}">
        <p14:creationId xmlns:p14="http://schemas.microsoft.com/office/powerpoint/2010/main" val="21668801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79BB813-7E96-484C-A027-B498A6983F6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 err="1"/>
              <a:t>Arterio-venöz</a:t>
            </a:r>
            <a:r>
              <a:rPr lang="tr-TR" dirty="0"/>
              <a:t> fistül</a:t>
            </a: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A2C06CFD-F4D4-46EF-B3EF-CA6EA8C90FB3}"/>
              </a:ext>
            </a:extLst>
          </p:cNvPr>
          <p:cNvSpPr txBox="1"/>
          <p:nvPr/>
        </p:nvSpPr>
        <p:spPr>
          <a:xfrm>
            <a:off x="766618" y="3429000"/>
            <a:ext cx="3348161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tr-TR" dirty="0" err="1"/>
              <a:t>Matürasyon</a:t>
            </a:r>
            <a:endParaRPr lang="tr-TR" dirty="0"/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tr-TR" dirty="0"/>
              <a:t>6 aya kadar uzayabilmekte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tr-TR" dirty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tr-TR" dirty="0" err="1"/>
              <a:t>Kanülasyon</a:t>
            </a:r>
            <a:endParaRPr lang="tr-TR" dirty="0"/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tr-TR" dirty="0"/>
              <a:t>İğne korkusu ???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tr-TR" dirty="0"/>
              <a:t>17G iğne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tr-TR" dirty="0" err="1"/>
              <a:t>Button</a:t>
            </a:r>
            <a:r>
              <a:rPr lang="tr-TR" dirty="0"/>
              <a:t> hole tekniği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tr-TR" dirty="0"/>
          </a:p>
          <a:p>
            <a:endParaRPr lang="tr-TR" dirty="0"/>
          </a:p>
          <a:p>
            <a:endParaRPr lang="tr-TR" dirty="0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9EBA1FE3-6126-4898-967D-07BCF118648D}"/>
              </a:ext>
            </a:extLst>
          </p:cNvPr>
          <p:cNvSpPr txBox="1"/>
          <p:nvPr/>
        </p:nvSpPr>
        <p:spPr>
          <a:xfrm>
            <a:off x="9399732" y="6436668"/>
            <a:ext cx="2392001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900" i="1" dirty="0" err="1"/>
              <a:t>Chand</a:t>
            </a:r>
            <a:r>
              <a:rPr lang="tr-TR" sz="900" i="1" dirty="0"/>
              <a:t> et al. AJKD; 2008:1016-1024.</a:t>
            </a:r>
          </a:p>
          <a:p>
            <a:r>
              <a:rPr lang="tr-TR" sz="900" i="1" dirty="0" err="1"/>
              <a:t>Handbook</a:t>
            </a:r>
            <a:r>
              <a:rPr lang="tr-TR" sz="900" i="1" dirty="0"/>
              <a:t> of </a:t>
            </a:r>
            <a:r>
              <a:rPr lang="tr-TR" sz="900" i="1" dirty="0" err="1"/>
              <a:t>Dialysis</a:t>
            </a:r>
            <a:r>
              <a:rPr lang="tr-TR" sz="900" i="1" dirty="0"/>
              <a:t> </a:t>
            </a:r>
            <a:r>
              <a:rPr lang="tr-TR" sz="900" i="1" dirty="0" err="1"/>
              <a:t>Therapy</a:t>
            </a:r>
            <a:r>
              <a:rPr lang="tr-TR" sz="900" i="1" dirty="0"/>
              <a:t> 5th ed. </a:t>
            </a:r>
            <a:r>
              <a:rPr lang="tr-TR" sz="900" i="1" dirty="0" err="1"/>
              <a:t>Chapter</a:t>
            </a:r>
            <a:r>
              <a:rPr lang="tr-TR" sz="900" i="1" dirty="0"/>
              <a:t> 72.</a:t>
            </a:r>
          </a:p>
          <a:p>
            <a:endParaRPr lang="tr-TR" sz="900" i="1" dirty="0"/>
          </a:p>
        </p:txBody>
      </p:sp>
    </p:spTree>
    <p:extLst>
      <p:ext uri="{BB962C8B-B14F-4D97-AF65-F5344CB8AC3E}">
        <p14:creationId xmlns:p14="http://schemas.microsoft.com/office/powerpoint/2010/main" val="14102473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79BB813-7E96-484C-A027-B498A6983F6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 err="1"/>
              <a:t>Arterio-venöz</a:t>
            </a:r>
            <a:r>
              <a:rPr lang="tr-TR" dirty="0"/>
              <a:t> fistül</a:t>
            </a: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A2C06CFD-F4D4-46EF-B3EF-CA6EA8C90FB3}"/>
              </a:ext>
            </a:extLst>
          </p:cNvPr>
          <p:cNvSpPr txBox="1"/>
          <p:nvPr/>
        </p:nvSpPr>
        <p:spPr>
          <a:xfrm>
            <a:off x="766618" y="3429000"/>
            <a:ext cx="2683748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tr-TR" dirty="0"/>
              <a:t>Komplikasyonlar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tr-TR" dirty="0"/>
              <a:t>Birincil başarısızlık</a:t>
            </a:r>
          </a:p>
          <a:p>
            <a:pPr marL="1200150" lvl="2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tr-TR" dirty="0" err="1"/>
              <a:t>Vazospazm</a:t>
            </a:r>
            <a:endParaRPr lang="tr-TR" dirty="0"/>
          </a:p>
          <a:p>
            <a:pPr marL="1200150" lvl="2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tr-TR" dirty="0"/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tr-TR" dirty="0"/>
              <a:t>İkincil başarısızlık</a:t>
            </a:r>
          </a:p>
          <a:p>
            <a:pPr marL="1200150" lvl="2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tr-TR" dirty="0" err="1"/>
              <a:t>Tromboz</a:t>
            </a:r>
            <a:endParaRPr lang="tr-TR" dirty="0"/>
          </a:p>
          <a:p>
            <a:pPr marL="1200150" lvl="2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tr-TR" dirty="0"/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tr-TR" dirty="0"/>
          </a:p>
          <a:p>
            <a:endParaRPr lang="tr-TR" dirty="0"/>
          </a:p>
          <a:p>
            <a:endParaRPr lang="tr-TR" dirty="0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9EBA1FE3-6126-4898-967D-07BCF118648D}"/>
              </a:ext>
            </a:extLst>
          </p:cNvPr>
          <p:cNvSpPr txBox="1"/>
          <p:nvPr/>
        </p:nvSpPr>
        <p:spPr>
          <a:xfrm>
            <a:off x="9418782" y="6493818"/>
            <a:ext cx="2392001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900" i="1" dirty="0" err="1"/>
              <a:t>Chand</a:t>
            </a:r>
            <a:r>
              <a:rPr lang="tr-TR" sz="900" i="1" dirty="0"/>
              <a:t> et al. AJKD; 2008:1016-1024.</a:t>
            </a:r>
          </a:p>
          <a:p>
            <a:r>
              <a:rPr lang="tr-TR" sz="900" i="1" dirty="0" err="1"/>
              <a:t>Handbook</a:t>
            </a:r>
            <a:r>
              <a:rPr lang="tr-TR" sz="900" i="1" dirty="0"/>
              <a:t> of </a:t>
            </a:r>
            <a:r>
              <a:rPr lang="tr-TR" sz="900" i="1" dirty="0" err="1"/>
              <a:t>Dialysis</a:t>
            </a:r>
            <a:r>
              <a:rPr lang="tr-TR" sz="900" i="1" dirty="0"/>
              <a:t> </a:t>
            </a:r>
            <a:r>
              <a:rPr lang="tr-TR" sz="900" i="1" dirty="0" err="1"/>
              <a:t>Therapy</a:t>
            </a:r>
            <a:r>
              <a:rPr lang="tr-TR" sz="900" i="1" dirty="0"/>
              <a:t> 5th ed. </a:t>
            </a:r>
            <a:r>
              <a:rPr lang="tr-TR" sz="900" i="1" dirty="0" err="1"/>
              <a:t>Chapter</a:t>
            </a:r>
            <a:r>
              <a:rPr lang="tr-TR" sz="900" i="1" dirty="0"/>
              <a:t> 72.</a:t>
            </a:r>
          </a:p>
          <a:p>
            <a:endParaRPr lang="tr-TR" sz="900" i="1" dirty="0"/>
          </a:p>
        </p:txBody>
      </p:sp>
    </p:spTree>
    <p:extLst>
      <p:ext uri="{BB962C8B-B14F-4D97-AF65-F5344CB8AC3E}">
        <p14:creationId xmlns:p14="http://schemas.microsoft.com/office/powerpoint/2010/main" val="34091853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79BB813-7E96-484C-A027-B498A6983F6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 err="1"/>
              <a:t>Arterio-venöz</a:t>
            </a:r>
            <a:r>
              <a:rPr lang="tr-TR" dirty="0"/>
              <a:t> fistül</a:t>
            </a: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A2C06CFD-F4D4-46EF-B3EF-CA6EA8C90FB3}"/>
              </a:ext>
            </a:extLst>
          </p:cNvPr>
          <p:cNvSpPr txBox="1"/>
          <p:nvPr/>
        </p:nvSpPr>
        <p:spPr>
          <a:xfrm>
            <a:off x="766618" y="3429000"/>
            <a:ext cx="2618217" cy="35548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tr-TR" dirty="0"/>
              <a:t>Bakım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tr-TR" dirty="0"/>
              <a:t>Her seans</a:t>
            </a:r>
          </a:p>
          <a:p>
            <a:pPr marL="1200150" lvl="2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tr-TR" dirty="0" err="1"/>
              <a:t>Palpasyon</a:t>
            </a:r>
            <a:endParaRPr lang="tr-TR" dirty="0"/>
          </a:p>
          <a:p>
            <a:pPr marL="1200150" lvl="2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tr-TR" dirty="0" err="1"/>
              <a:t>Oskültasyon</a:t>
            </a:r>
            <a:r>
              <a:rPr lang="tr-TR" dirty="0"/>
              <a:t> </a:t>
            </a:r>
          </a:p>
          <a:p>
            <a:pPr marL="1200150" lvl="2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tr-TR" dirty="0"/>
              <a:t>Gözlem</a:t>
            </a:r>
          </a:p>
          <a:p>
            <a:pPr marL="1200150" lvl="2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tr-TR" dirty="0"/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tr-TR" dirty="0"/>
          </a:p>
          <a:p>
            <a:endParaRPr lang="tr-TR" dirty="0"/>
          </a:p>
          <a:p>
            <a:endParaRPr lang="tr-TR" dirty="0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9EBA1FE3-6126-4898-967D-07BCF118648D}"/>
              </a:ext>
            </a:extLst>
          </p:cNvPr>
          <p:cNvSpPr txBox="1"/>
          <p:nvPr/>
        </p:nvSpPr>
        <p:spPr>
          <a:xfrm>
            <a:off x="9437832" y="6462430"/>
            <a:ext cx="2392001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900" i="1" dirty="0" err="1"/>
              <a:t>Chand</a:t>
            </a:r>
            <a:r>
              <a:rPr lang="tr-TR" sz="900" i="1" dirty="0"/>
              <a:t> et al. AJKD; 2008:1016-1024.</a:t>
            </a:r>
          </a:p>
          <a:p>
            <a:r>
              <a:rPr lang="tr-TR" sz="900" i="1" dirty="0" err="1"/>
              <a:t>Handbook</a:t>
            </a:r>
            <a:r>
              <a:rPr lang="tr-TR" sz="900" i="1" dirty="0"/>
              <a:t> of </a:t>
            </a:r>
            <a:r>
              <a:rPr lang="tr-TR" sz="900" i="1" dirty="0" err="1"/>
              <a:t>Dialysis</a:t>
            </a:r>
            <a:r>
              <a:rPr lang="tr-TR" sz="900" i="1" dirty="0"/>
              <a:t> </a:t>
            </a:r>
            <a:r>
              <a:rPr lang="tr-TR" sz="900" i="1" dirty="0" err="1"/>
              <a:t>Therapy</a:t>
            </a:r>
            <a:r>
              <a:rPr lang="tr-TR" sz="900" i="1" dirty="0"/>
              <a:t> 5th ed. </a:t>
            </a:r>
            <a:r>
              <a:rPr lang="tr-TR" sz="900" i="1" dirty="0" err="1"/>
              <a:t>Chapter</a:t>
            </a:r>
            <a:r>
              <a:rPr lang="tr-TR" sz="900" i="1" dirty="0"/>
              <a:t> 72.</a:t>
            </a:r>
          </a:p>
          <a:p>
            <a:endParaRPr lang="tr-TR" sz="900" i="1" dirty="0"/>
          </a:p>
        </p:txBody>
      </p:sp>
    </p:spTree>
    <p:extLst>
      <p:ext uri="{BB962C8B-B14F-4D97-AF65-F5344CB8AC3E}">
        <p14:creationId xmlns:p14="http://schemas.microsoft.com/office/powerpoint/2010/main" val="575927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79BB813-7E96-484C-A027-B498A6983F6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 err="1"/>
              <a:t>Arterio-venöz</a:t>
            </a:r>
            <a:r>
              <a:rPr lang="tr-TR" dirty="0"/>
              <a:t> GRAFT</a:t>
            </a: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A2C06CFD-F4D4-46EF-B3EF-CA6EA8C90FB3}"/>
              </a:ext>
            </a:extLst>
          </p:cNvPr>
          <p:cNvSpPr txBox="1"/>
          <p:nvPr/>
        </p:nvSpPr>
        <p:spPr>
          <a:xfrm>
            <a:off x="766618" y="3429000"/>
            <a:ext cx="3221908" cy="31393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tr-TR" dirty="0"/>
              <a:t>Ne zaman?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tr-TR" dirty="0"/>
              <a:t>Başarısız AVF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tr-TR" dirty="0"/>
              <a:t>Kötü </a:t>
            </a:r>
            <a:r>
              <a:rPr lang="tr-TR" dirty="0" err="1"/>
              <a:t>venöz</a:t>
            </a:r>
            <a:r>
              <a:rPr lang="tr-TR" dirty="0"/>
              <a:t> yapı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tr-TR" dirty="0"/>
              <a:t>AVF açılamayan çocuklar</a:t>
            </a:r>
          </a:p>
          <a:p>
            <a:pPr marL="1200150" lvl="2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tr-TR" dirty="0"/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tr-TR" dirty="0"/>
          </a:p>
          <a:p>
            <a:endParaRPr lang="tr-TR" dirty="0"/>
          </a:p>
          <a:p>
            <a:endParaRPr lang="tr-TR" dirty="0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9EBA1FE3-6126-4898-967D-07BCF118648D}"/>
              </a:ext>
            </a:extLst>
          </p:cNvPr>
          <p:cNvSpPr txBox="1"/>
          <p:nvPr/>
        </p:nvSpPr>
        <p:spPr>
          <a:xfrm>
            <a:off x="9437832" y="6462430"/>
            <a:ext cx="23920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900" i="1" dirty="0" err="1"/>
              <a:t>Handbook</a:t>
            </a:r>
            <a:r>
              <a:rPr lang="tr-TR" sz="900" i="1" dirty="0"/>
              <a:t> of </a:t>
            </a:r>
            <a:r>
              <a:rPr lang="tr-TR" sz="900" i="1" dirty="0" err="1"/>
              <a:t>Dialysis</a:t>
            </a:r>
            <a:r>
              <a:rPr lang="tr-TR" sz="900" i="1" dirty="0"/>
              <a:t> </a:t>
            </a:r>
            <a:r>
              <a:rPr lang="tr-TR" sz="900" i="1" dirty="0" err="1"/>
              <a:t>Therapy</a:t>
            </a:r>
            <a:r>
              <a:rPr lang="tr-TR" sz="900" i="1" dirty="0"/>
              <a:t> 5th ed. </a:t>
            </a:r>
            <a:r>
              <a:rPr lang="tr-TR" sz="900" i="1" dirty="0" err="1"/>
              <a:t>Chapter</a:t>
            </a:r>
            <a:r>
              <a:rPr lang="tr-TR" sz="900" i="1" dirty="0"/>
              <a:t> 72.</a:t>
            </a:r>
          </a:p>
          <a:p>
            <a:endParaRPr lang="tr-TR" sz="900" i="1" dirty="0"/>
          </a:p>
        </p:txBody>
      </p:sp>
    </p:spTree>
    <p:extLst>
      <p:ext uri="{BB962C8B-B14F-4D97-AF65-F5344CB8AC3E}">
        <p14:creationId xmlns:p14="http://schemas.microsoft.com/office/powerpoint/2010/main" val="42465257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79BB813-7E96-484C-A027-B498A6983F6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 err="1"/>
              <a:t>Arterio-venöz</a:t>
            </a:r>
            <a:r>
              <a:rPr lang="tr-TR" dirty="0"/>
              <a:t> GRAFT</a:t>
            </a: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A2C06CFD-F4D4-46EF-B3EF-CA6EA8C90FB3}"/>
              </a:ext>
            </a:extLst>
          </p:cNvPr>
          <p:cNvSpPr txBox="1"/>
          <p:nvPr/>
        </p:nvSpPr>
        <p:spPr>
          <a:xfrm>
            <a:off x="766618" y="3429000"/>
            <a:ext cx="2550442" cy="43858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tr-TR" dirty="0"/>
              <a:t>Avantaj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tr-TR" dirty="0"/>
              <a:t>Erken </a:t>
            </a:r>
            <a:r>
              <a:rPr lang="tr-TR" dirty="0" err="1"/>
              <a:t>kanülasyon</a:t>
            </a:r>
            <a:endParaRPr lang="tr-TR" dirty="0"/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tr-TR" dirty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tr-TR" dirty="0"/>
              <a:t>Dezavantaj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tr-TR" dirty="0"/>
              <a:t>Enfeksiyon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tr-TR" dirty="0" err="1"/>
              <a:t>Tromboz</a:t>
            </a:r>
            <a:endParaRPr lang="tr-TR" dirty="0"/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tr-TR" dirty="0" err="1"/>
              <a:t>Stenoz</a:t>
            </a:r>
            <a:endParaRPr lang="tr-TR" dirty="0"/>
          </a:p>
          <a:p>
            <a:pPr marL="1200150" lvl="2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tr-TR" dirty="0"/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tr-TR" dirty="0"/>
          </a:p>
          <a:p>
            <a:endParaRPr lang="tr-TR" dirty="0"/>
          </a:p>
          <a:p>
            <a:endParaRPr lang="tr-TR" dirty="0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9EBA1FE3-6126-4898-967D-07BCF118648D}"/>
              </a:ext>
            </a:extLst>
          </p:cNvPr>
          <p:cNvSpPr txBox="1"/>
          <p:nvPr/>
        </p:nvSpPr>
        <p:spPr>
          <a:xfrm>
            <a:off x="9437832" y="6462430"/>
            <a:ext cx="23920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900" i="1" dirty="0" err="1"/>
              <a:t>Handbook</a:t>
            </a:r>
            <a:r>
              <a:rPr lang="tr-TR" sz="900" i="1" dirty="0"/>
              <a:t> of </a:t>
            </a:r>
            <a:r>
              <a:rPr lang="tr-TR" sz="900" i="1" dirty="0" err="1"/>
              <a:t>Dialysis</a:t>
            </a:r>
            <a:r>
              <a:rPr lang="tr-TR" sz="900" i="1" dirty="0"/>
              <a:t> </a:t>
            </a:r>
            <a:r>
              <a:rPr lang="tr-TR" sz="900" i="1" dirty="0" err="1"/>
              <a:t>Therapy</a:t>
            </a:r>
            <a:r>
              <a:rPr lang="tr-TR" sz="900" i="1" dirty="0"/>
              <a:t> 5th ed. </a:t>
            </a:r>
            <a:r>
              <a:rPr lang="tr-TR" sz="900" i="1" dirty="0" err="1"/>
              <a:t>Chapter</a:t>
            </a:r>
            <a:r>
              <a:rPr lang="tr-TR" sz="900" i="1" dirty="0"/>
              <a:t> 72.</a:t>
            </a:r>
          </a:p>
          <a:p>
            <a:endParaRPr lang="tr-TR" sz="900" i="1" dirty="0"/>
          </a:p>
        </p:txBody>
      </p:sp>
    </p:spTree>
    <p:extLst>
      <p:ext uri="{BB962C8B-B14F-4D97-AF65-F5344CB8AC3E}">
        <p14:creationId xmlns:p14="http://schemas.microsoft.com/office/powerpoint/2010/main" val="4888610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79BB813-7E96-484C-A027-B498A6983F6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 err="1"/>
              <a:t>Arterio-venöz</a:t>
            </a:r>
            <a:r>
              <a:rPr lang="tr-TR" dirty="0"/>
              <a:t> GRAFT</a:t>
            </a: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A2C06CFD-F4D4-46EF-B3EF-CA6EA8C90FB3}"/>
              </a:ext>
            </a:extLst>
          </p:cNvPr>
          <p:cNvSpPr txBox="1"/>
          <p:nvPr/>
        </p:nvSpPr>
        <p:spPr>
          <a:xfrm>
            <a:off x="766618" y="3429000"/>
            <a:ext cx="2597634" cy="35548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tr-TR" dirty="0"/>
              <a:t>Çok çeşitli materyaller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tr-TR" dirty="0" err="1"/>
              <a:t>Safen</a:t>
            </a:r>
            <a:r>
              <a:rPr lang="tr-TR" dirty="0"/>
              <a:t> </a:t>
            </a:r>
            <a:r>
              <a:rPr lang="tr-TR" dirty="0" err="1"/>
              <a:t>ven</a:t>
            </a:r>
            <a:endParaRPr lang="tr-TR" dirty="0"/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tr-TR" dirty="0" err="1"/>
              <a:t>Dacron</a:t>
            </a:r>
            <a:endParaRPr lang="tr-TR" dirty="0"/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tr-TR" dirty="0"/>
              <a:t>Sığır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tr-TR" b="1" dirty="0"/>
              <a:t>PTFE</a:t>
            </a:r>
          </a:p>
          <a:p>
            <a:pPr marL="1200150" lvl="2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tr-TR" dirty="0"/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tr-TR" dirty="0"/>
          </a:p>
          <a:p>
            <a:endParaRPr lang="tr-TR" dirty="0"/>
          </a:p>
          <a:p>
            <a:endParaRPr lang="tr-TR" dirty="0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9EBA1FE3-6126-4898-967D-07BCF118648D}"/>
              </a:ext>
            </a:extLst>
          </p:cNvPr>
          <p:cNvSpPr txBox="1"/>
          <p:nvPr/>
        </p:nvSpPr>
        <p:spPr>
          <a:xfrm>
            <a:off x="8990157" y="6477684"/>
            <a:ext cx="28135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900" i="1" dirty="0" err="1"/>
              <a:t>Handbook</a:t>
            </a:r>
            <a:r>
              <a:rPr lang="tr-TR" sz="900" i="1" dirty="0"/>
              <a:t> of </a:t>
            </a:r>
            <a:r>
              <a:rPr lang="tr-TR" sz="900" i="1" dirty="0" err="1"/>
              <a:t>Dialysis</a:t>
            </a:r>
            <a:r>
              <a:rPr lang="tr-TR" sz="900" i="1" dirty="0"/>
              <a:t> </a:t>
            </a:r>
            <a:r>
              <a:rPr lang="tr-TR" sz="900" i="1" dirty="0" err="1"/>
              <a:t>Therapy</a:t>
            </a:r>
            <a:r>
              <a:rPr lang="tr-TR" sz="900" i="1" dirty="0"/>
              <a:t> 5th ed. </a:t>
            </a:r>
            <a:r>
              <a:rPr lang="tr-TR" sz="900" i="1" dirty="0" err="1"/>
              <a:t>Chapter</a:t>
            </a:r>
            <a:r>
              <a:rPr lang="tr-TR" sz="900" i="1" dirty="0"/>
              <a:t> 72.</a:t>
            </a:r>
          </a:p>
          <a:p>
            <a:r>
              <a:rPr lang="tr-TR" sz="900" i="1" dirty="0" err="1"/>
              <a:t>Comprehensive</a:t>
            </a:r>
            <a:r>
              <a:rPr lang="tr-TR" sz="900" i="1" dirty="0"/>
              <a:t> </a:t>
            </a:r>
            <a:r>
              <a:rPr lang="tr-TR" sz="900" i="1" dirty="0" err="1"/>
              <a:t>Clinical</a:t>
            </a:r>
            <a:r>
              <a:rPr lang="tr-TR" sz="900" i="1" dirty="0"/>
              <a:t> </a:t>
            </a:r>
            <a:r>
              <a:rPr lang="tr-TR" sz="900" i="1" dirty="0" err="1"/>
              <a:t>Nephrology</a:t>
            </a:r>
            <a:r>
              <a:rPr lang="tr-TR" sz="900" i="1" dirty="0"/>
              <a:t>, 6th ed. 2019; </a:t>
            </a:r>
            <a:r>
              <a:rPr lang="tr-TR" sz="900" i="1" dirty="0" err="1"/>
              <a:t>Chap</a:t>
            </a:r>
            <a:r>
              <a:rPr lang="tr-TR" sz="900" i="1" dirty="0"/>
              <a:t> 91.</a:t>
            </a:r>
          </a:p>
          <a:p>
            <a:endParaRPr lang="tr-TR" sz="900" i="1" dirty="0"/>
          </a:p>
          <a:p>
            <a:endParaRPr lang="tr-TR" sz="900" i="1" dirty="0"/>
          </a:p>
        </p:txBody>
      </p:sp>
    </p:spTree>
    <p:extLst>
      <p:ext uri="{BB962C8B-B14F-4D97-AF65-F5344CB8AC3E}">
        <p14:creationId xmlns:p14="http://schemas.microsoft.com/office/powerpoint/2010/main" val="2472447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79BB813-7E96-484C-A027-B498A6983F6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/>
              <a:t>SANTRAL VENÖZ KATETERLER</a:t>
            </a: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9EBA1FE3-6126-4898-967D-07BCF118648D}"/>
              </a:ext>
            </a:extLst>
          </p:cNvPr>
          <p:cNvSpPr txBox="1"/>
          <p:nvPr/>
        </p:nvSpPr>
        <p:spPr>
          <a:xfrm>
            <a:off x="9075882" y="6450605"/>
            <a:ext cx="2784737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900" i="1" dirty="0"/>
              <a:t>Interventional </a:t>
            </a:r>
            <a:r>
              <a:rPr lang="tr-TR" sz="900" i="1" dirty="0" err="1"/>
              <a:t>Nehprology</a:t>
            </a:r>
            <a:r>
              <a:rPr lang="tr-TR" sz="900" i="1" dirty="0"/>
              <a:t>. </a:t>
            </a:r>
            <a:r>
              <a:rPr lang="tr-TR" sz="900" i="1" dirty="0" err="1"/>
              <a:t>McGraw-Hill</a:t>
            </a:r>
            <a:r>
              <a:rPr lang="tr-TR" sz="900" i="1" dirty="0"/>
              <a:t>, 2012; pp307-318.</a:t>
            </a:r>
          </a:p>
          <a:p>
            <a:r>
              <a:rPr lang="tr-TR" sz="900" i="1" dirty="0" err="1"/>
              <a:t>Handbook</a:t>
            </a:r>
            <a:r>
              <a:rPr lang="tr-TR" sz="900" i="1" dirty="0"/>
              <a:t> of </a:t>
            </a:r>
            <a:r>
              <a:rPr lang="tr-TR" sz="900" i="1" dirty="0" err="1"/>
              <a:t>Dialysis</a:t>
            </a:r>
            <a:r>
              <a:rPr lang="tr-TR" sz="900" i="1" dirty="0"/>
              <a:t> </a:t>
            </a:r>
            <a:r>
              <a:rPr lang="tr-TR" sz="900" i="1" dirty="0" err="1"/>
              <a:t>Therapy</a:t>
            </a:r>
            <a:r>
              <a:rPr lang="tr-TR" sz="900" i="1" dirty="0"/>
              <a:t> 5th ed. </a:t>
            </a:r>
            <a:r>
              <a:rPr lang="tr-TR" sz="900" i="1" dirty="0" err="1"/>
              <a:t>Chapter</a:t>
            </a:r>
            <a:r>
              <a:rPr lang="tr-TR" sz="900" i="1" dirty="0"/>
              <a:t> 72.</a:t>
            </a:r>
          </a:p>
          <a:p>
            <a:endParaRPr lang="tr-TR" sz="900" i="1" dirty="0"/>
          </a:p>
        </p:txBody>
      </p:sp>
      <p:graphicFrame>
        <p:nvGraphicFramePr>
          <p:cNvPr id="3" name="Tablo 2">
            <a:extLst>
              <a:ext uri="{FF2B5EF4-FFF2-40B4-BE49-F238E27FC236}">
                <a16:creationId xmlns:a16="http://schemas.microsoft.com/office/drawing/2014/main" id="{450EACEB-F96E-43ED-963B-96C9A67BCAB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4279032"/>
              </p:ext>
            </p:extLst>
          </p:nvPr>
        </p:nvGraphicFramePr>
        <p:xfrm>
          <a:off x="2032000" y="3429000"/>
          <a:ext cx="8128000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976190681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17380853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tr-TR" dirty="0"/>
                        <a:t>Avantaj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Dezavantaj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00171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/>
                        <a:t>Hemen kullanım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Enfeksiyon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12976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/>
                        <a:t>İğne kullanılmaması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Yetersiz akım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04406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err="1"/>
                        <a:t>Malpozisyon</a:t>
                      </a:r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447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Aktivitelerde kısıtlanma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12756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err="1"/>
                        <a:t>Tromboz</a:t>
                      </a:r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5523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err="1"/>
                        <a:t>Stenoz</a:t>
                      </a:r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18377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116877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79BB813-7E96-484C-A027-B498A6983F6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/>
              <a:t>GEÇİCİ HEMODİYALİZ KATETERLERİ</a:t>
            </a: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A2C06CFD-F4D4-46EF-B3EF-CA6EA8C90FB3}"/>
              </a:ext>
            </a:extLst>
          </p:cNvPr>
          <p:cNvSpPr txBox="1"/>
          <p:nvPr/>
        </p:nvSpPr>
        <p:spPr>
          <a:xfrm>
            <a:off x="766618" y="3429000"/>
            <a:ext cx="3018840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tr-TR" dirty="0"/>
              <a:t>Kullanımın ana nedeni: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tr-TR" dirty="0"/>
              <a:t>Geç başvuru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tr-TR" dirty="0"/>
              <a:t>Acil tedavi gereksinimi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endParaRPr lang="tr-TR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tr-TR" dirty="0"/>
              <a:t>3 ana </a:t>
            </a:r>
            <a:r>
              <a:rPr lang="tr-TR" dirty="0" err="1"/>
              <a:t>endikasyon</a:t>
            </a:r>
            <a:endParaRPr lang="tr-TR" dirty="0"/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tr-TR" dirty="0" err="1"/>
              <a:t>İnfüzyon</a:t>
            </a:r>
            <a:endParaRPr lang="tr-TR" dirty="0"/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tr-TR" dirty="0" err="1"/>
              <a:t>Aferez</a:t>
            </a:r>
            <a:endParaRPr lang="tr-TR" dirty="0"/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tr-TR" dirty="0"/>
              <a:t>Diyaliz</a:t>
            </a:r>
          </a:p>
          <a:p>
            <a:endParaRPr lang="tr-TR" dirty="0"/>
          </a:p>
          <a:p>
            <a:endParaRPr lang="tr-TR" dirty="0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9EBA1FE3-6126-4898-967D-07BCF118648D}"/>
              </a:ext>
            </a:extLst>
          </p:cNvPr>
          <p:cNvSpPr txBox="1"/>
          <p:nvPr/>
        </p:nvSpPr>
        <p:spPr>
          <a:xfrm>
            <a:off x="8885382" y="6627168"/>
            <a:ext cx="27847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900" i="1" dirty="0"/>
              <a:t>Interventional </a:t>
            </a:r>
            <a:r>
              <a:rPr lang="tr-TR" sz="900" i="1" dirty="0" err="1"/>
              <a:t>Nehprology</a:t>
            </a:r>
            <a:r>
              <a:rPr lang="tr-TR" sz="900" i="1" dirty="0"/>
              <a:t>. </a:t>
            </a:r>
            <a:r>
              <a:rPr lang="tr-TR" sz="900" i="1" dirty="0" err="1"/>
              <a:t>McGraw-Hill</a:t>
            </a:r>
            <a:r>
              <a:rPr lang="tr-TR" sz="900" i="1" dirty="0"/>
              <a:t>, 2012; pp307-318.</a:t>
            </a:r>
          </a:p>
        </p:txBody>
      </p:sp>
    </p:spTree>
    <p:extLst>
      <p:ext uri="{BB962C8B-B14F-4D97-AF65-F5344CB8AC3E}">
        <p14:creationId xmlns:p14="http://schemas.microsoft.com/office/powerpoint/2010/main" val="30764117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79BB813-7E96-484C-A027-B498A6983F6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/>
              <a:t>GEÇİCİ HEMODİYALİZ KATETERLERİ</a:t>
            </a: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A2C06CFD-F4D4-46EF-B3EF-CA6EA8C90FB3}"/>
              </a:ext>
            </a:extLst>
          </p:cNvPr>
          <p:cNvSpPr txBox="1"/>
          <p:nvPr/>
        </p:nvSpPr>
        <p:spPr>
          <a:xfrm>
            <a:off x="766618" y="3429000"/>
            <a:ext cx="6297814" cy="31393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tr-TR" dirty="0"/>
              <a:t>Hastanın durumu geçici veya tünelli </a:t>
            </a:r>
            <a:r>
              <a:rPr lang="tr-TR" dirty="0" err="1"/>
              <a:t>kateter</a:t>
            </a:r>
            <a:r>
              <a:rPr lang="tr-TR" dirty="0"/>
              <a:t> seçiminde önemli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tr-TR" dirty="0"/>
              <a:t>Klinik durum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tr-TR" dirty="0" err="1"/>
              <a:t>Unstabil</a:t>
            </a:r>
            <a:r>
              <a:rPr lang="tr-TR" dirty="0"/>
              <a:t> </a:t>
            </a:r>
            <a:r>
              <a:rPr lang="tr-TR" dirty="0" err="1"/>
              <a:t>hemodinami</a:t>
            </a:r>
            <a:endParaRPr lang="tr-TR" dirty="0"/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tr-TR" dirty="0" err="1"/>
              <a:t>Koagülopati</a:t>
            </a:r>
            <a:endParaRPr lang="tr-TR" dirty="0"/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tr-TR" dirty="0"/>
              <a:t>Aktif enfeksiyon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tr-TR" dirty="0"/>
              <a:t>Uzun süreli prosedürü </a:t>
            </a:r>
            <a:r>
              <a:rPr lang="tr-TR" dirty="0" err="1"/>
              <a:t>tolere</a:t>
            </a:r>
            <a:r>
              <a:rPr lang="tr-TR" dirty="0"/>
              <a:t> edememe</a:t>
            </a:r>
          </a:p>
          <a:p>
            <a:pPr marL="1200150" lvl="2" indent="-285750">
              <a:buFont typeface="Wingdings" panose="05000000000000000000" pitchFamily="2" charset="2"/>
              <a:buChar char="Ø"/>
            </a:pPr>
            <a:r>
              <a:rPr lang="tr-TR" dirty="0" err="1"/>
              <a:t>Hiperkalemi</a:t>
            </a:r>
            <a:endParaRPr lang="tr-TR" dirty="0"/>
          </a:p>
          <a:p>
            <a:pPr marL="1200150" lvl="2" indent="-285750">
              <a:buFont typeface="Wingdings" panose="05000000000000000000" pitchFamily="2" charset="2"/>
              <a:buChar char="Ø"/>
            </a:pPr>
            <a:r>
              <a:rPr lang="tr-TR" dirty="0" err="1"/>
              <a:t>Asidoz</a:t>
            </a:r>
            <a:endParaRPr lang="tr-TR" dirty="0"/>
          </a:p>
          <a:p>
            <a:pPr marL="1200150" lvl="2" indent="-285750">
              <a:buFont typeface="Wingdings" panose="05000000000000000000" pitchFamily="2" charset="2"/>
              <a:buChar char="Ø"/>
            </a:pPr>
            <a:r>
              <a:rPr lang="tr-TR" dirty="0"/>
              <a:t>Volüm yükü</a:t>
            </a:r>
          </a:p>
          <a:p>
            <a:endParaRPr lang="tr-TR" dirty="0"/>
          </a:p>
          <a:p>
            <a:endParaRPr lang="tr-TR" dirty="0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9EBA1FE3-6126-4898-967D-07BCF118648D}"/>
              </a:ext>
            </a:extLst>
          </p:cNvPr>
          <p:cNvSpPr txBox="1"/>
          <p:nvPr/>
        </p:nvSpPr>
        <p:spPr>
          <a:xfrm>
            <a:off x="8885382" y="6627168"/>
            <a:ext cx="27847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900" i="1" dirty="0"/>
              <a:t>Interventional </a:t>
            </a:r>
            <a:r>
              <a:rPr lang="tr-TR" sz="900" i="1" dirty="0" err="1"/>
              <a:t>Nehprology</a:t>
            </a:r>
            <a:r>
              <a:rPr lang="tr-TR" sz="900" i="1" dirty="0"/>
              <a:t>. </a:t>
            </a:r>
            <a:r>
              <a:rPr lang="tr-TR" sz="900" i="1" dirty="0" err="1"/>
              <a:t>McGraw-Hill</a:t>
            </a:r>
            <a:r>
              <a:rPr lang="tr-TR" sz="900" i="1" dirty="0"/>
              <a:t>, 2012; pp307-318.</a:t>
            </a:r>
          </a:p>
        </p:txBody>
      </p:sp>
      <p:grpSp>
        <p:nvGrpSpPr>
          <p:cNvPr id="6" name="Grup 5">
            <a:extLst>
              <a:ext uri="{FF2B5EF4-FFF2-40B4-BE49-F238E27FC236}">
                <a16:creationId xmlns:a16="http://schemas.microsoft.com/office/drawing/2014/main" id="{E74B1163-5030-4F34-B9D9-9499D10ED492}"/>
              </a:ext>
            </a:extLst>
          </p:cNvPr>
          <p:cNvGrpSpPr/>
          <p:nvPr/>
        </p:nvGrpSpPr>
        <p:grpSpPr>
          <a:xfrm>
            <a:off x="5375562" y="3954951"/>
            <a:ext cx="5172366" cy="2087418"/>
            <a:chOff x="5375562" y="3954951"/>
            <a:chExt cx="5172366" cy="2087418"/>
          </a:xfrm>
        </p:grpSpPr>
        <p:sp>
          <p:nvSpPr>
            <p:cNvPr id="3" name="Sağ Ayraç 2">
              <a:extLst>
                <a:ext uri="{FF2B5EF4-FFF2-40B4-BE49-F238E27FC236}">
                  <a16:creationId xmlns:a16="http://schemas.microsoft.com/office/drawing/2014/main" id="{FE173F40-7030-4124-A290-E984335D1640}"/>
                </a:ext>
              </a:extLst>
            </p:cNvPr>
            <p:cNvSpPr/>
            <p:nvPr/>
          </p:nvSpPr>
          <p:spPr>
            <a:xfrm>
              <a:off x="5375562" y="3954951"/>
              <a:ext cx="203201" cy="2087418"/>
            </a:xfrm>
            <a:prstGeom prst="rightBrace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tr-TR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</a:endParaRPr>
            </a:p>
          </p:txBody>
        </p:sp>
        <p:sp>
          <p:nvSpPr>
            <p:cNvPr id="4" name="Metin kutusu 3">
              <a:extLst>
                <a:ext uri="{FF2B5EF4-FFF2-40B4-BE49-F238E27FC236}">
                  <a16:creationId xmlns:a16="http://schemas.microsoft.com/office/drawing/2014/main" id="{37881284-3F44-4C07-97A1-4D5EF8D36F3B}"/>
                </a:ext>
              </a:extLst>
            </p:cNvPr>
            <p:cNvSpPr txBox="1"/>
            <p:nvPr/>
          </p:nvSpPr>
          <p:spPr>
            <a:xfrm>
              <a:off x="5717310" y="4813994"/>
              <a:ext cx="48306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dirty="0"/>
                <a:t>Geçici hemodiyaliz </a:t>
              </a:r>
              <a:r>
                <a:rPr lang="tr-TR" dirty="0" err="1"/>
                <a:t>kateteri</a:t>
              </a:r>
              <a:r>
                <a:rPr lang="tr-TR" dirty="0"/>
                <a:t> tercih edilmelidir!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36501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79BB813-7E96-484C-A027-B498A6983F6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/>
              <a:t>GEÇİCİ HEMODİYALİZ KATETERLERİ</a:t>
            </a: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A2C06CFD-F4D4-46EF-B3EF-CA6EA8C90FB3}"/>
              </a:ext>
            </a:extLst>
          </p:cNvPr>
          <p:cNvSpPr txBox="1"/>
          <p:nvPr/>
        </p:nvSpPr>
        <p:spPr>
          <a:xfrm>
            <a:off x="766618" y="3429000"/>
            <a:ext cx="811158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tr-TR" dirty="0"/>
              <a:t>Öngörülen tedavi süresi &lt; 1 hafta ise geçici hemodiyaliz </a:t>
            </a:r>
            <a:r>
              <a:rPr lang="tr-TR" dirty="0" err="1"/>
              <a:t>kateteri</a:t>
            </a:r>
            <a:r>
              <a:rPr lang="tr-TR" dirty="0"/>
              <a:t> tercih edilmelidir.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tr-TR" dirty="0"/>
              <a:t>K/DOQI – 2006 Damara Ulaşım Kılavuzu </a:t>
            </a:r>
          </a:p>
          <a:p>
            <a:endParaRPr lang="tr-TR" dirty="0"/>
          </a:p>
          <a:p>
            <a:endParaRPr lang="tr-TR" dirty="0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9EBA1FE3-6126-4898-967D-07BCF118648D}"/>
              </a:ext>
            </a:extLst>
          </p:cNvPr>
          <p:cNvSpPr txBox="1"/>
          <p:nvPr/>
        </p:nvSpPr>
        <p:spPr>
          <a:xfrm>
            <a:off x="8885382" y="6627168"/>
            <a:ext cx="207781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900" i="1" dirty="0"/>
              <a:t>K/DOQI- </a:t>
            </a:r>
            <a:r>
              <a:rPr lang="tr-TR" sz="900" i="1" dirty="0" err="1"/>
              <a:t>Vascular</a:t>
            </a:r>
            <a:r>
              <a:rPr lang="tr-TR" sz="900" i="1" dirty="0"/>
              <a:t> Access </a:t>
            </a:r>
            <a:r>
              <a:rPr lang="tr-TR" sz="900" i="1" dirty="0" err="1"/>
              <a:t>guidleine</a:t>
            </a:r>
            <a:r>
              <a:rPr lang="tr-TR" sz="900" i="1" dirty="0"/>
              <a:t>, 2006.  </a:t>
            </a:r>
          </a:p>
        </p:txBody>
      </p:sp>
    </p:spTree>
    <p:extLst>
      <p:ext uri="{BB962C8B-B14F-4D97-AF65-F5344CB8AC3E}">
        <p14:creationId xmlns:p14="http://schemas.microsoft.com/office/powerpoint/2010/main" val="38519385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79BB813-7E96-484C-A027-B498A6983F6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/>
              <a:t>GEÇİCİ HEMODİYALİZ KATETERLERİ</a:t>
            </a: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A2C06CFD-F4D4-46EF-B3EF-CA6EA8C90FB3}"/>
              </a:ext>
            </a:extLst>
          </p:cNvPr>
          <p:cNvSpPr txBox="1"/>
          <p:nvPr/>
        </p:nvSpPr>
        <p:spPr>
          <a:xfrm>
            <a:off x="766618" y="3429000"/>
            <a:ext cx="3859133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tr-TR" dirty="0" err="1"/>
              <a:t>Kateterin</a:t>
            </a:r>
            <a:r>
              <a:rPr lang="tr-TR" dirty="0"/>
              <a:t> yerleştirilmesi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tr-TR" dirty="0"/>
              <a:t>Bölge seçimi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tr-TR" dirty="0" err="1"/>
              <a:t>Kateter</a:t>
            </a:r>
            <a:r>
              <a:rPr lang="tr-TR" dirty="0"/>
              <a:t> çeşidi ve boyutu seçimi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tr-TR" dirty="0"/>
              <a:t>Steril prosedür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tr-TR" dirty="0"/>
              <a:t>Ultrason kullanımı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tr-TR" dirty="0" err="1"/>
              <a:t>Seldinger</a:t>
            </a:r>
            <a:r>
              <a:rPr lang="tr-TR" dirty="0"/>
              <a:t> yöntemi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tr-TR" dirty="0"/>
              <a:t>Gerekli ise </a:t>
            </a:r>
            <a:r>
              <a:rPr lang="tr-TR" dirty="0" err="1"/>
              <a:t>skopi</a:t>
            </a:r>
            <a:r>
              <a:rPr lang="tr-TR" dirty="0"/>
              <a:t> kullanımı</a:t>
            </a:r>
          </a:p>
          <a:p>
            <a:endParaRPr lang="tr-TR" dirty="0"/>
          </a:p>
          <a:p>
            <a:endParaRPr lang="tr-TR" dirty="0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9EBA1FE3-6126-4898-967D-07BCF118648D}"/>
              </a:ext>
            </a:extLst>
          </p:cNvPr>
          <p:cNvSpPr txBox="1"/>
          <p:nvPr/>
        </p:nvSpPr>
        <p:spPr>
          <a:xfrm>
            <a:off x="8885382" y="6627168"/>
            <a:ext cx="207781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900" i="1" dirty="0"/>
              <a:t>K/DOQI- </a:t>
            </a:r>
            <a:r>
              <a:rPr lang="tr-TR" sz="900" i="1" dirty="0" err="1"/>
              <a:t>Vascular</a:t>
            </a:r>
            <a:r>
              <a:rPr lang="tr-TR" sz="900" i="1" dirty="0"/>
              <a:t> Access </a:t>
            </a:r>
            <a:r>
              <a:rPr lang="tr-TR" sz="900" i="1" dirty="0" err="1"/>
              <a:t>guidleine</a:t>
            </a:r>
            <a:r>
              <a:rPr lang="tr-TR" sz="900" i="1" dirty="0"/>
              <a:t>, 2006.  </a:t>
            </a:r>
          </a:p>
        </p:txBody>
      </p:sp>
    </p:spTree>
    <p:extLst>
      <p:ext uri="{BB962C8B-B14F-4D97-AF65-F5344CB8AC3E}">
        <p14:creationId xmlns:p14="http://schemas.microsoft.com/office/powerpoint/2010/main" val="426654628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79BB813-7E96-484C-A027-B498A6983F6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/>
              <a:t>GEÇİCİ HEMODİYALİZ KATETERLERİ</a:t>
            </a:r>
            <a:br>
              <a:rPr lang="tr-TR" dirty="0"/>
            </a:br>
            <a:r>
              <a:rPr lang="tr-TR" sz="2400" dirty="0"/>
              <a:t>Bölge seçimi</a:t>
            </a:r>
            <a:endParaRPr lang="tr-TR" dirty="0"/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A2C06CFD-F4D4-46EF-B3EF-CA6EA8C90FB3}"/>
              </a:ext>
            </a:extLst>
          </p:cNvPr>
          <p:cNvSpPr txBox="1"/>
          <p:nvPr/>
        </p:nvSpPr>
        <p:spPr>
          <a:xfrm>
            <a:off x="766618" y="3429000"/>
            <a:ext cx="3883051" cy="28931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tr-TR" dirty="0" err="1"/>
              <a:t>İnternal</a:t>
            </a:r>
            <a:r>
              <a:rPr lang="tr-TR" dirty="0"/>
              <a:t> </a:t>
            </a:r>
            <a:r>
              <a:rPr lang="tr-TR" dirty="0" err="1"/>
              <a:t>juguler</a:t>
            </a:r>
            <a:r>
              <a:rPr lang="tr-TR" dirty="0"/>
              <a:t> </a:t>
            </a:r>
            <a:r>
              <a:rPr lang="tr-TR" dirty="0" err="1"/>
              <a:t>ven</a:t>
            </a:r>
            <a:endParaRPr lang="tr-TR" dirty="0"/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tr-TR" dirty="0"/>
              <a:t>SAĞ &gt; sol 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tr-TR" dirty="0"/>
              <a:t>%10 </a:t>
            </a:r>
            <a:r>
              <a:rPr lang="tr-TR" dirty="0" err="1"/>
              <a:t>stenoz</a:t>
            </a:r>
            <a:endParaRPr lang="tr-TR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tr-TR" dirty="0"/>
              <a:t>Öneri</a:t>
            </a:r>
          </a:p>
          <a:p>
            <a:pPr marL="800100" lvl="1" indent="-342900">
              <a:buFont typeface="+mj-lt"/>
              <a:buAutoNum type="arabicPeriod"/>
            </a:pPr>
            <a:r>
              <a:rPr lang="tr-TR" sz="2400" dirty="0"/>
              <a:t>Sağ </a:t>
            </a:r>
            <a:r>
              <a:rPr lang="tr-TR" sz="2400" dirty="0" err="1"/>
              <a:t>internal</a:t>
            </a:r>
            <a:r>
              <a:rPr lang="tr-TR" sz="2400" dirty="0"/>
              <a:t> </a:t>
            </a:r>
            <a:r>
              <a:rPr lang="tr-TR" sz="2400" dirty="0" err="1"/>
              <a:t>juguler</a:t>
            </a:r>
            <a:r>
              <a:rPr lang="tr-TR" sz="2400" dirty="0"/>
              <a:t> </a:t>
            </a:r>
            <a:r>
              <a:rPr lang="tr-TR" sz="2400" dirty="0" err="1"/>
              <a:t>ven</a:t>
            </a:r>
            <a:endParaRPr lang="tr-TR" sz="2400" dirty="0"/>
          </a:p>
          <a:p>
            <a:pPr marL="800100" lvl="1" indent="-342900">
              <a:buFont typeface="+mj-lt"/>
              <a:buAutoNum type="arabicPeriod"/>
            </a:pPr>
            <a:r>
              <a:rPr lang="tr-TR" dirty="0"/>
              <a:t>Sağ </a:t>
            </a:r>
            <a:r>
              <a:rPr lang="tr-TR" dirty="0" err="1"/>
              <a:t>eksternal</a:t>
            </a:r>
            <a:r>
              <a:rPr lang="tr-TR" dirty="0"/>
              <a:t> </a:t>
            </a:r>
            <a:r>
              <a:rPr lang="tr-TR" dirty="0" err="1"/>
              <a:t>juguler</a:t>
            </a:r>
            <a:r>
              <a:rPr lang="tr-TR" dirty="0"/>
              <a:t> </a:t>
            </a:r>
            <a:r>
              <a:rPr lang="tr-TR" dirty="0" err="1"/>
              <a:t>ven</a:t>
            </a:r>
            <a:endParaRPr lang="tr-TR" dirty="0"/>
          </a:p>
          <a:p>
            <a:pPr marL="800100" lvl="1" indent="-342900">
              <a:buFont typeface="+mj-lt"/>
              <a:buAutoNum type="arabicPeriod"/>
            </a:pPr>
            <a:r>
              <a:rPr lang="tr-TR" dirty="0"/>
              <a:t>Sol </a:t>
            </a:r>
            <a:r>
              <a:rPr lang="tr-TR" dirty="0" err="1"/>
              <a:t>internal</a:t>
            </a:r>
            <a:r>
              <a:rPr lang="tr-TR" dirty="0"/>
              <a:t> </a:t>
            </a:r>
            <a:r>
              <a:rPr lang="tr-TR" dirty="0" err="1"/>
              <a:t>juguler</a:t>
            </a:r>
            <a:r>
              <a:rPr lang="tr-TR" dirty="0"/>
              <a:t> </a:t>
            </a:r>
            <a:r>
              <a:rPr lang="tr-TR" dirty="0" err="1"/>
              <a:t>ven</a:t>
            </a:r>
            <a:endParaRPr lang="tr-TR" dirty="0"/>
          </a:p>
          <a:p>
            <a:pPr marL="800100" lvl="1" indent="-342900">
              <a:buFont typeface="+mj-lt"/>
              <a:buAutoNum type="arabicPeriod"/>
            </a:pPr>
            <a:r>
              <a:rPr lang="tr-TR" dirty="0" err="1"/>
              <a:t>Femoral</a:t>
            </a:r>
            <a:r>
              <a:rPr lang="tr-TR" dirty="0"/>
              <a:t> </a:t>
            </a:r>
            <a:r>
              <a:rPr lang="tr-TR" dirty="0" err="1"/>
              <a:t>ven</a:t>
            </a:r>
            <a:endParaRPr lang="tr-TR" dirty="0"/>
          </a:p>
          <a:p>
            <a:pPr marL="800100" lvl="1" indent="-342900">
              <a:buFont typeface="+mj-lt"/>
              <a:buAutoNum type="arabicPeriod"/>
            </a:pPr>
            <a:r>
              <a:rPr lang="tr-TR" sz="1400" dirty="0" err="1"/>
              <a:t>Subklavyen</a:t>
            </a:r>
            <a:r>
              <a:rPr lang="tr-TR" sz="1400" dirty="0"/>
              <a:t> </a:t>
            </a:r>
            <a:r>
              <a:rPr lang="tr-TR" sz="1400" dirty="0" err="1"/>
              <a:t>ven</a:t>
            </a:r>
            <a:endParaRPr lang="tr-TR" sz="1400" dirty="0"/>
          </a:p>
          <a:p>
            <a:endParaRPr lang="tr-TR" dirty="0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9EBA1FE3-6126-4898-967D-07BCF118648D}"/>
              </a:ext>
            </a:extLst>
          </p:cNvPr>
          <p:cNvSpPr txBox="1"/>
          <p:nvPr/>
        </p:nvSpPr>
        <p:spPr>
          <a:xfrm>
            <a:off x="8885382" y="6383564"/>
            <a:ext cx="278473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900" i="1" dirty="0"/>
              <a:t>K/DOQI- </a:t>
            </a:r>
            <a:r>
              <a:rPr lang="tr-TR" sz="900" i="1" dirty="0" err="1"/>
              <a:t>Vascular</a:t>
            </a:r>
            <a:r>
              <a:rPr lang="tr-TR" sz="900" i="1" dirty="0"/>
              <a:t> Access </a:t>
            </a:r>
            <a:r>
              <a:rPr lang="tr-TR" sz="900" i="1" dirty="0" err="1"/>
              <a:t>guidleine</a:t>
            </a:r>
            <a:r>
              <a:rPr lang="tr-TR" sz="900" i="1" dirty="0"/>
              <a:t>, 2006.</a:t>
            </a:r>
          </a:p>
          <a:p>
            <a:r>
              <a:rPr lang="tr-TR" sz="900" i="1" dirty="0"/>
              <a:t>Interventional </a:t>
            </a:r>
            <a:r>
              <a:rPr lang="tr-TR" sz="900" i="1" dirty="0" err="1"/>
              <a:t>Nehprology</a:t>
            </a:r>
            <a:r>
              <a:rPr lang="tr-TR" sz="900" i="1" dirty="0"/>
              <a:t>. </a:t>
            </a:r>
            <a:r>
              <a:rPr lang="tr-TR" sz="900" i="1" dirty="0" err="1"/>
              <a:t>McGraw-Hill</a:t>
            </a:r>
            <a:r>
              <a:rPr lang="tr-TR" sz="900" i="1" dirty="0"/>
              <a:t>, 2012; pp307-318.</a:t>
            </a:r>
          </a:p>
          <a:p>
            <a:r>
              <a:rPr lang="tr-TR" sz="900" i="1" dirty="0" err="1"/>
              <a:t>Handbook</a:t>
            </a:r>
            <a:r>
              <a:rPr lang="tr-TR" sz="900" i="1" dirty="0"/>
              <a:t> of </a:t>
            </a:r>
            <a:r>
              <a:rPr lang="tr-TR" sz="900" i="1" dirty="0" err="1"/>
              <a:t>Dialysis</a:t>
            </a:r>
            <a:r>
              <a:rPr lang="tr-TR" sz="900" i="1" dirty="0"/>
              <a:t> </a:t>
            </a:r>
            <a:r>
              <a:rPr lang="tr-TR" sz="900" i="1" dirty="0" err="1"/>
              <a:t>Therapy</a:t>
            </a:r>
            <a:r>
              <a:rPr lang="tr-TR" sz="900" i="1" dirty="0"/>
              <a:t> 5th ed. </a:t>
            </a:r>
            <a:r>
              <a:rPr lang="tr-TR" sz="900" i="1" dirty="0" err="1"/>
              <a:t>Chapter</a:t>
            </a:r>
            <a:r>
              <a:rPr lang="tr-TR" sz="900" i="1" dirty="0"/>
              <a:t> 72.</a:t>
            </a:r>
          </a:p>
          <a:p>
            <a:r>
              <a:rPr lang="tr-TR" sz="900" i="1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55381060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79BB813-7E96-484C-A027-B498A6983F6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/>
              <a:t>GEÇİCİ HEMODİYALİZ KATETERLERİ</a:t>
            </a:r>
            <a:br>
              <a:rPr lang="tr-TR" dirty="0"/>
            </a:br>
            <a:r>
              <a:rPr lang="tr-TR" sz="2400" dirty="0" err="1"/>
              <a:t>KAteter</a:t>
            </a:r>
            <a:r>
              <a:rPr lang="tr-TR" sz="2400" dirty="0"/>
              <a:t> seçimi</a:t>
            </a:r>
            <a:endParaRPr lang="tr-TR" dirty="0"/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A2C06CFD-F4D4-46EF-B3EF-CA6EA8C90FB3}"/>
              </a:ext>
            </a:extLst>
          </p:cNvPr>
          <p:cNvSpPr txBox="1"/>
          <p:nvPr/>
        </p:nvSpPr>
        <p:spPr>
          <a:xfrm>
            <a:off x="766618" y="3429000"/>
            <a:ext cx="26725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tr-TR" dirty="0" err="1"/>
              <a:t>Mahurkar</a:t>
            </a:r>
            <a:r>
              <a:rPr lang="tr-TR" dirty="0"/>
              <a:t> tip </a:t>
            </a:r>
            <a:r>
              <a:rPr lang="tr-TR" dirty="0" err="1"/>
              <a:t>kateterler</a:t>
            </a:r>
            <a:endParaRPr lang="tr-TR" sz="1400" dirty="0"/>
          </a:p>
          <a:p>
            <a:endParaRPr lang="tr-TR" dirty="0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9EBA1FE3-6126-4898-967D-07BCF118648D}"/>
              </a:ext>
            </a:extLst>
          </p:cNvPr>
          <p:cNvSpPr txBox="1"/>
          <p:nvPr/>
        </p:nvSpPr>
        <p:spPr>
          <a:xfrm>
            <a:off x="8885382" y="6497864"/>
            <a:ext cx="284885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900" i="1" dirty="0"/>
              <a:t>Interventional </a:t>
            </a:r>
            <a:r>
              <a:rPr lang="tr-TR" sz="900" i="1" dirty="0" err="1"/>
              <a:t>Nehprology</a:t>
            </a:r>
            <a:r>
              <a:rPr lang="tr-TR" sz="900" i="1" dirty="0"/>
              <a:t>. </a:t>
            </a:r>
            <a:r>
              <a:rPr lang="tr-TR" sz="900" i="1" dirty="0" err="1"/>
              <a:t>McGraw-Hill</a:t>
            </a:r>
            <a:r>
              <a:rPr lang="tr-TR" sz="900" i="1" dirty="0"/>
              <a:t>, 2012; pp307-318.  </a:t>
            </a:r>
          </a:p>
        </p:txBody>
      </p:sp>
      <p:sp>
        <p:nvSpPr>
          <p:cNvPr id="15" name="Metin kutusu 14">
            <a:extLst>
              <a:ext uri="{FF2B5EF4-FFF2-40B4-BE49-F238E27FC236}">
                <a16:creationId xmlns:a16="http://schemas.microsoft.com/office/drawing/2014/main" id="{3DBC4A9B-4453-4FEE-80CA-4B9400B1F5A2}"/>
              </a:ext>
            </a:extLst>
          </p:cNvPr>
          <p:cNvSpPr txBox="1"/>
          <p:nvPr/>
        </p:nvSpPr>
        <p:spPr>
          <a:xfrm>
            <a:off x="766618" y="4557739"/>
            <a:ext cx="22547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tr-TR" dirty="0" err="1"/>
              <a:t>Tesio</a:t>
            </a:r>
            <a:r>
              <a:rPr lang="tr-TR" dirty="0"/>
              <a:t> tip </a:t>
            </a:r>
            <a:r>
              <a:rPr lang="tr-TR" dirty="0" err="1"/>
              <a:t>kateterler</a:t>
            </a:r>
            <a:endParaRPr lang="tr-TR" sz="1400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282944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79BB813-7E96-484C-A027-B498A6983F6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/>
              <a:t>GEÇİCİ HEMODİYALİZ KATETERLERİ</a:t>
            </a:r>
            <a:br>
              <a:rPr lang="tr-TR" dirty="0"/>
            </a:br>
            <a:r>
              <a:rPr lang="tr-TR" sz="2400" dirty="0" err="1"/>
              <a:t>KAteter</a:t>
            </a:r>
            <a:r>
              <a:rPr lang="tr-TR" sz="2400" dirty="0"/>
              <a:t> seçimi</a:t>
            </a:r>
            <a:endParaRPr lang="tr-TR" dirty="0"/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A2C06CFD-F4D4-46EF-B3EF-CA6EA8C90FB3}"/>
              </a:ext>
            </a:extLst>
          </p:cNvPr>
          <p:cNvSpPr txBox="1"/>
          <p:nvPr/>
        </p:nvSpPr>
        <p:spPr>
          <a:xfrm>
            <a:off x="766618" y="3429000"/>
            <a:ext cx="2698431" cy="23698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tr-TR" dirty="0"/>
              <a:t>Sert materyalden imalat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tr-TR" sz="1600" dirty="0" err="1"/>
              <a:t>Vasküler</a:t>
            </a:r>
            <a:r>
              <a:rPr lang="tr-TR" sz="1600" dirty="0"/>
              <a:t> hasar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tr-TR" sz="1600" dirty="0" err="1"/>
              <a:t>Stenoz</a:t>
            </a:r>
            <a:endParaRPr lang="tr-TR" sz="1600" dirty="0"/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tr-TR" sz="1600" dirty="0" err="1"/>
              <a:t>Tromboz</a:t>
            </a:r>
            <a:r>
              <a:rPr lang="tr-TR" sz="1600" dirty="0"/>
              <a:t> 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endParaRPr lang="tr-TR" sz="14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tr-TR" dirty="0"/>
              <a:t>Uzunluk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tr-TR" sz="1600" dirty="0"/>
              <a:t>13-16 cm sağ taraf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tr-TR" sz="1600" dirty="0"/>
              <a:t>15-20 cm sol taraf</a:t>
            </a:r>
          </a:p>
          <a:p>
            <a:endParaRPr lang="tr-TR" dirty="0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9EBA1FE3-6126-4898-967D-07BCF118648D}"/>
              </a:ext>
            </a:extLst>
          </p:cNvPr>
          <p:cNvSpPr txBox="1"/>
          <p:nvPr/>
        </p:nvSpPr>
        <p:spPr>
          <a:xfrm>
            <a:off x="8885382" y="6497864"/>
            <a:ext cx="284885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900" i="1" dirty="0"/>
              <a:t>Interventional </a:t>
            </a:r>
            <a:r>
              <a:rPr lang="tr-TR" sz="900" i="1" dirty="0" err="1"/>
              <a:t>Nehprology</a:t>
            </a:r>
            <a:r>
              <a:rPr lang="tr-TR" sz="900" i="1" dirty="0"/>
              <a:t>. </a:t>
            </a:r>
            <a:r>
              <a:rPr lang="tr-TR" sz="900" i="1" dirty="0" err="1"/>
              <a:t>McGraw-Hill</a:t>
            </a:r>
            <a:r>
              <a:rPr lang="tr-TR" sz="900" i="1" dirty="0"/>
              <a:t>, 2012; pp307-318.  </a:t>
            </a:r>
          </a:p>
        </p:txBody>
      </p:sp>
    </p:spTree>
    <p:extLst>
      <p:ext uri="{BB962C8B-B14F-4D97-AF65-F5344CB8AC3E}">
        <p14:creationId xmlns:p14="http://schemas.microsoft.com/office/powerpoint/2010/main" val="202245104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79BB813-7E96-484C-A027-B498A6983F6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/>
              <a:t>GEÇİCİ HEMODİYALİZ KATETERLERİ</a:t>
            </a:r>
            <a:br>
              <a:rPr lang="tr-TR" dirty="0"/>
            </a:br>
            <a:r>
              <a:rPr lang="tr-TR" sz="2400" dirty="0" err="1"/>
              <a:t>KAteter</a:t>
            </a:r>
            <a:r>
              <a:rPr lang="tr-TR" sz="2400" dirty="0"/>
              <a:t> seçimi</a:t>
            </a:r>
            <a:endParaRPr lang="tr-TR" dirty="0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9EBA1FE3-6126-4898-967D-07BCF118648D}"/>
              </a:ext>
            </a:extLst>
          </p:cNvPr>
          <p:cNvSpPr txBox="1"/>
          <p:nvPr/>
        </p:nvSpPr>
        <p:spPr>
          <a:xfrm>
            <a:off x="8885382" y="6497864"/>
            <a:ext cx="201369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900" i="1" dirty="0"/>
              <a:t>K/DOQI- </a:t>
            </a:r>
            <a:r>
              <a:rPr lang="tr-TR" sz="900" i="1" dirty="0" err="1"/>
              <a:t>Vascular</a:t>
            </a:r>
            <a:r>
              <a:rPr lang="tr-TR" sz="900" i="1" dirty="0"/>
              <a:t> Access </a:t>
            </a:r>
            <a:r>
              <a:rPr lang="tr-TR" sz="900" i="1" dirty="0" err="1"/>
              <a:t>guidleine</a:t>
            </a:r>
            <a:r>
              <a:rPr lang="tr-TR" sz="900" i="1" dirty="0"/>
              <a:t>, 2006.</a:t>
            </a:r>
          </a:p>
        </p:txBody>
      </p:sp>
      <p:graphicFrame>
        <p:nvGraphicFramePr>
          <p:cNvPr id="6" name="3 İçerik Yer Tutucusu">
            <a:extLst>
              <a:ext uri="{FF2B5EF4-FFF2-40B4-BE49-F238E27FC236}">
                <a16:creationId xmlns:a16="http://schemas.microsoft.com/office/drawing/2014/main" id="{63C1F473-8235-48F9-85F5-BA732C8A526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21443742"/>
              </p:ext>
            </p:extLst>
          </p:nvPr>
        </p:nvGraphicFramePr>
        <p:xfrm>
          <a:off x="2352675" y="3095626"/>
          <a:ext cx="7043846" cy="33200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219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219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5129">
                <a:tc gridSpan="2">
                  <a:txBody>
                    <a:bodyPr/>
                    <a:lstStyle/>
                    <a:p>
                      <a:r>
                        <a:rPr lang="tr-TR" sz="1500" dirty="0"/>
                        <a:t>Vücut ağırlığına göre kullanılacak </a:t>
                      </a:r>
                      <a:r>
                        <a:rPr lang="tr-TR" sz="1500" dirty="0" err="1"/>
                        <a:t>kateter</a:t>
                      </a:r>
                      <a:r>
                        <a:rPr lang="tr-TR" sz="1500" dirty="0"/>
                        <a:t> boyutları</a:t>
                      </a:r>
                    </a:p>
                  </a:txBody>
                  <a:tcPr marL="78740" marR="78740" marT="39370" marB="39370"/>
                </a:tc>
                <a:tc hMerge="1">
                  <a:txBody>
                    <a:bodyPr/>
                    <a:lstStyle/>
                    <a:p>
                      <a:endParaRPr lang="tr-TR" sz="1600" dirty="0"/>
                    </a:p>
                  </a:txBody>
                  <a:tcPr marL="78740" marR="78740" marT="39370" marB="3937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5129">
                <a:tc>
                  <a:txBody>
                    <a:bodyPr/>
                    <a:lstStyle/>
                    <a:p>
                      <a:r>
                        <a:rPr lang="tr-TR" sz="1500" dirty="0"/>
                        <a:t>Hasta Ağırlığı</a:t>
                      </a:r>
                    </a:p>
                  </a:txBody>
                  <a:tcPr marL="78740" marR="78740" marT="39370" marB="39370"/>
                </a:tc>
                <a:tc>
                  <a:txBody>
                    <a:bodyPr/>
                    <a:lstStyle/>
                    <a:p>
                      <a:r>
                        <a:rPr lang="tr-TR" sz="1500" dirty="0" err="1"/>
                        <a:t>Kateter</a:t>
                      </a:r>
                      <a:endParaRPr lang="tr-TR" sz="1500" dirty="0"/>
                    </a:p>
                  </a:txBody>
                  <a:tcPr marL="78740" marR="78740" marT="39370" marB="3937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5129">
                <a:tc>
                  <a:txBody>
                    <a:bodyPr/>
                    <a:lstStyle/>
                    <a:p>
                      <a:r>
                        <a:rPr lang="tr-TR" sz="1500" dirty="0" err="1"/>
                        <a:t>Yenidoğan</a:t>
                      </a:r>
                      <a:endParaRPr lang="tr-TR" sz="1500" dirty="0"/>
                    </a:p>
                  </a:txBody>
                  <a:tcPr marL="78740" marR="78740" marT="39370" marB="39370"/>
                </a:tc>
                <a:tc>
                  <a:txBody>
                    <a:bodyPr/>
                    <a:lstStyle/>
                    <a:p>
                      <a:r>
                        <a:rPr lang="tr-TR" sz="1500" dirty="0"/>
                        <a:t>7-Fr çift lümen</a:t>
                      </a:r>
                    </a:p>
                  </a:txBody>
                  <a:tcPr marL="78740" marR="78740" marT="39370" marB="3937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5129">
                <a:tc>
                  <a:txBody>
                    <a:bodyPr/>
                    <a:lstStyle/>
                    <a:p>
                      <a:r>
                        <a:rPr lang="tr-TR" sz="1500" dirty="0"/>
                        <a:t>5-20 kg</a:t>
                      </a:r>
                    </a:p>
                  </a:txBody>
                  <a:tcPr marL="78740" marR="78740" marT="39370" marB="39370"/>
                </a:tc>
                <a:tc>
                  <a:txBody>
                    <a:bodyPr/>
                    <a:lstStyle/>
                    <a:p>
                      <a:r>
                        <a:rPr lang="tr-TR" sz="1500" dirty="0"/>
                        <a:t>8-Fr çift lümen</a:t>
                      </a:r>
                    </a:p>
                  </a:txBody>
                  <a:tcPr marL="78740" marR="78740" marT="39370" marB="3937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67960">
                <a:tc>
                  <a:txBody>
                    <a:bodyPr/>
                    <a:lstStyle/>
                    <a:p>
                      <a:r>
                        <a:rPr lang="tr-TR" sz="1500" dirty="0"/>
                        <a:t>20-40 kg</a:t>
                      </a:r>
                    </a:p>
                  </a:txBody>
                  <a:tcPr marL="78740" marR="78740" marT="39370" marB="39370"/>
                </a:tc>
                <a:tc>
                  <a:txBody>
                    <a:bodyPr/>
                    <a:lstStyle/>
                    <a:p>
                      <a:r>
                        <a:rPr lang="tr-TR" sz="1500" dirty="0"/>
                        <a:t>7-Fr </a:t>
                      </a:r>
                      <a:r>
                        <a:rPr lang="tr-TR" sz="1500" dirty="0" err="1"/>
                        <a:t>Tesio</a:t>
                      </a:r>
                      <a:r>
                        <a:rPr lang="tr-TR" sz="1500" dirty="0"/>
                        <a:t> (20-25 kg)</a:t>
                      </a:r>
                    </a:p>
                    <a:p>
                      <a:r>
                        <a:rPr lang="tr-TR" sz="1500" dirty="0"/>
                        <a:t>10-Fr</a:t>
                      </a:r>
                      <a:r>
                        <a:rPr lang="tr-TR" sz="1500" baseline="0" dirty="0"/>
                        <a:t> çift lümen</a:t>
                      </a:r>
                    </a:p>
                    <a:p>
                      <a:r>
                        <a:rPr lang="tr-TR" sz="1500" baseline="0" dirty="0"/>
                        <a:t>10-Fr </a:t>
                      </a:r>
                      <a:r>
                        <a:rPr lang="tr-TR" sz="1500" baseline="0" dirty="0" err="1"/>
                        <a:t>split</a:t>
                      </a:r>
                      <a:r>
                        <a:rPr lang="tr-TR" sz="1500" baseline="0" dirty="0"/>
                        <a:t> </a:t>
                      </a:r>
                      <a:r>
                        <a:rPr lang="tr-TR" sz="1500" baseline="0" dirty="0" err="1"/>
                        <a:t>kateter</a:t>
                      </a:r>
                      <a:endParaRPr lang="tr-TR" sz="1500" baseline="0" dirty="0"/>
                    </a:p>
                    <a:p>
                      <a:r>
                        <a:rPr lang="tr-TR" sz="1500" baseline="0" dirty="0"/>
                        <a:t>10-Fr </a:t>
                      </a:r>
                      <a:r>
                        <a:rPr lang="tr-TR" sz="1500" baseline="0" dirty="0" err="1"/>
                        <a:t>Tesio</a:t>
                      </a:r>
                      <a:r>
                        <a:rPr lang="tr-TR" sz="1500" baseline="0" dirty="0"/>
                        <a:t> </a:t>
                      </a:r>
                      <a:r>
                        <a:rPr lang="tr-TR" sz="1500" baseline="0" dirty="0" err="1"/>
                        <a:t>kateter</a:t>
                      </a:r>
                      <a:endParaRPr lang="tr-TR" sz="1500" baseline="0" dirty="0"/>
                    </a:p>
                    <a:p>
                      <a:r>
                        <a:rPr lang="tr-TR" sz="1500" baseline="0" dirty="0"/>
                        <a:t>11.5-Fr çift lümen (&gt;30 kg)</a:t>
                      </a:r>
                      <a:endParaRPr lang="tr-TR" sz="1500" dirty="0"/>
                    </a:p>
                  </a:txBody>
                  <a:tcPr marL="78740" marR="78740" marT="39370" marB="3937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91544">
                <a:tc>
                  <a:txBody>
                    <a:bodyPr/>
                    <a:lstStyle/>
                    <a:p>
                      <a:r>
                        <a:rPr lang="tr-TR" sz="1500" dirty="0"/>
                        <a:t>&gt;40 kg</a:t>
                      </a:r>
                    </a:p>
                  </a:txBody>
                  <a:tcPr marL="78740" marR="78740" marT="39370" marB="39370"/>
                </a:tc>
                <a:tc>
                  <a:txBody>
                    <a:bodyPr/>
                    <a:lstStyle/>
                    <a:p>
                      <a:r>
                        <a:rPr lang="tr-TR" sz="1500" dirty="0"/>
                        <a:t>10-Fr </a:t>
                      </a:r>
                      <a:r>
                        <a:rPr lang="tr-TR" sz="1500" dirty="0" err="1"/>
                        <a:t>Tesio</a:t>
                      </a:r>
                      <a:endParaRPr lang="tr-TR" sz="1500" dirty="0"/>
                    </a:p>
                    <a:p>
                      <a:r>
                        <a:rPr lang="tr-TR" sz="1500" dirty="0"/>
                        <a:t>11.5-Fr çift lümen</a:t>
                      </a:r>
                    </a:p>
                    <a:p>
                      <a:r>
                        <a:rPr lang="tr-TR" sz="1500" dirty="0"/>
                        <a:t>12.5-Fr çift lümen</a:t>
                      </a:r>
                    </a:p>
                  </a:txBody>
                  <a:tcPr marL="78740" marR="78740" marT="39370" marB="3937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785054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79BB813-7E96-484C-A027-B498A6983F6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/>
              <a:t>GEÇİCİ HEMODİYALİZ KATETERLERİ</a:t>
            </a:r>
            <a:br>
              <a:rPr lang="tr-TR" dirty="0"/>
            </a:br>
            <a:r>
              <a:rPr lang="tr-TR" sz="2400" dirty="0"/>
              <a:t>Steril prosedür</a:t>
            </a:r>
            <a:endParaRPr lang="tr-TR" dirty="0"/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A2C06CFD-F4D4-46EF-B3EF-CA6EA8C90FB3}"/>
              </a:ext>
            </a:extLst>
          </p:cNvPr>
          <p:cNvSpPr txBox="1"/>
          <p:nvPr/>
        </p:nvSpPr>
        <p:spPr>
          <a:xfrm>
            <a:off x="766618" y="3429000"/>
            <a:ext cx="4334713" cy="29546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tr-TR" sz="1400" dirty="0" err="1"/>
              <a:t>Enfeksiyöz</a:t>
            </a:r>
            <a:r>
              <a:rPr lang="tr-TR" sz="1400" dirty="0"/>
              <a:t> sorunları önlemek için en önemli basamak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tr-TR" sz="14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tr-TR" sz="1400" dirty="0"/>
              <a:t>Antiseptik solüsyon</a:t>
            </a:r>
          </a:p>
          <a:p>
            <a:pPr lvl="1"/>
            <a:r>
              <a:rPr lang="tr-TR" sz="1400" b="1" u="sng" dirty="0"/>
              <a:t>1. %2 </a:t>
            </a:r>
            <a:r>
              <a:rPr lang="tr-TR" sz="1400" b="1" u="sng" dirty="0" err="1"/>
              <a:t>klorheksidin</a:t>
            </a:r>
            <a:endParaRPr lang="tr-TR" sz="1400" b="1" u="sng" dirty="0"/>
          </a:p>
          <a:p>
            <a:pPr lvl="1"/>
            <a:r>
              <a:rPr lang="tr-TR" sz="1400" dirty="0"/>
              <a:t>2. </a:t>
            </a:r>
            <a:r>
              <a:rPr lang="tr-TR" sz="1400" dirty="0" err="1"/>
              <a:t>Povidon-iyodin</a:t>
            </a:r>
            <a:endParaRPr lang="tr-TR" sz="1400" dirty="0"/>
          </a:p>
          <a:p>
            <a:pPr lvl="1"/>
            <a:r>
              <a:rPr lang="tr-TR" sz="1400" dirty="0"/>
              <a:t>3. %70 alkol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endParaRPr lang="tr-TR" sz="14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tr-TR" sz="1400" dirty="0"/>
              <a:t>Kuruma süresi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tr-TR" sz="1400" dirty="0" err="1"/>
              <a:t>Klorheksidin</a:t>
            </a:r>
            <a:r>
              <a:rPr lang="tr-TR" sz="1400" dirty="0"/>
              <a:t> için en az 30 sn.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tr-TR" sz="1400" dirty="0" err="1"/>
              <a:t>Povidon-iyodin</a:t>
            </a:r>
            <a:r>
              <a:rPr lang="tr-TR" sz="1400" dirty="0"/>
              <a:t> için daha uzun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tr-TR" sz="1400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tr-TR" sz="1400" dirty="0"/>
          </a:p>
          <a:p>
            <a:endParaRPr lang="tr-TR" dirty="0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9EBA1FE3-6126-4898-967D-07BCF118648D}"/>
              </a:ext>
            </a:extLst>
          </p:cNvPr>
          <p:cNvSpPr txBox="1"/>
          <p:nvPr/>
        </p:nvSpPr>
        <p:spPr>
          <a:xfrm>
            <a:off x="8885382" y="6497864"/>
            <a:ext cx="284885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900" i="1" dirty="0"/>
              <a:t>Interventional </a:t>
            </a:r>
            <a:r>
              <a:rPr lang="tr-TR" sz="900" i="1" dirty="0" err="1"/>
              <a:t>Nehprology</a:t>
            </a:r>
            <a:r>
              <a:rPr lang="tr-TR" sz="900" i="1" dirty="0"/>
              <a:t>. </a:t>
            </a:r>
            <a:r>
              <a:rPr lang="tr-TR" sz="900" i="1" dirty="0" err="1"/>
              <a:t>McGraw-Hill</a:t>
            </a:r>
            <a:r>
              <a:rPr lang="tr-TR" sz="900" i="1" dirty="0"/>
              <a:t>, 2012; pp307-318.  </a:t>
            </a:r>
          </a:p>
        </p:txBody>
      </p:sp>
    </p:spTree>
    <p:extLst>
      <p:ext uri="{BB962C8B-B14F-4D97-AF65-F5344CB8AC3E}">
        <p14:creationId xmlns:p14="http://schemas.microsoft.com/office/powerpoint/2010/main" val="355343335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79BB813-7E96-484C-A027-B498A6983F6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/>
              <a:t>GEÇİCİ HEMODİYALİZ KATETERLERİ</a:t>
            </a:r>
            <a:br>
              <a:rPr lang="tr-TR" dirty="0"/>
            </a:br>
            <a:r>
              <a:rPr lang="tr-TR" sz="2400" dirty="0"/>
              <a:t>Ultrason kullanımı</a:t>
            </a:r>
            <a:endParaRPr lang="tr-TR" dirty="0"/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A2C06CFD-F4D4-46EF-B3EF-CA6EA8C90FB3}"/>
              </a:ext>
            </a:extLst>
          </p:cNvPr>
          <p:cNvSpPr txBox="1"/>
          <p:nvPr/>
        </p:nvSpPr>
        <p:spPr>
          <a:xfrm>
            <a:off x="766618" y="3429000"/>
            <a:ext cx="5341078" cy="33855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tr-TR" sz="1400" dirty="0"/>
              <a:t>İşlem sırasında US kullanımı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tr-TR" sz="1400" dirty="0"/>
              <a:t>K/DQOI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tr-TR" sz="1400" dirty="0"/>
              <a:t>ASDIN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endParaRPr lang="tr-TR" sz="14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tr-TR" sz="1400" dirty="0"/>
              <a:t>US 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tr-TR" sz="1400" dirty="0"/>
              <a:t>Yeterli doku derinliğini göstermelidir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endParaRPr lang="tr-TR" sz="14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tr-TR" sz="1400" dirty="0" err="1"/>
              <a:t>Ven</a:t>
            </a:r>
            <a:endParaRPr lang="tr-TR" sz="1400" dirty="0"/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tr-TR" sz="1400" dirty="0"/>
              <a:t>Kompresyondan etkilenmektedir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endParaRPr lang="tr-TR" sz="14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tr-TR" sz="1400" dirty="0"/>
              <a:t>Arter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tr-TR" sz="1400" dirty="0"/>
              <a:t>Çok güçlü uygulanmayan kompresyondan etkilenmemektedir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tr-TR" sz="1400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tr-TR" sz="1400" dirty="0"/>
          </a:p>
          <a:p>
            <a:endParaRPr lang="tr-TR" dirty="0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9EBA1FE3-6126-4898-967D-07BCF118648D}"/>
              </a:ext>
            </a:extLst>
          </p:cNvPr>
          <p:cNvSpPr txBox="1"/>
          <p:nvPr/>
        </p:nvSpPr>
        <p:spPr>
          <a:xfrm>
            <a:off x="8885382" y="6497864"/>
            <a:ext cx="284885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900" i="1" dirty="0"/>
              <a:t>Interventional </a:t>
            </a:r>
            <a:r>
              <a:rPr lang="tr-TR" sz="900" i="1" dirty="0" err="1"/>
              <a:t>Nehprology</a:t>
            </a:r>
            <a:r>
              <a:rPr lang="tr-TR" sz="900" i="1" dirty="0"/>
              <a:t>. </a:t>
            </a:r>
            <a:r>
              <a:rPr lang="tr-TR" sz="900" i="1" dirty="0" err="1"/>
              <a:t>McGraw-Hill</a:t>
            </a:r>
            <a:r>
              <a:rPr lang="tr-TR" sz="900" i="1" dirty="0"/>
              <a:t>, 2012; pp307-318.  </a:t>
            </a:r>
          </a:p>
        </p:txBody>
      </p:sp>
    </p:spTree>
    <p:extLst>
      <p:ext uri="{BB962C8B-B14F-4D97-AF65-F5344CB8AC3E}">
        <p14:creationId xmlns:p14="http://schemas.microsoft.com/office/powerpoint/2010/main" val="18494502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79BB813-7E96-484C-A027-B498A6983F6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/>
              <a:t>ultrason</a:t>
            </a: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A2C06CFD-F4D4-46EF-B3EF-CA6EA8C90FB3}"/>
              </a:ext>
            </a:extLst>
          </p:cNvPr>
          <p:cNvSpPr txBox="1"/>
          <p:nvPr/>
        </p:nvSpPr>
        <p:spPr>
          <a:xfrm>
            <a:off x="766618" y="3429000"/>
            <a:ext cx="6191118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Ultrason kullanımı damara ulaşımda büyük önem taşımaktadır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tr-TR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Kateter</a:t>
            </a:r>
            <a:r>
              <a: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 takılırken kılavuzluk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Fistül fonksiyonlarının değerlendirilmesi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tr-TR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Venlerin</a:t>
            </a:r>
            <a:r>
              <a: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 haritalanması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Akımın değerlendirilmesi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9EBA1FE3-6126-4898-967D-07BCF118648D}"/>
              </a:ext>
            </a:extLst>
          </p:cNvPr>
          <p:cNvSpPr txBox="1"/>
          <p:nvPr/>
        </p:nvSpPr>
        <p:spPr>
          <a:xfrm>
            <a:off x="9037782" y="6408093"/>
            <a:ext cx="27911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9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Comprehensive</a:t>
            </a:r>
            <a:r>
              <a:rPr kumimoji="0" lang="tr-TR" sz="9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 </a:t>
            </a:r>
            <a:r>
              <a:rPr kumimoji="0" lang="tr-TR" sz="9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Clinical</a:t>
            </a:r>
            <a:r>
              <a:rPr kumimoji="0" lang="tr-TR" sz="9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 </a:t>
            </a:r>
            <a:r>
              <a:rPr kumimoji="0" lang="tr-TR" sz="9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Nephrology</a:t>
            </a:r>
            <a:r>
              <a:rPr kumimoji="0" lang="tr-TR" sz="9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 6th ed. 2019; </a:t>
            </a:r>
            <a:r>
              <a:rPr kumimoji="0" lang="tr-TR" sz="9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Chap</a:t>
            </a:r>
            <a:r>
              <a:rPr kumimoji="0" lang="tr-TR" sz="9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 92.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9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Koratala</a:t>
            </a:r>
            <a:r>
              <a:rPr kumimoji="0" lang="tr-TR" sz="9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 et al, AJKD, 2019; online.</a:t>
            </a:r>
          </a:p>
        </p:txBody>
      </p:sp>
    </p:spTree>
    <p:extLst>
      <p:ext uri="{BB962C8B-B14F-4D97-AF65-F5344CB8AC3E}">
        <p14:creationId xmlns:p14="http://schemas.microsoft.com/office/powerpoint/2010/main" val="304723850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79BB813-7E96-484C-A027-B498A6983F6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/>
              <a:t>GEÇİCİ HEMODİYALİZ KATETERLERİ</a:t>
            </a:r>
            <a:br>
              <a:rPr lang="tr-TR" dirty="0"/>
            </a:br>
            <a:r>
              <a:rPr lang="tr-TR" sz="2400" dirty="0" err="1"/>
              <a:t>seldinger</a:t>
            </a:r>
            <a:r>
              <a:rPr lang="tr-TR" sz="2400" dirty="0"/>
              <a:t> yöntemi &amp; Konum </a:t>
            </a:r>
            <a:endParaRPr lang="tr-TR" dirty="0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9EBA1FE3-6126-4898-967D-07BCF118648D}"/>
              </a:ext>
            </a:extLst>
          </p:cNvPr>
          <p:cNvSpPr txBox="1"/>
          <p:nvPr/>
        </p:nvSpPr>
        <p:spPr>
          <a:xfrm>
            <a:off x="6446982" y="6525573"/>
            <a:ext cx="544251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900" dirty="0">
                <a:hlinkClick r:id="rId3"/>
              </a:rPr>
              <a:t>https://www.youtube.com/watch?v=BtxLQvGkSkM&amp;list=PLD_PQdrNYoLZeRM157OjIUdS9OZbf5luU&amp;index=5</a:t>
            </a:r>
            <a:endParaRPr lang="tr-TR" sz="900" i="1" dirty="0"/>
          </a:p>
        </p:txBody>
      </p:sp>
    </p:spTree>
    <p:extLst>
      <p:ext uri="{BB962C8B-B14F-4D97-AF65-F5344CB8AC3E}">
        <p14:creationId xmlns:p14="http://schemas.microsoft.com/office/powerpoint/2010/main" val="91934516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79BB813-7E96-484C-A027-B498A6983F6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/>
              <a:t>GEÇİCİ HEMODİYALİZ KATETERLERİ</a:t>
            </a:r>
            <a:br>
              <a:rPr lang="tr-TR" dirty="0"/>
            </a:br>
            <a:r>
              <a:rPr lang="tr-TR" sz="2400" dirty="0"/>
              <a:t>komplikasyonlar</a:t>
            </a:r>
            <a:endParaRPr lang="tr-TR" dirty="0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9EBA1FE3-6126-4898-967D-07BCF118648D}"/>
              </a:ext>
            </a:extLst>
          </p:cNvPr>
          <p:cNvSpPr txBox="1"/>
          <p:nvPr/>
        </p:nvSpPr>
        <p:spPr>
          <a:xfrm>
            <a:off x="9014691" y="6627168"/>
            <a:ext cx="284885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900" i="1" dirty="0"/>
              <a:t>Interventional </a:t>
            </a:r>
            <a:r>
              <a:rPr lang="tr-TR" sz="900" i="1" dirty="0" err="1"/>
              <a:t>Nehprology</a:t>
            </a:r>
            <a:r>
              <a:rPr lang="tr-TR" sz="900" i="1" dirty="0"/>
              <a:t>. </a:t>
            </a:r>
            <a:r>
              <a:rPr lang="tr-TR" sz="900" i="1" dirty="0" err="1"/>
              <a:t>McGraw-Hill</a:t>
            </a:r>
            <a:r>
              <a:rPr lang="tr-TR" sz="900" i="1" dirty="0"/>
              <a:t>, 2012; pp307-318.  </a:t>
            </a:r>
          </a:p>
        </p:txBody>
      </p:sp>
      <p:graphicFrame>
        <p:nvGraphicFramePr>
          <p:cNvPr id="6" name="Tablo 5">
            <a:extLst>
              <a:ext uri="{FF2B5EF4-FFF2-40B4-BE49-F238E27FC236}">
                <a16:creationId xmlns:a16="http://schemas.microsoft.com/office/drawing/2014/main" id="{370CF0C1-FC33-4E71-A6E0-D4841FE621F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6073364"/>
              </p:ext>
            </p:extLst>
          </p:nvPr>
        </p:nvGraphicFramePr>
        <p:xfrm>
          <a:off x="2013965" y="3050309"/>
          <a:ext cx="8128000" cy="3337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1700855540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25296394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tr-TR" dirty="0"/>
                        <a:t>Erken Dönem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Geç Dönem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42943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/>
                        <a:t>Arter girişi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Enfeksiyon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53564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/>
                        <a:t>Kanama/</a:t>
                      </a:r>
                      <a:r>
                        <a:rPr lang="tr-TR" dirty="0" err="1"/>
                        <a:t>hematom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err="1"/>
                        <a:t>Stenoz</a:t>
                      </a:r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36805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err="1"/>
                        <a:t>Pnömo</a:t>
                      </a:r>
                      <a:r>
                        <a:rPr lang="tr-TR" dirty="0"/>
                        <a:t> veya </a:t>
                      </a:r>
                      <a:r>
                        <a:rPr lang="tr-TR" dirty="0" err="1"/>
                        <a:t>hemotoraks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err="1"/>
                        <a:t>Tromboz</a:t>
                      </a:r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98500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err="1"/>
                        <a:t>Vasküler</a:t>
                      </a:r>
                      <a:r>
                        <a:rPr lang="tr-TR" dirty="0"/>
                        <a:t> yaralanma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Fibrin kılıf gelişimi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72503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/>
                        <a:t>Aritmi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err="1"/>
                        <a:t>Vasküler</a:t>
                      </a:r>
                      <a:r>
                        <a:rPr lang="tr-TR" dirty="0"/>
                        <a:t> erozyon/</a:t>
                      </a:r>
                      <a:r>
                        <a:rPr lang="tr-TR" dirty="0" err="1"/>
                        <a:t>perforasyon</a:t>
                      </a:r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7289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/>
                        <a:t>Nörolojik yaralanma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err="1"/>
                        <a:t>Kateter</a:t>
                      </a:r>
                      <a:r>
                        <a:rPr lang="tr-TR" dirty="0"/>
                        <a:t> kırılması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1646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err="1"/>
                        <a:t>Torasik</a:t>
                      </a:r>
                      <a:r>
                        <a:rPr lang="tr-TR" dirty="0"/>
                        <a:t> kanal yaralanması (sol taraf)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err="1"/>
                        <a:t>Süperior</a:t>
                      </a:r>
                      <a:r>
                        <a:rPr lang="tr-TR" dirty="0"/>
                        <a:t> vena kava sendromu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99540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/>
                        <a:t>Hava </a:t>
                      </a:r>
                      <a:r>
                        <a:rPr lang="tr-TR" dirty="0" err="1"/>
                        <a:t>embolisi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68051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4905366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etin kutusu 6">
            <a:extLst>
              <a:ext uri="{FF2B5EF4-FFF2-40B4-BE49-F238E27FC236}">
                <a16:creationId xmlns:a16="http://schemas.microsoft.com/office/drawing/2014/main" id="{9EBA1FE3-6126-4898-967D-07BCF118648D}"/>
              </a:ext>
            </a:extLst>
          </p:cNvPr>
          <p:cNvSpPr txBox="1"/>
          <p:nvPr/>
        </p:nvSpPr>
        <p:spPr>
          <a:xfrm>
            <a:off x="9014691" y="6627168"/>
            <a:ext cx="284885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900" i="1" dirty="0"/>
              <a:t> </a:t>
            </a:r>
            <a:r>
              <a:rPr lang="tr-TR" sz="900" i="1" dirty="0" err="1"/>
              <a:t>Comprehensive</a:t>
            </a:r>
            <a:r>
              <a:rPr lang="tr-TR" sz="900" i="1" dirty="0"/>
              <a:t> </a:t>
            </a:r>
            <a:r>
              <a:rPr lang="tr-TR" sz="900" i="1" dirty="0" err="1"/>
              <a:t>Clincal</a:t>
            </a:r>
            <a:r>
              <a:rPr lang="tr-TR" sz="900" i="1" dirty="0"/>
              <a:t> </a:t>
            </a:r>
            <a:r>
              <a:rPr lang="tr-TR" sz="900" i="1" dirty="0" err="1"/>
              <a:t>Nephrology</a:t>
            </a:r>
            <a:r>
              <a:rPr lang="tr-TR" sz="900" i="1" dirty="0"/>
              <a:t>, 6th ed. 2019; </a:t>
            </a:r>
            <a:r>
              <a:rPr lang="tr-TR" sz="900" i="1" dirty="0" err="1"/>
              <a:t>Chap</a:t>
            </a:r>
            <a:r>
              <a:rPr lang="tr-TR" sz="900" i="1" dirty="0"/>
              <a:t> 91.</a:t>
            </a:r>
          </a:p>
        </p:txBody>
      </p:sp>
      <p:pic>
        <p:nvPicPr>
          <p:cNvPr id="8" name="Resim 7">
            <a:extLst>
              <a:ext uri="{FF2B5EF4-FFF2-40B4-BE49-F238E27FC236}">
                <a16:creationId xmlns:a16="http://schemas.microsoft.com/office/drawing/2014/main" id="{0FC087D4-258D-4F83-B5D1-364744653C8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3646" t="2868" b="9534"/>
          <a:stretch/>
        </p:blipFill>
        <p:spPr>
          <a:xfrm>
            <a:off x="2738925" y="0"/>
            <a:ext cx="660318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765993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79BB813-7E96-484C-A027-B498A6983F6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/>
              <a:t>GEÇİCİ HEMODİYALİZ KATETERLERİ</a:t>
            </a:r>
            <a:br>
              <a:rPr lang="tr-TR" dirty="0"/>
            </a:br>
            <a:r>
              <a:rPr lang="tr-TR" sz="2400" dirty="0"/>
              <a:t>bakım ve çözümler</a:t>
            </a:r>
            <a:endParaRPr lang="tr-TR" dirty="0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9EBA1FE3-6126-4898-967D-07BCF118648D}"/>
              </a:ext>
            </a:extLst>
          </p:cNvPr>
          <p:cNvSpPr txBox="1"/>
          <p:nvPr/>
        </p:nvSpPr>
        <p:spPr>
          <a:xfrm>
            <a:off x="9014691" y="6488668"/>
            <a:ext cx="28232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900" i="1" dirty="0"/>
              <a:t>Interventional </a:t>
            </a:r>
            <a:r>
              <a:rPr lang="tr-TR" sz="900" i="1" dirty="0" err="1"/>
              <a:t>Nehprology</a:t>
            </a:r>
            <a:r>
              <a:rPr lang="tr-TR" sz="900" i="1" dirty="0"/>
              <a:t>. </a:t>
            </a:r>
            <a:r>
              <a:rPr lang="tr-TR" sz="900" i="1" dirty="0" err="1"/>
              <a:t>McGraw-Hill</a:t>
            </a:r>
            <a:r>
              <a:rPr lang="tr-TR" sz="900" i="1" dirty="0"/>
              <a:t>, 2012; pp307-318.</a:t>
            </a:r>
          </a:p>
          <a:p>
            <a:r>
              <a:rPr lang="tr-TR" sz="900" i="1" dirty="0"/>
              <a:t> </a:t>
            </a:r>
            <a:r>
              <a:rPr lang="tr-TR" sz="900" i="1" dirty="0" err="1"/>
              <a:t>Comprehensive</a:t>
            </a:r>
            <a:r>
              <a:rPr lang="tr-TR" sz="900" i="1" dirty="0"/>
              <a:t> </a:t>
            </a:r>
            <a:r>
              <a:rPr lang="tr-TR" sz="900" i="1" dirty="0" err="1"/>
              <a:t>Clincal</a:t>
            </a:r>
            <a:r>
              <a:rPr lang="tr-TR" sz="900" i="1" dirty="0"/>
              <a:t> </a:t>
            </a:r>
            <a:r>
              <a:rPr lang="tr-TR" sz="900" i="1" dirty="0" err="1"/>
              <a:t>Nephrology</a:t>
            </a:r>
            <a:r>
              <a:rPr lang="tr-TR" sz="900" i="1" dirty="0"/>
              <a:t>, 6th ed. 2019; </a:t>
            </a:r>
            <a:r>
              <a:rPr lang="tr-TR" sz="900" i="1" dirty="0" err="1"/>
              <a:t>Chap</a:t>
            </a:r>
            <a:r>
              <a:rPr lang="tr-TR" sz="900" i="1" dirty="0"/>
              <a:t> 92.</a:t>
            </a: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65D9D3AA-1DAC-4F09-B525-93E0B8AC9676}"/>
              </a:ext>
            </a:extLst>
          </p:cNvPr>
          <p:cNvSpPr txBox="1"/>
          <p:nvPr/>
        </p:nvSpPr>
        <p:spPr>
          <a:xfrm>
            <a:off x="766618" y="3429000"/>
            <a:ext cx="3220753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tr-TR" dirty="0" err="1"/>
              <a:t>Kateterin</a:t>
            </a:r>
            <a:r>
              <a:rPr lang="tr-TR" dirty="0"/>
              <a:t> düzgün çalışmaması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tr-TR" dirty="0" err="1"/>
              <a:t>Malpozisyon</a:t>
            </a:r>
            <a:endParaRPr lang="tr-TR" dirty="0"/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tr-TR" dirty="0" err="1"/>
              <a:t>Tromboz</a:t>
            </a:r>
            <a:endParaRPr lang="tr-TR" dirty="0"/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tr-TR" dirty="0"/>
              <a:t>Kıvrılma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tr-TR"/>
              <a:t>Fibrin kılıf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05304723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79BB813-7E96-484C-A027-B498A6983F6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/>
              <a:t>Tünelli HEMODİYALİZ KATETERLERİ</a:t>
            </a:r>
            <a:br>
              <a:rPr lang="tr-TR" dirty="0"/>
            </a:br>
            <a:endParaRPr lang="tr-TR" dirty="0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9EBA1FE3-6126-4898-967D-07BCF118648D}"/>
              </a:ext>
            </a:extLst>
          </p:cNvPr>
          <p:cNvSpPr txBox="1"/>
          <p:nvPr/>
        </p:nvSpPr>
        <p:spPr>
          <a:xfrm>
            <a:off x="9014691" y="6627168"/>
            <a:ext cx="284885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900" i="1" dirty="0"/>
              <a:t>Interventional </a:t>
            </a:r>
            <a:r>
              <a:rPr lang="tr-TR" sz="900" i="1" dirty="0" err="1"/>
              <a:t>Nehprology</a:t>
            </a:r>
            <a:r>
              <a:rPr lang="tr-TR" sz="900" i="1" dirty="0"/>
              <a:t>. </a:t>
            </a:r>
            <a:r>
              <a:rPr lang="tr-TR" sz="900" i="1" dirty="0" err="1"/>
              <a:t>McGraw-Hill</a:t>
            </a:r>
            <a:r>
              <a:rPr lang="tr-TR" sz="900" i="1" dirty="0"/>
              <a:t>, 2012; pp307-318.  </a:t>
            </a: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65D9D3AA-1DAC-4F09-B525-93E0B8AC9676}"/>
              </a:ext>
            </a:extLst>
          </p:cNvPr>
          <p:cNvSpPr txBox="1"/>
          <p:nvPr/>
        </p:nvSpPr>
        <p:spPr>
          <a:xfrm>
            <a:off x="766618" y="3429000"/>
            <a:ext cx="5544979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tr-TR" dirty="0"/>
              <a:t>Kullanımı ÇOK SIK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tr-TR" dirty="0"/>
              <a:t>ABD – Kronik HD haslarının %70’ i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endParaRPr lang="tr-TR" dirty="0"/>
          </a:p>
          <a:p>
            <a:pPr marL="742950" lvl="1" indent="-285750">
              <a:buFont typeface="Wingdings" panose="05000000000000000000" pitchFamily="2" charset="2"/>
              <a:buChar char="Ø"/>
            </a:pPr>
            <a:endParaRPr lang="tr-TR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tr-TR" dirty="0"/>
              <a:t>Maksimum akımı sağlayacak uç bölge dizaynları mevcut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tr-TR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99920065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79BB813-7E96-484C-A027-B498A6983F6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/>
              <a:t>Tünelli HEMODİYALİZ KATETERLERİ</a:t>
            </a:r>
            <a:br>
              <a:rPr lang="tr-TR" dirty="0"/>
            </a:br>
            <a:endParaRPr lang="tr-TR" dirty="0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9EBA1FE3-6126-4898-967D-07BCF118648D}"/>
              </a:ext>
            </a:extLst>
          </p:cNvPr>
          <p:cNvSpPr txBox="1"/>
          <p:nvPr/>
        </p:nvSpPr>
        <p:spPr>
          <a:xfrm>
            <a:off x="9014691" y="6627168"/>
            <a:ext cx="284885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900" i="1" dirty="0"/>
              <a:t>Interventional </a:t>
            </a:r>
            <a:r>
              <a:rPr lang="tr-TR" sz="900" i="1" dirty="0" err="1"/>
              <a:t>Nehprology</a:t>
            </a:r>
            <a:r>
              <a:rPr lang="tr-TR" sz="900" i="1" dirty="0"/>
              <a:t>. </a:t>
            </a:r>
            <a:r>
              <a:rPr lang="tr-TR" sz="900" i="1" dirty="0" err="1"/>
              <a:t>McGraw-Hill</a:t>
            </a:r>
            <a:r>
              <a:rPr lang="tr-TR" sz="900" i="1" dirty="0"/>
              <a:t>, 2012; pp307-318.  </a:t>
            </a:r>
          </a:p>
        </p:txBody>
      </p:sp>
    </p:spTree>
    <p:extLst>
      <p:ext uri="{BB962C8B-B14F-4D97-AF65-F5344CB8AC3E}">
        <p14:creationId xmlns:p14="http://schemas.microsoft.com/office/powerpoint/2010/main" val="398505309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79BB813-7E96-484C-A027-B498A6983F6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/>
              <a:t>Tünelli HEMODİYALİZ KATETERLERİ</a:t>
            </a:r>
            <a:br>
              <a:rPr lang="tr-TR" dirty="0"/>
            </a:br>
            <a:endParaRPr lang="tr-TR" dirty="0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9EBA1FE3-6126-4898-967D-07BCF118648D}"/>
              </a:ext>
            </a:extLst>
          </p:cNvPr>
          <p:cNvSpPr txBox="1"/>
          <p:nvPr/>
        </p:nvSpPr>
        <p:spPr>
          <a:xfrm>
            <a:off x="8967066" y="6488668"/>
            <a:ext cx="27847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900" i="1" dirty="0"/>
              <a:t>Interventional </a:t>
            </a:r>
            <a:r>
              <a:rPr lang="tr-TR" sz="900" i="1" dirty="0" err="1"/>
              <a:t>Nehprology</a:t>
            </a:r>
            <a:r>
              <a:rPr lang="tr-TR" sz="900" i="1" dirty="0"/>
              <a:t>. </a:t>
            </a:r>
            <a:r>
              <a:rPr lang="tr-TR" sz="900" i="1" dirty="0" err="1"/>
              <a:t>McGraw-Hill</a:t>
            </a:r>
            <a:r>
              <a:rPr lang="tr-TR" sz="900" i="1" dirty="0"/>
              <a:t>, 2012; pp307-318.</a:t>
            </a:r>
          </a:p>
          <a:p>
            <a:r>
              <a:rPr lang="tr-TR" sz="900" dirty="0">
                <a:hlinkClick r:id="rId3"/>
              </a:rPr>
              <a:t>https://en.wikipedia.org/wiki/Bernoulli%27s_principle</a:t>
            </a:r>
            <a:r>
              <a:rPr lang="tr-TR" sz="900" i="1" dirty="0"/>
              <a:t>  </a:t>
            </a: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65D9D3AA-1DAC-4F09-B525-93E0B8AC9676}"/>
              </a:ext>
            </a:extLst>
          </p:cNvPr>
          <p:cNvSpPr txBox="1"/>
          <p:nvPr/>
        </p:nvSpPr>
        <p:spPr>
          <a:xfrm>
            <a:off x="766618" y="3429000"/>
            <a:ext cx="2173993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tr-TR" dirty="0" err="1"/>
              <a:t>Bernoulli</a:t>
            </a:r>
            <a:r>
              <a:rPr lang="tr-TR" dirty="0"/>
              <a:t> efekti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tr-TR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tr-TR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tr-TR" dirty="0" err="1"/>
              <a:t>Kateter</a:t>
            </a:r>
            <a:r>
              <a:rPr lang="tr-TR" dirty="0"/>
              <a:t> uç bölgesi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tr-TR" dirty="0"/>
              <a:t>Fibrin kılıf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tr-TR" dirty="0" err="1"/>
              <a:t>Trombüs</a:t>
            </a:r>
            <a:endParaRPr lang="tr-TR" dirty="0"/>
          </a:p>
        </p:txBody>
      </p:sp>
      <p:sp>
        <p:nvSpPr>
          <p:cNvPr id="3" name="Ok: Sağ 2">
            <a:extLst>
              <a:ext uri="{FF2B5EF4-FFF2-40B4-BE49-F238E27FC236}">
                <a16:creationId xmlns:a16="http://schemas.microsoft.com/office/drawing/2014/main" id="{80E1C896-C532-46CB-AF63-FD049F9BEF22}"/>
              </a:ext>
            </a:extLst>
          </p:cNvPr>
          <p:cNvSpPr/>
          <p:nvPr/>
        </p:nvSpPr>
        <p:spPr>
          <a:xfrm>
            <a:off x="2834529" y="4460107"/>
            <a:ext cx="596551" cy="476250"/>
          </a:xfrm>
          <a:prstGeom prst="rightArrow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858B15D3-041E-45E7-9D80-801C4B8F78DB}"/>
              </a:ext>
            </a:extLst>
          </p:cNvPr>
          <p:cNvSpPr txBox="1"/>
          <p:nvPr/>
        </p:nvSpPr>
        <p:spPr>
          <a:xfrm>
            <a:off x="3483536" y="4375067"/>
            <a:ext cx="1799023" cy="64633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tr-TR" dirty="0"/>
              <a:t>Akım dinamiği</a:t>
            </a:r>
          </a:p>
          <a:p>
            <a:pPr algn="ctr"/>
            <a:r>
              <a:rPr lang="tr-TR" dirty="0"/>
              <a:t> değişkenliği </a:t>
            </a:r>
          </a:p>
        </p:txBody>
      </p:sp>
      <p:sp>
        <p:nvSpPr>
          <p:cNvPr id="8" name="Ok: Sağ 7">
            <a:extLst>
              <a:ext uri="{FF2B5EF4-FFF2-40B4-BE49-F238E27FC236}">
                <a16:creationId xmlns:a16="http://schemas.microsoft.com/office/drawing/2014/main" id="{53A9955D-6250-45AA-A134-726FC9F01FA0}"/>
              </a:ext>
            </a:extLst>
          </p:cNvPr>
          <p:cNvSpPr/>
          <p:nvPr/>
        </p:nvSpPr>
        <p:spPr>
          <a:xfrm>
            <a:off x="5401690" y="4426823"/>
            <a:ext cx="700019" cy="542819"/>
          </a:xfrm>
          <a:prstGeom prst="rightArrow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8094E1FD-7561-4587-A518-3EDEF805F7F5}"/>
              </a:ext>
            </a:extLst>
          </p:cNvPr>
          <p:cNvSpPr txBox="1"/>
          <p:nvPr/>
        </p:nvSpPr>
        <p:spPr>
          <a:xfrm>
            <a:off x="6196853" y="4375067"/>
            <a:ext cx="2173993" cy="64633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tr-TR" dirty="0"/>
              <a:t>Damar duvarında</a:t>
            </a:r>
          </a:p>
          <a:p>
            <a:pPr algn="ctr"/>
            <a:r>
              <a:rPr lang="tr-TR" dirty="0"/>
              <a:t>negatif basınçta artış</a:t>
            </a:r>
          </a:p>
        </p:txBody>
      </p:sp>
      <p:sp>
        <p:nvSpPr>
          <p:cNvPr id="10" name="Ok: Sağ 9">
            <a:extLst>
              <a:ext uri="{FF2B5EF4-FFF2-40B4-BE49-F238E27FC236}">
                <a16:creationId xmlns:a16="http://schemas.microsoft.com/office/drawing/2014/main" id="{660A9ABB-8A19-4AA5-A875-FD264CCE5849}"/>
              </a:ext>
            </a:extLst>
          </p:cNvPr>
          <p:cNvSpPr/>
          <p:nvPr/>
        </p:nvSpPr>
        <p:spPr>
          <a:xfrm>
            <a:off x="8470927" y="4429807"/>
            <a:ext cx="814213" cy="536850"/>
          </a:xfrm>
          <a:prstGeom prst="rightArrow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1" name="Metin kutusu 10">
            <a:extLst>
              <a:ext uri="{FF2B5EF4-FFF2-40B4-BE49-F238E27FC236}">
                <a16:creationId xmlns:a16="http://schemas.microsoft.com/office/drawing/2014/main" id="{12FC662E-92F3-4B5F-B48A-96ABFB181190}"/>
              </a:ext>
            </a:extLst>
          </p:cNvPr>
          <p:cNvSpPr txBox="1"/>
          <p:nvPr/>
        </p:nvSpPr>
        <p:spPr>
          <a:xfrm>
            <a:off x="9361340" y="4375067"/>
            <a:ext cx="2306785" cy="64633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tr-TR" dirty="0"/>
              <a:t>Damar duvarının </a:t>
            </a:r>
            <a:r>
              <a:rPr lang="tr-TR" dirty="0" err="1"/>
              <a:t>kateter</a:t>
            </a:r>
            <a:r>
              <a:rPr lang="tr-TR" dirty="0"/>
              <a:t> ucuna hareketi</a:t>
            </a:r>
          </a:p>
        </p:txBody>
      </p:sp>
    </p:spTree>
    <p:extLst>
      <p:ext uri="{BB962C8B-B14F-4D97-AF65-F5344CB8AC3E}">
        <p14:creationId xmlns:p14="http://schemas.microsoft.com/office/powerpoint/2010/main" val="3158788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79BB813-7E96-484C-A027-B498A6983F6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/>
              <a:t>Tünelli HEMODİYALİZ KATETERLERİ</a:t>
            </a:r>
            <a:br>
              <a:rPr lang="tr-TR" dirty="0"/>
            </a:br>
            <a:endParaRPr lang="tr-TR" dirty="0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9EBA1FE3-6126-4898-967D-07BCF118648D}"/>
              </a:ext>
            </a:extLst>
          </p:cNvPr>
          <p:cNvSpPr txBox="1"/>
          <p:nvPr/>
        </p:nvSpPr>
        <p:spPr>
          <a:xfrm>
            <a:off x="9014691" y="6627168"/>
            <a:ext cx="284885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900" i="1" dirty="0"/>
              <a:t>Interventional </a:t>
            </a:r>
            <a:r>
              <a:rPr lang="tr-TR" sz="900" i="1" dirty="0" err="1"/>
              <a:t>Nehprology</a:t>
            </a:r>
            <a:r>
              <a:rPr lang="tr-TR" sz="900" i="1" dirty="0"/>
              <a:t>. </a:t>
            </a:r>
            <a:r>
              <a:rPr lang="tr-TR" sz="900" i="1" dirty="0" err="1"/>
              <a:t>McGraw-Hill</a:t>
            </a:r>
            <a:r>
              <a:rPr lang="tr-TR" sz="900" i="1" dirty="0"/>
              <a:t>, 2012; pp307-318.  </a:t>
            </a:r>
          </a:p>
        </p:txBody>
      </p:sp>
      <p:graphicFrame>
        <p:nvGraphicFramePr>
          <p:cNvPr id="6" name="3 Tablo">
            <a:extLst>
              <a:ext uri="{FF2B5EF4-FFF2-40B4-BE49-F238E27FC236}">
                <a16:creationId xmlns:a16="http://schemas.microsoft.com/office/drawing/2014/main" id="{F0417DA2-A083-49E3-BE0B-D1EABC9B21D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4250484"/>
              </p:ext>
            </p:extLst>
          </p:nvPr>
        </p:nvGraphicFramePr>
        <p:xfrm>
          <a:off x="420114" y="3043655"/>
          <a:ext cx="11443434" cy="34047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217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217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8308">
                <a:tc>
                  <a:txBody>
                    <a:bodyPr/>
                    <a:lstStyle/>
                    <a:p>
                      <a:r>
                        <a:rPr lang="tr-TR" dirty="0"/>
                        <a:t>Avantaj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Dezavantaj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8308">
                <a:tc>
                  <a:txBody>
                    <a:bodyPr/>
                    <a:lstStyle/>
                    <a:p>
                      <a:r>
                        <a:rPr lang="tr-TR" dirty="0"/>
                        <a:t>Herkese uygulanabilir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err="1"/>
                        <a:t>Tromboz</a:t>
                      </a:r>
                      <a:r>
                        <a:rPr lang="tr-TR" dirty="0"/>
                        <a:t> ve enfeksiyon</a:t>
                      </a:r>
                      <a:r>
                        <a:rPr lang="tr-TR" baseline="0" dirty="0"/>
                        <a:t> nedeni ile yüksek </a:t>
                      </a:r>
                      <a:r>
                        <a:rPr lang="tr-TR" baseline="0" dirty="0" err="1"/>
                        <a:t>morbidite</a:t>
                      </a:r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8308">
                <a:tc>
                  <a:txBody>
                    <a:bodyPr/>
                    <a:lstStyle/>
                    <a:p>
                      <a:r>
                        <a:rPr lang="tr-TR" dirty="0"/>
                        <a:t>Çeşitli bölgelerden uygulayabilme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Santral </a:t>
                      </a:r>
                      <a:r>
                        <a:rPr lang="tr-TR" dirty="0" err="1"/>
                        <a:t>venöz</a:t>
                      </a:r>
                      <a:r>
                        <a:rPr lang="tr-TR" dirty="0"/>
                        <a:t> </a:t>
                      </a:r>
                      <a:r>
                        <a:rPr lang="tr-TR" dirty="0" err="1"/>
                        <a:t>stenoz</a:t>
                      </a:r>
                      <a:r>
                        <a:rPr lang="tr-TR" baseline="0" dirty="0"/>
                        <a:t> veya </a:t>
                      </a:r>
                      <a:r>
                        <a:rPr lang="tr-TR" baseline="0"/>
                        <a:t>oklüzyon</a:t>
                      </a:r>
                      <a:r>
                        <a:rPr lang="tr-TR" baseline="0" dirty="0"/>
                        <a:t> riski</a:t>
                      </a:r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8308">
                <a:tc>
                  <a:txBody>
                    <a:bodyPr/>
                    <a:lstStyle/>
                    <a:p>
                      <a:r>
                        <a:rPr lang="tr-TR" dirty="0"/>
                        <a:t>Hemen</a:t>
                      </a:r>
                      <a:r>
                        <a:rPr lang="tr-TR" baseline="0" dirty="0"/>
                        <a:t> kullanılabilir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Kozmetik sorunlar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8308">
                <a:tc>
                  <a:txBody>
                    <a:bodyPr/>
                    <a:lstStyle/>
                    <a:p>
                      <a:r>
                        <a:rPr lang="tr-TR" dirty="0"/>
                        <a:t>İğne girişi gerekliliği</a:t>
                      </a:r>
                      <a:r>
                        <a:rPr lang="tr-TR" baseline="0" dirty="0"/>
                        <a:t> yok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Düşük akım hızları nedeni ile uzun</a:t>
                      </a:r>
                      <a:r>
                        <a:rPr lang="tr-TR" baseline="0" dirty="0"/>
                        <a:t> süreli diyaliz gerekliliği</a:t>
                      </a:r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8308">
                <a:tc>
                  <a:txBody>
                    <a:bodyPr/>
                    <a:lstStyle/>
                    <a:p>
                      <a:r>
                        <a:rPr lang="tr-TR" dirty="0" err="1"/>
                        <a:t>Hemodinamik</a:t>
                      </a:r>
                      <a:r>
                        <a:rPr lang="tr-TR" dirty="0"/>
                        <a:t> etkileme</a:t>
                      </a:r>
                      <a:r>
                        <a:rPr lang="tr-TR" baseline="0" dirty="0"/>
                        <a:t> yok 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8308">
                <a:tc>
                  <a:txBody>
                    <a:bodyPr/>
                    <a:lstStyle/>
                    <a:p>
                      <a:r>
                        <a:rPr lang="tr-TR" dirty="0"/>
                        <a:t>Yerleştirme ve değiştirmenin</a:t>
                      </a:r>
                      <a:r>
                        <a:rPr lang="tr-TR" baseline="0" dirty="0"/>
                        <a:t> kolay ve ucuz oluşu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8308">
                <a:tc>
                  <a:txBody>
                    <a:bodyPr/>
                    <a:lstStyle/>
                    <a:p>
                      <a:r>
                        <a:rPr lang="tr-TR" dirty="0"/>
                        <a:t>Mevcut</a:t>
                      </a:r>
                      <a:r>
                        <a:rPr lang="tr-TR" baseline="0" dirty="0"/>
                        <a:t> girişin aylarca kullanılabilmesi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8308">
                <a:tc>
                  <a:txBody>
                    <a:bodyPr/>
                    <a:lstStyle/>
                    <a:p>
                      <a:r>
                        <a:rPr lang="tr-TR" baseline="0" dirty="0" err="1"/>
                        <a:t>Trombotik</a:t>
                      </a:r>
                      <a:r>
                        <a:rPr lang="tr-TR" baseline="0" dirty="0"/>
                        <a:t> komplikasyonların kolay giderilmesi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7905508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79BB813-7E96-484C-A027-B498A6983F6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/>
              <a:t>Tünelli HEMODİYALİZ KATETERLERİ</a:t>
            </a:r>
            <a:br>
              <a:rPr lang="tr-TR" dirty="0"/>
            </a:br>
            <a:endParaRPr lang="tr-TR" dirty="0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9EBA1FE3-6126-4898-967D-07BCF118648D}"/>
              </a:ext>
            </a:extLst>
          </p:cNvPr>
          <p:cNvSpPr txBox="1"/>
          <p:nvPr/>
        </p:nvSpPr>
        <p:spPr>
          <a:xfrm>
            <a:off x="9014691" y="6627168"/>
            <a:ext cx="284885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900" i="1" dirty="0"/>
              <a:t>Interventional </a:t>
            </a:r>
            <a:r>
              <a:rPr lang="tr-TR" sz="900" i="1" dirty="0" err="1"/>
              <a:t>Nehprology</a:t>
            </a:r>
            <a:r>
              <a:rPr lang="tr-TR" sz="900" i="1" dirty="0"/>
              <a:t>. </a:t>
            </a:r>
            <a:r>
              <a:rPr lang="tr-TR" sz="900" i="1" dirty="0" err="1"/>
              <a:t>McGraw-Hill</a:t>
            </a:r>
            <a:r>
              <a:rPr lang="tr-TR" sz="900" i="1" dirty="0"/>
              <a:t>, 2012; pp307-318.  </a:t>
            </a: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65D9D3AA-1DAC-4F09-B525-93E0B8AC9676}"/>
              </a:ext>
            </a:extLst>
          </p:cNvPr>
          <p:cNvSpPr txBox="1"/>
          <p:nvPr/>
        </p:nvSpPr>
        <p:spPr>
          <a:xfrm>
            <a:off x="581191" y="3248025"/>
            <a:ext cx="15029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tr-TR" dirty="0" err="1"/>
              <a:t>Dacron</a:t>
            </a:r>
            <a:r>
              <a:rPr lang="tr-TR" dirty="0"/>
              <a:t> </a:t>
            </a:r>
            <a:r>
              <a:rPr lang="tr-TR" dirty="0" err="1"/>
              <a:t>kaf</a:t>
            </a:r>
            <a:endParaRPr lang="tr-TR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98974240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79BB813-7E96-484C-A027-B498A6983F6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/>
              <a:t>TÜNELLİ HEMODİYALİZ KATETERLERİ</a:t>
            </a:r>
            <a:br>
              <a:rPr lang="tr-TR" dirty="0"/>
            </a:br>
            <a:r>
              <a:rPr lang="tr-TR" sz="2400" dirty="0"/>
              <a:t>Bölge seçimi</a:t>
            </a:r>
            <a:endParaRPr lang="tr-TR" dirty="0"/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A2C06CFD-F4D4-46EF-B3EF-CA6EA8C90FB3}"/>
              </a:ext>
            </a:extLst>
          </p:cNvPr>
          <p:cNvSpPr txBox="1"/>
          <p:nvPr/>
        </p:nvSpPr>
        <p:spPr>
          <a:xfrm>
            <a:off x="766618" y="3429000"/>
            <a:ext cx="3883051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tr-TR" dirty="0"/>
              <a:t>Öneri</a:t>
            </a:r>
          </a:p>
          <a:p>
            <a:pPr marL="800100" lvl="1" indent="-342900">
              <a:buFont typeface="+mj-lt"/>
              <a:buAutoNum type="arabicPeriod"/>
            </a:pPr>
            <a:r>
              <a:rPr lang="tr-TR" sz="2400" dirty="0"/>
              <a:t>Sağ </a:t>
            </a:r>
            <a:r>
              <a:rPr lang="tr-TR" sz="2400" dirty="0" err="1"/>
              <a:t>internal</a:t>
            </a:r>
            <a:r>
              <a:rPr lang="tr-TR" sz="2400" dirty="0"/>
              <a:t> </a:t>
            </a:r>
            <a:r>
              <a:rPr lang="tr-TR" sz="2400" dirty="0" err="1"/>
              <a:t>juguler</a:t>
            </a:r>
            <a:r>
              <a:rPr lang="tr-TR" sz="2400" dirty="0"/>
              <a:t> </a:t>
            </a:r>
            <a:r>
              <a:rPr lang="tr-TR" sz="2400" dirty="0" err="1"/>
              <a:t>ven</a:t>
            </a:r>
            <a:endParaRPr lang="tr-TR" sz="2400" dirty="0"/>
          </a:p>
          <a:p>
            <a:pPr marL="800100" lvl="1" indent="-342900">
              <a:buFont typeface="+mj-lt"/>
              <a:buAutoNum type="arabicPeriod"/>
            </a:pPr>
            <a:r>
              <a:rPr lang="tr-TR" dirty="0"/>
              <a:t>Sağ </a:t>
            </a:r>
            <a:r>
              <a:rPr lang="tr-TR" dirty="0" err="1"/>
              <a:t>eksternal</a:t>
            </a:r>
            <a:r>
              <a:rPr lang="tr-TR" dirty="0"/>
              <a:t> </a:t>
            </a:r>
            <a:r>
              <a:rPr lang="tr-TR" dirty="0" err="1"/>
              <a:t>juguler</a:t>
            </a:r>
            <a:r>
              <a:rPr lang="tr-TR" dirty="0"/>
              <a:t> </a:t>
            </a:r>
            <a:r>
              <a:rPr lang="tr-TR" dirty="0" err="1"/>
              <a:t>ven</a:t>
            </a:r>
            <a:endParaRPr lang="tr-TR" dirty="0"/>
          </a:p>
          <a:p>
            <a:pPr marL="800100" lvl="1" indent="-342900">
              <a:buFont typeface="+mj-lt"/>
              <a:buAutoNum type="arabicPeriod"/>
            </a:pPr>
            <a:r>
              <a:rPr lang="tr-TR" dirty="0"/>
              <a:t>Sol </a:t>
            </a:r>
            <a:r>
              <a:rPr lang="tr-TR" dirty="0" err="1"/>
              <a:t>internal</a:t>
            </a:r>
            <a:r>
              <a:rPr lang="tr-TR" dirty="0"/>
              <a:t> </a:t>
            </a:r>
            <a:r>
              <a:rPr lang="tr-TR" dirty="0" err="1"/>
              <a:t>juguler</a:t>
            </a:r>
            <a:r>
              <a:rPr lang="tr-TR" dirty="0"/>
              <a:t> </a:t>
            </a:r>
            <a:r>
              <a:rPr lang="tr-TR" dirty="0" err="1"/>
              <a:t>ven</a:t>
            </a:r>
            <a:endParaRPr lang="tr-TR" dirty="0"/>
          </a:p>
          <a:p>
            <a:pPr marL="800100" lvl="1" indent="-342900">
              <a:buFont typeface="+mj-lt"/>
              <a:buAutoNum type="arabicPeriod"/>
            </a:pPr>
            <a:r>
              <a:rPr lang="tr-TR" dirty="0" err="1"/>
              <a:t>Femoral</a:t>
            </a:r>
            <a:r>
              <a:rPr lang="tr-TR" dirty="0"/>
              <a:t> </a:t>
            </a:r>
            <a:r>
              <a:rPr lang="tr-TR" dirty="0" err="1"/>
              <a:t>ven</a:t>
            </a:r>
            <a:endParaRPr lang="tr-TR" dirty="0"/>
          </a:p>
          <a:p>
            <a:pPr marL="800100" lvl="1" indent="-342900">
              <a:buFont typeface="+mj-lt"/>
              <a:buAutoNum type="arabicPeriod"/>
            </a:pPr>
            <a:r>
              <a:rPr lang="tr-TR" sz="1400" dirty="0" err="1"/>
              <a:t>Subklavyen</a:t>
            </a:r>
            <a:r>
              <a:rPr lang="tr-TR" sz="1400" dirty="0"/>
              <a:t> </a:t>
            </a:r>
            <a:r>
              <a:rPr lang="tr-TR" sz="1400" dirty="0" err="1"/>
              <a:t>ven</a:t>
            </a:r>
            <a:endParaRPr lang="tr-TR" sz="1400" dirty="0"/>
          </a:p>
          <a:p>
            <a:endParaRPr lang="tr-TR" dirty="0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9EBA1FE3-6126-4898-967D-07BCF118648D}"/>
              </a:ext>
            </a:extLst>
          </p:cNvPr>
          <p:cNvSpPr txBox="1"/>
          <p:nvPr/>
        </p:nvSpPr>
        <p:spPr>
          <a:xfrm>
            <a:off x="8885382" y="6497864"/>
            <a:ext cx="28488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900" i="1" dirty="0"/>
              <a:t>K/DOQI- </a:t>
            </a:r>
            <a:r>
              <a:rPr lang="tr-TR" sz="900" i="1" dirty="0" err="1"/>
              <a:t>Vascular</a:t>
            </a:r>
            <a:r>
              <a:rPr lang="tr-TR" sz="900" i="1" dirty="0"/>
              <a:t> Access </a:t>
            </a:r>
            <a:r>
              <a:rPr lang="tr-TR" sz="900" i="1" dirty="0" err="1"/>
              <a:t>guidleine</a:t>
            </a:r>
            <a:r>
              <a:rPr lang="tr-TR" sz="900" i="1" dirty="0"/>
              <a:t>, 2006.</a:t>
            </a:r>
          </a:p>
          <a:p>
            <a:r>
              <a:rPr lang="tr-TR" sz="900" i="1" dirty="0"/>
              <a:t>Interventional </a:t>
            </a:r>
            <a:r>
              <a:rPr lang="tr-TR" sz="900" i="1" dirty="0" err="1"/>
              <a:t>Nehprology</a:t>
            </a:r>
            <a:r>
              <a:rPr lang="tr-TR" sz="900" i="1" dirty="0"/>
              <a:t>. </a:t>
            </a:r>
            <a:r>
              <a:rPr lang="tr-TR" sz="900" i="1" dirty="0" err="1"/>
              <a:t>McGraw-Hill</a:t>
            </a:r>
            <a:r>
              <a:rPr lang="tr-TR" sz="900" i="1" dirty="0"/>
              <a:t>, 2012; pp307-318.  </a:t>
            </a:r>
          </a:p>
        </p:txBody>
      </p:sp>
    </p:spTree>
    <p:extLst>
      <p:ext uri="{BB962C8B-B14F-4D97-AF65-F5344CB8AC3E}">
        <p14:creationId xmlns:p14="http://schemas.microsoft.com/office/powerpoint/2010/main" val="204377776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79BB813-7E96-484C-A027-B498A6983F6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/>
              <a:t>TÜNELLİ HEMODİYALİZ KATETERLERİ</a:t>
            </a:r>
            <a:br>
              <a:rPr lang="tr-TR" dirty="0"/>
            </a:br>
            <a:r>
              <a:rPr lang="tr-TR" sz="2400" dirty="0" err="1"/>
              <a:t>Kateterin</a:t>
            </a:r>
            <a:r>
              <a:rPr lang="tr-TR" sz="2400" dirty="0"/>
              <a:t> yerleştirilmesi</a:t>
            </a:r>
            <a:endParaRPr lang="tr-TR" dirty="0"/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A2C06CFD-F4D4-46EF-B3EF-CA6EA8C90FB3}"/>
              </a:ext>
            </a:extLst>
          </p:cNvPr>
          <p:cNvSpPr txBox="1"/>
          <p:nvPr/>
        </p:nvSpPr>
        <p:spPr>
          <a:xfrm>
            <a:off x="766618" y="3429000"/>
            <a:ext cx="47320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endParaRPr lang="tr-TR" sz="1400" dirty="0"/>
          </a:p>
          <a:p>
            <a:endParaRPr lang="tr-TR" dirty="0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9EBA1FE3-6126-4898-967D-07BCF118648D}"/>
              </a:ext>
            </a:extLst>
          </p:cNvPr>
          <p:cNvSpPr txBox="1"/>
          <p:nvPr/>
        </p:nvSpPr>
        <p:spPr>
          <a:xfrm>
            <a:off x="8885382" y="6497864"/>
            <a:ext cx="28488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900" i="1" dirty="0"/>
              <a:t>K/DOQI- </a:t>
            </a:r>
            <a:r>
              <a:rPr lang="tr-TR" sz="900" i="1" dirty="0" err="1"/>
              <a:t>Vascular</a:t>
            </a:r>
            <a:r>
              <a:rPr lang="tr-TR" sz="900" i="1" dirty="0"/>
              <a:t> Access </a:t>
            </a:r>
            <a:r>
              <a:rPr lang="tr-TR" sz="900" i="1" dirty="0" err="1"/>
              <a:t>guidleine</a:t>
            </a:r>
            <a:r>
              <a:rPr lang="tr-TR" sz="900" i="1" dirty="0"/>
              <a:t>, 2006.</a:t>
            </a:r>
          </a:p>
          <a:p>
            <a:r>
              <a:rPr lang="tr-TR" sz="900" i="1" dirty="0"/>
              <a:t>Interventional </a:t>
            </a:r>
            <a:r>
              <a:rPr lang="tr-TR" sz="900" i="1" dirty="0" err="1"/>
              <a:t>Nehprology</a:t>
            </a:r>
            <a:r>
              <a:rPr lang="tr-TR" sz="900" i="1" dirty="0"/>
              <a:t>. </a:t>
            </a:r>
            <a:r>
              <a:rPr lang="tr-TR" sz="900" i="1" dirty="0" err="1"/>
              <a:t>McGraw-Hill</a:t>
            </a:r>
            <a:r>
              <a:rPr lang="tr-TR" sz="900" i="1" dirty="0"/>
              <a:t>, 2012; pp307-318.  </a:t>
            </a:r>
          </a:p>
        </p:txBody>
      </p:sp>
    </p:spTree>
    <p:extLst>
      <p:ext uri="{BB962C8B-B14F-4D97-AF65-F5344CB8AC3E}">
        <p14:creationId xmlns:p14="http://schemas.microsoft.com/office/powerpoint/2010/main" val="205285582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79BB813-7E96-484C-A027-B498A6983F6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/>
              <a:t>Tünelli HEMODİYALİZ KATETERLERİ</a:t>
            </a:r>
            <a:br>
              <a:rPr lang="tr-TR" dirty="0"/>
            </a:br>
            <a:endParaRPr lang="tr-TR" dirty="0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9EBA1FE3-6126-4898-967D-07BCF118648D}"/>
              </a:ext>
            </a:extLst>
          </p:cNvPr>
          <p:cNvSpPr txBox="1"/>
          <p:nvPr/>
        </p:nvSpPr>
        <p:spPr>
          <a:xfrm>
            <a:off x="9014691" y="6627168"/>
            <a:ext cx="284885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900" i="1" dirty="0"/>
              <a:t>Interventional </a:t>
            </a:r>
            <a:r>
              <a:rPr lang="tr-TR" sz="900" i="1" dirty="0" err="1"/>
              <a:t>Nehprology</a:t>
            </a:r>
            <a:r>
              <a:rPr lang="tr-TR" sz="900" i="1" dirty="0"/>
              <a:t>. </a:t>
            </a:r>
            <a:r>
              <a:rPr lang="tr-TR" sz="900" i="1" dirty="0" err="1"/>
              <a:t>McGraw-Hill</a:t>
            </a:r>
            <a:r>
              <a:rPr lang="tr-TR" sz="900" i="1" dirty="0"/>
              <a:t>, 2012; pp307-318.  </a:t>
            </a:r>
          </a:p>
        </p:txBody>
      </p:sp>
    </p:spTree>
    <p:extLst>
      <p:ext uri="{BB962C8B-B14F-4D97-AF65-F5344CB8AC3E}">
        <p14:creationId xmlns:p14="http://schemas.microsoft.com/office/powerpoint/2010/main" val="173614114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79BB813-7E96-484C-A027-B498A6983F6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/>
              <a:t>TÜNELLİ HEMODİYALİZ KATETERLERİ</a:t>
            </a:r>
            <a:br>
              <a:rPr lang="tr-TR" dirty="0"/>
            </a:br>
            <a:r>
              <a:rPr lang="tr-TR" sz="2400" dirty="0"/>
              <a:t>SELF-CENTERING </a:t>
            </a:r>
            <a:r>
              <a:rPr lang="tr-TR" sz="2400" dirty="0" err="1"/>
              <a:t>Kateter</a:t>
            </a:r>
            <a:endParaRPr lang="tr-TR" dirty="0"/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A2C06CFD-F4D4-46EF-B3EF-CA6EA8C90FB3}"/>
              </a:ext>
            </a:extLst>
          </p:cNvPr>
          <p:cNvSpPr txBox="1"/>
          <p:nvPr/>
        </p:nvSpPr>
        <p:spPr>
          <a:xfrm>
            <a:off x="766618" y="3429000"/>
            <a:ext cx="18473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tr-TR" sz="1400" dirty="0"/>
          </a:p>
          <a:p>
            <a:endParaRPr lang="tr-TR" dirty="0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9EBA1FE3-6126-4898-967D-07BCF118648D}"/>
              </a:ext>
            </a:extLst>
          </p:cNvPr>
          <p:cNvSpPr txBox="1"/>
          <p:nvPr/>
        </p:nvSpPr>
        <p:spPr>
          <a:xfrm>
            <a:off x="8885382" y="6497864"/>
            <a:ext cx="284885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900" i="1" dirty="0" err="1"/>
              <a:t>Interventional</a:t>
            </a:r>
            <a:r>
              <a:rPr lang="tr-TR" sz="900" i="1" dirty="0"/>
              <a:t> </a:t>
            </a:r>
            <a:r>
              <a:rPr lang="tr-TR" sz="900" i="1" dirty="0" err="1"/>
              <a:t>Nehprology</a:t>
            </a:r>
            <a:r>
              <a:rPr lang="tr-TR" sz="900" i="1" dirty="0"/>
              <a:t>. </a:t>
            </a:r>
            <a:r>
              <a:rPr lang="tr-TR" sz="900" i="1" dirty="0" err="1"/>
              <a:t>McGraw-Hill</a:t>
            </a:r>
            <a:r>
              <a:rPr lang="tr-TR" sz="900" i="1" dirty="0"/>
              <a:t>, 2012; pp307-318.  </a:t>
            </a:r>
          </a:p>
        </p:txBody>
      </p:sp>
    </p:spTree>
    <p:extLst>
      <p:ext uri="{BB962C8B-B14F-4D97-AF65-F5344CB8AC3E}">
        <p14:creationId xmlns:p14="http://schemas.microsoft.com/office/powerpoint/2010/main" val="90490445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79BB813-7E96-484C-A027-B498A6983F6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/>
              <a:t>TÜNELLİ HEMODİYALİZ KATETERLERİ</a:t>
            </a:r>
            <a:br>
              <a:rPr lang="tr-TR" dirty="0"/>
            </a:br>
            <a:r>
              <a:rPr lang="tr-TR" sz="2400" dirty="0"/>
              <a:t>POZİSYON</a:t>
            </a:r>
            <a:endParaRPr lang="tr-TR" dirty="0"/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A2C06CFD-F4D4-46EF-B3EF-CA6EA8C90FB3}"/>
              </a:ext>
            </a:extLst>
          </p:cNvPr>
          <p:cNvSpPr txBox="1"/>
          <p:nvPr/>
        </p:nvSpPr>
        <p:spPr>
          <a:xfrm>
            <a:off x="766618" y="3429000"/>
            <a:ext cx="3749744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tr-TR" dirty="0" err="1"/>
              <a:t>Kateterin</a:t>
            </a:r>
            <a:r>
              <a:rPr lang="tr-TR" dirty="0"/>
              <a:t> pozisyonu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tr-TR" sz="1400" dirty="0"/>
              <a:t>Yumuşak yapılı </a:t>
            </a:r>
            <a:r>
              <a:rPr lang="tr-TR" sz="1400" dirty="0" err="1"/>
              <a:t>kateter</a:t>
            </a:r>
            <a:endParaRPr lang="tr-TR" sz="1400" dirty="0"/>
          </a:p>
          <a:p>
            <a:pPr marL="1200150" lvl="2" indent="-285750">
              <a:buFont typeface="Wingdings" panose="05000000000000000000" pitchFamily="2" charset="2"/>
              <a:buChar char="Ø"/>
            </a:pPr>
            <a:r>
              <a:rPr lang="tr-TR" sz="1400" dirty="0" err="1"/>
              <a:t>Atriyal</a:t>
            </a:r>
            <a:r>
              <a:rPr lang="tr-TR" sz="1400" dirty="0"/>
              <a:t> yerleşim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tr-TR" sz="1400" dirty="0"/>
              <a:t>Sert yapılı </a:t>
            </a:r>
            <a:r>
              <a:rPr lang="tr-TR" sz="1400" dirty="0" err="1"/>
              <a:t>kateter</a:t>
            </a:r>
            <a:endParaRPr lang="tr-TR" sz="1400" dirty="0"/>
          </a:p>
          <a:p>
            <a:pPr marL="1200150" lvl="2" indent="-285750">
              <a:buFont typeface="Wingdings" panose="05000000000000000000" pitchFamily="2" charset="2"/>
              <a:buChar char="Ø"/>
            </a:pPr>
            <a:r>
              <a:rPr lang="tr-TR" sz="1400" dirty="0" err="1"/>
              <a:t>Atriyokaval</a:t>
            </a:r>
            <a:r>
              <a:rPr lang="tr-TR" sz="1400" dirty="0"/>
              <a:t> bileşke düzeyi</a:t>
            </a:r>
          </a:p>
          <a:p>
            <a:pPr marL="1200150" lvl="2" indent="-285750">
              <a:buFont typeface="Wingdings" panose="05000000000000000000" pitchFamily="2" charset="2"/>
              <a:buChar char="Ø"/>
            </a:pPr>
            <a:endParaRPr lang="tr-TR" sz="14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tr-TR" sz="1400" dirty="0" err="1"/>
              <a:t>Arteriyel</a:t>
            </a:r>
            <a:r>
              <a:rPr lang="tr-TR" sz="1400" dirty="0"/>
              <a:t> lümen </a:t>
            </a:r>
            <a:r>
              <a:rPr lang="tr-TR" sz="1400" dirty="0" err="1"/>
              <a:t>mediastene</a:t>
            </a:r>
            <a:r>
              <a:rPr lang="tr-TR" sz="1400" dirty="0"/>
              <a:t> yönelik olmalıdır.</a:t>
            </a:r>
          </a:p>
          <a:p>
            <a:endParaRPr lang="tr-TR" dirty="0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9EBA1FE3-6126-4898-967D-07BCF118648D}"/>
              </a:ext>
            </a:extLst>
          </p:cNvPr>
          <p:cNvSpPr txBox="1"/>
          <p:nvPr/>
        </p:nvSpPr>
        <p:spPr>
          <a:xfrm>
            <a:off x="8885382" y="6497864"/>
            <a:ext cx="28488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900" i="1" dirty="0"/>
              <a:t>K/DOQI- </a:t>
            </a:r>
            <a:r>
              <a:rPr lang="tr-TR" sz="900" i="1" dirty="0" err="1"/>
              <a:t>Vascular</a:t>
            </a:r>
            <a:r>
              <a:rPr lang="tr-TR" sz="900" i="1" dirty="0"/>
              <a:t> Access </a:t>
            </a:r>
            <a:r>
              <a:rPr lang="tr-TR" sz="900" i="1" dirty="0" err="1"/>
              <a:t>guidleine</a:t>
            </a:r>
            <a:r>
              <a:rPr lang="tr-TR" sz="900" i="1" dirty="0"/>
              <a:t>, 2006.</a:t>
            </a:r>
          </a:p>
          <a:p>
            <a:r>
              <a:rPr lang="tr-TR" sz="900" i="1" dirty="0"/>
              <a:t>Interventional </a:t>
            </a:r>
            <a:r>
              <a:rPr lang="tr-TR" sz="900" i="1" dirty="0" err="1"/>
              <a:t>Nehprology</a:t>
            </a:r>
            <a:r>
              <a:rPr lang="tr-TR" sz="900" i="1" dirty="0"/>
              <a:t>. </a:t>
            </a:r>
            <a:r>
              <a:rPr lang="tr-TR" sz="900" i="1" dirty="0" err="1"/>
              <a:t>McGraw-Hill</a:t>
            </a:r>
            <a:r>
              <a:rPr lang="tr-TR" sz="900" i="1" dirty="0"/>
              <a:t>, 2012; pp307-318.  </a:t>
            </a:r>
          </a:p>
        </p:txBody>
      </p:sp>
    </p:spTree>
    <p:extLst>
      <p:ext uri="{BB962C8B-B14F-4D97-AF65-F5344CB8AC3E}">
        <p14:creationId xmlns:p14="http://schemas.microsoft.com/office/powerpoint/2010/main" val="22280251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79BB813-7E96-484C-A027-B498A6983F6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/>
              <a:t>TÜNELLİ HEMODİYALİZ KATETERLERİ</a:t>
            </a:r>
            <a:br>
              <a:rPr lang="tr-TR" dirty="0"/>
            </a:br>
            <a:r>
              <a:rPr lang="tr-TR" sz="2400" dirty="0"/>
              <a:t>KOMPLİKASYONLAR</a:t>
            </a:r>
            <a:endParaRPr lang="tr-TR" dirty="0"/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A2C06CFD-F4D4-46EF-B3EF-CA6EA8C90FB3}"/>
              </a:ext>
            </a:extLst>
          </p:cNvPr>
          <p:cNvSpPr txBox="1"/>
          <p:nvPr/>
        </p:nvSpPr>
        <p:spPr>
          <a:xfrm>
            <a:off x="776142" y="3220249"/>
            <a:ext cx="4519757" cy="3367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tr-TR" dirty="0"/>
              <a:t>Enfeksiyon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tr-TR" dirty="0" err="1"/>
              <a:t>Kateter</a:t>
            </a:r>
            <a:r>
              <a:rPr lang="tr-TR" dirty="0"/>
              <a:t> ucunun pozisyon değişikliği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tr-TR" dirty="0" err="1"/>
              <a:t>Kateter</a:t>
            </a:r>
            <a:r>
              <a:rPr lang="tr-TR" dirty="0"/>
              <a:t> ucunda </a:t>
            </a:r>
            <a:r>
              <a:rPr lang="tr-TR" dirty="0" err="1"/>
              <a:t>trombüs</a:t>
            </a:r>
            <a:r>
              <a:rPr lang="tr-TR" dirty="0"/>
              <a:t> oluşması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tr-TR" dirty="0" err="1"/>
              <a:t>Kateter</a:t>
            </a:r>
            <a:r>
              <a:rPr lang="tr-TR" dirty="0"/>
              <a:t> etrafında fibrin kılıf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tr-TR" dirty="0"/>
              <a:t>Santral </a:t>
            </a:r>
            <a:r>
              <a:rPr lang="tr-TR" dirty="0" err="1"/>
              <a:t>venöz</a:t>
            </a:r>
            <a:r>
              <a:rPr lang="tr-TR" dirty="0"/>
              <a:t> </a:t>
            </a:r>
            <a:r>
              <a:rPr lang="tr-TR" dirty="0" err="1"/>
              <a:t>stenoz</a:t>
            </a:r>
            <a:endParaRPr lang="tr-TR" dirty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tr-TR" dirty="0" err="1"/>
              <a:t>Kateterin</a:t>
            </a:r>
            <a:r>
              <a:rPr lang="tr-TR" dirty="0"/>
              <a:t> </a:t>
            </a:r>
            <a:r>
              <a:rPr lang="tr-TR" dirty="0" err="1"/>
              <a:t>eksternal</a:t>
            </a:r>
            <a:r>
              <a:rPr lang="tr-TR" dirty="0"/>
              <a:t> yapısının kayması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tr-TR" dirty="0" err="1"/>
              <a:t>Kateterin</a:t>
            </a:r>
            <a:r>
              <a:rPr lang="tr-TR" dirty="0"/>
              <a:t> </a:t>
            </a:r>
            <a:r>
              <a:rPr lang="tr-TR" dirty="0" err="1"/>
              <a:t>eksternal</a:t>
            </a:r>
            <a:r>
              <a:rPr lang="tr-TR" dirty="0"/>
              <a:t> yapılarının bozulması</a:t>
            </a:r>
          </a:p>
          <a:p>
            <a:pPr>
              <a:lnSpc>
                <a:spcPct val="150000"/>
              </a:lnSpc>
            </a:pPr>
            <a:endParaRPr lang="tr-TR" dirty="0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9EBA1FE3-6126-4898-967D-07BCF118648D}"/>
              </a:ext>
            </a:extLst>
          </p:cNvPr>
          <p:cNvSpPr txBox="1"/>
          <p:nvPr/>
        </p:nvSpPr>
        <p:spPr>
          <a:xfrm>
            <a:off x="8885382" y="6497864"/>
            <a:ext cx="284885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900" i="1" dirty="0" err="1"/>
              <a:t>Interventional</a:t>
            </a:r>
            <a:r>
              <a:rPr lang="tr-TR" sz="900" i="1" dirty="0"/>
              <a:t> </a:t>
            </a:r>
            <a:r>
              <a:rPr lang="tr-TR" sz="900" i="1" dirty="0" err="1"/>
              <a:t>Nehprology</a:t>
            </a:r>
            <a:r>
              <a:rPr lang="tr-TR" sz="900" i="1" dirty="0"/>
              <a:t>. </a:t>
            </a:r>
            <a:r>
              <a:rPr lang="tr-TR" sz="900" i="1" dirty="0" err="1"/>
              <a:t>McGraw-Hill</a:t>
            </a:r>
            <a:r>
              <a:rPr lang="tr-TR" sz="900" i="1" dirty="0"/>
              <a:t>, 2012; pp307-318.  </a:t>
            </a:r>
          </a:p>
        </p:txBody>
      </p:sp>
    </p:spTree>
    <p:extLst>
      <p:ext uri="{BB962C8B-B14F-4D97-AF65-F5344CB8AC3E}">
        <p14:creationId xmlns:p14="http://schemas.microsoft.com/office/powerpoint/2010/main" val="21565578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1226E5C-4B38-4D20-8C56-7459F497B58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/>
              <a:t>DAMAR YAPISI BOZULMUŞ HASTALARDA DAMARA ULAŞIM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1C2F3D77-8464-4C8C-9B0B-CC29A1055A5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2C3225EB-4717-48BA-AEFE-8629BCBABA29}"/>
              </a:ext>
            </a:extLst>
          </p:cNvPr>
          <p:cNvSpPr txBox="1"/>
          <p:nvPr/>
        </p:nvSpPr>
        <p:spPr>
          <a:xfrm>
            <a:off x="6911253" y="3772235"/>
            <a:ext cx="4519757" cy="1705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tr-TR" dirty="0" err="1"/>
              <a:t>Transhepatik</a:t>
            </a:r>
            <a:endParaRPr lang="tr-TR" dirty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tr-TR" dirty="0" err="1"/>
              <a:t>Translumbar</a:t>
            </a:r>
            <a:endParaRPr lang="tr-TR" dirty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tr-TR" dirty="0" err="1"/>
              <a:t>Transrenal</a:t>
            </a:r>
            <a:endParaRPr lang="tr-TR" dirty="0"/>
          </a:p>
          <a:p>
            <a:pPr>
              <a:lnSpc>
                <a:spcPct val="150000"/>
              </a:lnSpc>
            </a:pPr>
            <a:endParaRPr lang="tr-TR" dirty="0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52308E97-7451-4F85-8FD6-3B52BD023CFE}"/>
              </a:ext>
            </a:extLst>
          </p:cNvPr>
          <p:cNvSpPr txBox="1"/>
          <p:nvPr/>
        </p:nvSpPr>
        <p:spPr>
          <a:xfrm>
            <a:off x="8942531" y="6402614"/>
            <a:ext cx="2799164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900" i="1" dirty="0"/>
              <a:t>Şanal et al, </a:t>
            </a:r>
            <a:r>
              <a:rPr lang="tr-TR" sz="900" i="1" dirty="0" err="1"/>
              <a:t>Diagn</a:t>
            </a:r>
            <a:r>
              <a:rPr lang="tr-TR" sz="900" i="1" dirty="0"/>
              <a:t> </a:t>
            </a:r>
            <a:r>
              <a:rPr lang="tr-TR" sz="900" i="1" dirty="0" err="1"/>
              <a:t>Interv</a:t>
            </a:r>
            <a:r>
              <a:rPr lang="tr-TR" sz="900" i="1" dirty="0"/>
              <a:t> </a:t>
            </a:r>
            <a:r>
              <a:rPr lang="tr-TR" sz="900" i="1" dirty="0" err="1"/>
              <a:t>Radiol</a:t>
            </a:r>
            <a:r>
              <a:rPr lang="tr-TR" sz="900" i="1" dirty="0"/>
              <a:t>, 2016;22:560-565.</a:t>
            </a:r>
          </a:p>
          <a:p>
            <a:r>
              <a:rPr lang="tr-TR" sz="900" i="1" dirty="0" err="1"/>
              <a:t>Inston</a:t>
            </a:r>
            <a:r>
              <a:rPr lang="tr-TR" sz="900" i="1" dirty="0"/>
              <a:t> et al, </a:t>
            </a:r>
            <a:r>
              <a:rPr lang="tr-TR" sz="900" i="1" dirty="0" err="1"/>
              <a:t>The</a:t>
            </a:r>
            <a:r>
              <a:rPr lang="tr-TR" sz="900" i="1" dirty="0"/>
              <a:t> </a:t>
            </a:r>
            <a:r>
              <a:rPr lang="tr-TR" sz="900" i="1" dirty="0" err="1"/>
              <a:t>Journal</a:t>
            </a:r>
            <a:r>
              <a:rPr lang="tr-TR" sz="900" i="1" dirty="0"/>
              <a:t> of </a:t>
            </a:r>
            <a:r>
              <a:rPr lang="tr-TR" sz="900" i="1" dirty="0" err="1"/>
              <a:t>Vascular</a:t>
            </a:r>
            <a:r>
              <a:rPr lang="tr-TR" sz="900" i="1" dirty="0"/>
              <a:t> Access, 2019, online.</a:t>
            </a:r>
          </a:p>
          <a:p>
            <a:r>
              <a:rPr lang="tr-TR" sz="900" i="1" dirty="0"/>
              <a:t>Rahman et al, </a:t>
            </a:r>
            <a:r>
              <a:rPr lang="tr-TR" sz="900" i="1" dirty="0" err="1"/>
              <a:t>Tech</a:t>
            </a:r>
            <a:r>
              <a:rPr lang="tr-TR" sz="900" i="1" dirty="0"/>
              <a:t>  </a:t>
            </a:r>
            <a:r>
              <a:rPr lang="tr-TR" sz="900" i="1" dirty="0" err="1"/>
              <a:t>Vasc</a:t>
            </a:r>
            <a:r>
              <a:rPr lang="tr-TR" sz="900" i="1" dirty="0"/>
              <a:t> </a:t>
            </a:r>
            <a:r>
              <a:rPr lang="tr-TR" sz="900" i="1" dirty="0" err="1"/>
              <a:t>Interventional</a:t>
            </a:r>
            <a:r>
              <a:rPr lang="tr-TR" sz="900" i="1" dirty="0"/>
              <a:t> </a:t>
            </a:r>
            <a:r>
              <a:rPr lang="tr-TR" sz="900" i="1" dirty="0" err="1"/>
              <a:t>Rad</a:t>
            </a:r>
            <a:r>
              <a:rPr lang="tr-TR" sz="900" i="1" dirty="0"/>
              <a:t>, 2017;2:54-74.</a:t>
            </a:r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2D6F8E9C-EE8A-4C47-8F88-59A8E02F6177}"/>
              </a:ext>
            </a:extLst>
          </p:cNvPr>
          <p:cNvSpPr txBox="1"/>
          <p:nvPr/>
        </p:nvSpPr>
        <p:spPr>
          <a:xfrm>
            <a:off x="581191" y="3523551"/>
            <a:ext cx="5372884" cy="25365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tr-TR" b="1" dirty="0"/>
              <a:t>Al </a:t>
            </a:r>
            <a:r>
              <a:rPr lang="tr-TR" b="1" dirty="0" err="1"/>
              <a:t>Shakarchi</a:t>
            </a:r>
            <a:r>
              <a:rPr lang="tr-TR" b="1" dirty="0"/>
              <a:t> sınıflaması</a:t>
            </a:r>
          </a:p>
          <a:p>
            <a:pPr lvl="1">
              <a:lnSpc>
                <a:spcPct val="150000"/>
              </a:lnSpc>
            </a:pPr>
            <a:r>
              <a:rPr lang="tr-TR" dirty="0"/>
              <a:t>1. Üst </a:t>
            </a:r>
            <a:r>
              <a:rPr lang="tr-TR" dirty="0" err="1"/>
              <a:t>ekstremitede</a:t>
            </a:r>
            <a:r>
              <a:rPr lang="tr-TR" dirty="0"/>
              <a:t> damar ulaşım seçeneği yok</a:t>
            </a:r>
          </a:p>
          <a:p>
            <a:pPr lvl="1">
              <a:lnSpc>
                <a:spcPct val="150000"/>
              </a:lnSpc>
            </a:pPr>
            <a:r>
              <a:rPr lang="tr-TR" dirty="0"/>
              <a:t>2. Alt </a:t>
            </a:r>
            <a:r>
              <a:rPr lang="tr-TR" dirty="0" err="1"/>
              <a:t>ekstremitede</a:t>
            </a:r>
            <a:r>
              <a:rPr lang="tr-TR" dirty="0"/>
              <a:t> damara ulaşım seçeneği yok</a:t>
            </a:r>
          </a:p>
          <a:p>
            <a:pPr lvl="1">
              <a:lnSpc>
                <a:spcPct val="150000"/>
              </a:lnSpc>
            </a:pPr>
            <a:r>
              <a:rPr lang="tr-TR" dirty="0"/>
              <a:t>3. Herhangi bir bölgede damara ulaşım seçeneği yok</a:t>
            </a:r>
          </a:p>
          <a:p>
            <a:pPr>
              <a:lnSpc>
                <a:spcPct val="150000"/>
              </a:lnSpc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790972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etin kutusu 8">
            <a:extLst>
              <a:ext uri="{FF2B5EF4-FFF2-40B4-BE49-F238E27FC236}">
                <a16:creationId xmlns:a16="http://schemas.microsoft.com/office/drawing/2014/main" id="{1F67C5C3-B921-4718-8193-2C218035CC2D}"/>
              </a:ext>
            </a:extLst>
          </p:cNvPr>
          <p:cNvSpPr txBox="1"/>
          <p:nvPr/>
        </p:nvSpPr>
        <p:spPr>
          <a:xfrm>
            <a:off x="581191" y="3465473"/>
            <a:ext cx="4519757" cy="1705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tr-TR" dirty="0" err="1"/>
              <a:t>Psikiatrik</a:t>
            </a:r>
            <a:r>
              <a:rPr lang="tr-TR" dirty="0"/>
              <a:t> sorunlar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tr-TR" dirty="0" err="1"/>
              <a:t>Mental</a:t>
            </a:r>
            <a:r>
              <a:rPr lang="tr-TR" dirty="0"/>
              <a:t> sorunlar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tr-TR" dirty="0"/>
              <a:t>Diğer tıbbi sorunlar</a:t>
            </a:r>
          </a:p>
          <a:p>
            <a:pPr>
              <a:lnSpc>
                <a:spcPct val="150000"/>
              </a:lnSpc>
            </a:pPr>
            <a:endParaRPr lang="tr-TR" dirty="0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D1226E5C-4B38-4D20-8C56-7459F497B58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/>
              <a:t>ZOR HASTALARDA DAMARA ULAŞIM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1C2F3D77-8464-4C8C-9B0B-CC29A1055A5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52308E97-7451-4F85-8FD6-3B52BD023CFE}"/>
              </a:ext>
            </a:extLst>
          </p:cNvPr>
          <p:cNvSpPr txBox="1"/>
          <p:nvPr/>
        </p:nvSpPr>
        <p:spPr>
          <a:xfrm>
            <a:off x="8942531" y="6507389"/>
            <a:ext cx="282160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900" i="1" dirty="0"/>
              <a:t>Rahman et al, </a:t>
            </a:r>
            <a:r>
              <a:rPr lang="tr-TR" sz="900" i="1" dirty="0" err="1"/>
              <a:t>Tech</a:t>
            </a:r>
            <a:r>
              <a:rPr lang="tr-TR" sz="900" i="1" dirty="0"/>
              <a:t>  </a:t>
            </a:r>
            <a:r>
              <a:rPr lang="tr-TR" sz="900" i="1" dirty="0" err="1"/>
              <a:t>Vasc</a:t>
            </a:r>
            <a:r>
              <a:rPr lang="tr-TR" sz="900" i="1" dirty="0"/>
              <a:t> </a:t>
            </a:r>
            <a:r>
              <a:rPr lang="tr-TR" sz="900" i="1" dirty="0" err="1"/>
              <a:t>Interventional</a:t>
            </a:r>
            <a:r>
              <a:rPr lang="tr-TR" sz="900" i="1" dirty="0"/>
              <a:t> </a:t>
            </a:r>
            <a:r>
              <a:rPr lang="tr-TR" sz="900" i="1" dirty="0" err="1"/>
              <a:t>Rad</a:t>
            </a:r>
            <a:r>
              <a:rPr lang="tr-TR" sz="900" i="1" dirty="0"/>
              <a:t>, 2017;2:54-74.</a:t>
            </a:r>
          </a:p>
        </p:txBody>
      </p:sp>
    </p:spTree>
    <p:extLst>
      <p:ext uri="{BB962C8B-B14F-4D97-AF65-F5344CB8AC3E}">
        <p14:creationId xmlns:p14="http://schemas.microsoft.com/office/powerpoint/2010/main" val="400211005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CB1F39D-6B8F-405A-BB3E-4027F5625FC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/>
              <a:t>SEDASYON &amp; ANALJEZİ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9ECB2871-B2B5-4269-9AFC-4A4E8017736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/>
          </a:p>
        </p:txBody>
      </p:sp>
      <p:graphicFrame>
        <p:nvGraphicFramePr>
          <p:cNvPr id="4" name="3 İçerik Yer Tutucusu">
            <a:extLst>
              <a:ext uri="{FF2B5EF4-FFF2-40B4-BE49-F238E27FC236}">
                <a16:creationId xmlns:a16="http://schemas.microsoft.com/office/drawing/2014/main" id="{2F6E71E3-BF5F-4B2C-B321-DE7C1DA00B4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96469029"/>
              </p:ext>
            </p:extLst>
          </p:nvPr>
        </p:nvGraphicFramePr>
        <p:xfrm>
          <a:off x="390525" y="3085765"/>
          <a:ext cx="11506200" cy="33436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1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012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012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012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3012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953803"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/>
                        <a:t>Minimal</a:t>
                      </a:r>
                      <a:r>
                        <a:rPr lang="tr-TR" baseline="0" dirty="0"/>
                        <a:t> </a:t>
                      </a:r>
                      <a:r>
                        <a:rPr lang="tr-TR" baseline="0" dirty="0" err="1"/>
                        <a:t>sedasyon</a:t>
                      </a:r>
                      <a:r>
                        <a:rPr lang="tr-TR" baseline="0" dirty="0"/>
                        <a:t> (</a:t>
                      </a:r>
                      <a:r>
                        <a:rPr lang="tr-TR" baseline="0" dirty="0" err="1"/>
                        <a:t>anksiyolotik</a:t>
                      </a:r>
                      <a:r>
                        <a:rPr lang="tr-TR" baseline="0" dirty="0"/>
                        <a:t>)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/>
                        <a:t>Orta</a:t>
                      </a:r>
                      <a:r>
                        <a:rPr lang="tr-TR" baseline="0" dirty="0"/>
                        <a:t> </a:t>
                      </a:r>
                      <a:r>
                        <a:rPr lang="tr-TR" baseline="0" dirty="0" err="1"/>
                        <a:t>sedasyon</a:t>
                      </a:r>
                      <a:r>
                        <a:rPr lang="tr-TR" baseline="0" dirty="0"/>
                        <a:t>/analjezi (bilinçli </a:t>
                      </a:r>
                      <a:r>
                        <a:rPr lang="tr-TR" baseline="0" dirty="0" err="1"/>
                        <a:t>sedasyon</a:t>
                      </a:r>
                      <a:r>
                        <a:rPr lang="tr-TR" baseline="0" dirty="0"/>
                        <a:t>)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/>
                        <a:t>Derin </a:t>
                      </a:r>
                      <a:r>
                        <a:rPr lang="tr-TR" dirty="0" err="1"/>
                        <a:t>sedasyon</a:t>
                      </a:r>
                      <a:r>
                        <a:rPr lang="tr-TR" dirty="0"/>
                        <a:t>/analjezi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/>
                        <a:t>Genel anestezi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7662">
                <a:tc>
                  <a:txBody>
                    <a:bodyPr/>
                    <a:lstStyle/>
                    <a:p>
                      <a:r>
                        <a:rPr lang="tr-TR" dirty="0"/>
                        <a:t>Yanıt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/>
                        <a:t>Refleks kaçınma veya </a:t>
                      </a:r>
                      <a:r>
                        <a:rPr lang="tr-TR" dirty="0" err="1"/>
                        <a:t>taktil</a:t>
                      </a:r>
                      <a:r>
                        <a:rPr lang="tr-TR" dirty="0"/>
                        <a:t> uyaran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/>
                        <a:t>Refleks</a:t>
                      </a:r>
                      <a:r>
                        <a:rPr lang="tr-TR" baseline="0" dirty="0"/>
                        <a:t> kaçınma veya ağrılı uyaran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/>
                        <a:t>Yok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7662">
                <a:tc>
                  <a:txBody>
                    <a:bodyPr/>
                    <a:lstStyle/>
                    <a:p>
                      <a:r>
                        <a:rPr lang="tr-TR" dirty="0"/>
                        <a:t>Hava yolu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/>
                        <a:t>Etkilenmez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/>
                        <a:t>Girişime</a:t>
                      </a:r>
                      <a:r>
                        <a:rPr lang="tr-TR" baseline="0" dirty="0"/>
                        <a:t> gerek yok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/>
                        <a:t>Girişim</a:t>
                      </a:r>
                      <a:r>
                        <a:rPr lang="tr-TR" baseline="0" dirty="0"/>
                        <a:t> gerekebilir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/>
                        <a:t>Girişim</a:t>
                      </a:r>
                      <a:r>
                        <a:rPr lang="tr-TR" baseline="0" dirty="0"/>
                        <a:t> genellikle gerekli</a:t>
                      </a:r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6820">
                <a:tc>
                  <a:txBody>
                    <a:bodyPr/>
                    <a:lstStyle/>
                    <a:p>
                      <a:r>
                        <a:rPr lang="tr-TR" dirty="0" err="1"/>
                        <a:t>Spontan</a:t>
                      </a:r>
                      <a:r>
                        <a:rPr lang="tr-TR" dirty="0"/>
                        <a:t> solunum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/>
                        <a:t>Etkilenmez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/>
                        <a:t>Yeterli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/>
                        <a:t>Yeterli olabilir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/>
                        <a:t>Sıklıkla</a:t>
                      </a:r>
                      <a:r>
                        <a:rPr lang="tr-TR" baseline="0" dirty="0"/>
                        <a:t> yetersiz</a:t>
                      </a:r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67662">
                <a:tc>
                  <a:txBody>
                    <a:bodyPr/>
                    <a:lstStyle/>
                    <a:p>
                      <a:r>
                        <a:rPr lang="tr-TR" dirty="0" err="1"/>
                        <a:t>Kardiyovasküler</a:t>
                      </a:r>
                      <a:r>
                        <a:rPr lang="tr-TR" baseline="0" dirty="0"/>
                        <a:t>  fonksiyon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/>
                        <a:t>Etkilenmez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/>
                        <a:t>Genellikle korunur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/>
                        <a:t>Genellikle korunur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/>
                        <a:t>Bozulabilir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Metin kutusu 4">
            <a:extLst>
              <a:ext uri="{FF2B5EF4-FFF2-40B4-BE49-F238E27FC236}">
                <a16:creationId xmlns:a16="http://schemas.microsoft.com/office/drawing/2014/main" id="{BE7E8FB5-15FD-4102-96C9-B1CB64384B5C}"/>
              </a:ext>
            </a:extLst>
          </p:cNvPr>
          <p:cNvSpPr txBox="1"/>
          <p:nvPr/>
        </p:nvSpPr>
        <p:spPr>
          <a:xfrm>
            <a:off x="8885382" y="6497864"/>
            <a:ext cx="284885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900" i="1" dirty="0" err="1"/>
              <a:t>Interventional</a:t>
            </a:r>
            <a:r>
              <a:rPr lang="tr-TR" sz="900" i="1" dirty="0"/>
              <a:t> </a:t>
            </a:r>
            <a:r>
              <a:rPr lang="tr-TR" sz="900" i="1" dirty="0" err="1"/>
              <a:t>Nehprology</a:t>
            </a:r>
            <a:r>
              <a:rPr lang="tr-TR" sz="900" i="1" dirty="0"/>
              <a:t>. </a:t>
            </a:r>
            <a:r>
              <a:rPr lang="tr-TR" sz="900" i="1" dirty="0" err="1"/>
              <a:t>McGraw-Hill</a:t>
            </a:r>
            <a:r>
              <a:rPr lang="tr-TR" sz="900" i="1" dirty="0"/>
              <a:t>, 2012; pp307-318.  </a:t>
            </a:r>
          </a:p>
        </p:txBody>
      </p:sp>
    </p:spTree>
    <p:extLst>
      <p:ext uri="{BB962C8B-B14F-4D97-AF65-F5344CB8AC3E}">
        <p14:creationId xmlns:p14="http://schemas.microsoft.com/office/powerpoint/2010/main" val="130129800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CB1F39D-6B8F-405A-BB3E-4027F5625FC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/>
              <a:t>SEDASYON &amp; ANALJEZİ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9ECB2871-B2B5-4269-9AFC-4A4E8017736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BE7E8FB5-15FD-4102-96C9-B1CB64384B5C}"/>
              </a:ext>
            </a:extLst>
          </p:cNvPr>
          <p:cNvSpPr txBox="1"/>
          <p:nvPr/>
        </p:nvSpPr>
        <p:spPr>
          <a:xfrm>
            <a:off x="8885382" y="6497864"/>
            <a:ext cx="284885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900" i="1" dirty="0" err="1"/>
              <a:t>Interventional</a:t>
            </a:r>
            <a:r>
              <a:rPr lang="tr-TR" sz="900" i="1" dirty="0"/>
              <a:t> </a:t>
            </a:r>
            <a:r>
              <a:rPr lang="tr-TR" sz="900" i="1" dirty="0" err="1"/>
              <a:t>Nehprology</a:t>
            </a:r>
            <a:r>
              <a:rPr lang="tr-TR" sz="900" i="1" dirty="0"/>
              <a:t>. </a:t>
            </a:r>
            <a:r>
              <a:rPr lang="tr-TR" sz="900" i="1" dirty="0" err="1"/>
              <a:t>McGraw-Hill</a:t>
            </a:r>
            <a:r>
              <a:rPr lang="tr-TR" sz="900" i="1" dirty="0"/>
              <a:t>, 2012; pp307-318.  </a:t>
            </a:r>
          </a:p>
        </p:txBody>
      </p:sp>
      <p:graphicFrame>
        <p:nvGraphicFramePr>
          <p:cNvPr id="6" name="3 İçerik Yer Tutucusu">
            <a:extLst>
              <a:ext uri="{FF2B5EF4-FFF2-40B4-BE49-F238E27FC236}">
                <a16:creationId xmlns:a16="http://schemas.microsoft.com/office/drawing/2014/main" id="{6C933C86-5A85-4388-9AFF-44BC1EC8787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74532314"/>
              </p:ext>
            </p:extLst>
          </p:nvPr>
        </p:nvGraphicFramePr>
        <p:xfrm>
          <a:off x="1562100" y="3308455"/>
          <a:ext cx="8229600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tr-TR" dirty="0"/>
                        <a:t>Nelere</a:t>
                      </a:r>
                      <a:r>
                        <a:rPr lang="tr-TR" baseline="0" dirty="0"/>
                        <a:t> dikkat etmeliyiz !</a:t>
                      </a:r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b="1" dirty="0"/>
                        <a:t>Hasta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1"/>
                      <a:r>
                        <a:rPr lang="tr-TR" dirty="0"/>
                        <a:t>Bilinç</a:t>
                      </a:r>
                      <a:r>
                        <a:rPr lang="tr-TR" baseline="0" dirty="0"/>
                        <a:t> düzeyi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1"/>
                      <a:r>
                        <a:rPr lang="tr-TR" dirty="0"/>
                        <a:t>Ağrı hissi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1"/>
                      <a:r>
                        <a:rPr lang="tr-TR" dirty="0"/>
                        <a:t>Solunumun</a:t>
                      </a:r>
                      <a:r>
                        <a:rPr lang="tr-TR" baseline="0" dirty="0"/>
                        <a:t> kalitesi</a:t>
                      </a:r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1"/>
                      <a:r>
                        <a:rPr lang="tr-TR" dirty="0"/>
                        <a:t>Solunum sayısı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b="1" dirty="0"/>
                        <a:t>Monitör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1"/>
                      <a:r>
                        <a:rPr lang="tr-TR" dirty="0"/>
                        <a:t>Nabız oksijen </a:t>
                      </a:r>
                      <a:r>
                        <a:rPr lang="tr-TR" dirty="0" err="1"/>
                        <a:t>satürasyonu</a:t>
                      </a:r>
                      <a:r>
                        <a:rPr lang="tr-TR" baseline="0" dirty="0"/>
                        <a:t> </a:t>
                      </a:r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4357785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79BB813-7E96-484C-A027-B498A6983F6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tr-TR" dirty="0"/>
              <a:t>SEDASYON &amp; ANALJEZİ</a:t>
            </a:r>
            <a:br>
              <a:rPr lang="tr-TR" dirty="0"/>
            </a:br>
            <a:r>
              <a:rPr lang="tr-TR" sz="2400" dirty="0"/>
              <a:t>KULLANILAN AJANLAR</a:t>
            </a:r>
            <a:endParaRPr lang="tr-TR" dirty="0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9EBA1FE3-6126-4898-967D-07BCF118648D}"/>
              </a:ext>
            </a:extLst>
          </p:cNvPr>
          <p:cNvSpPr txBox="1"/>
          <p:nvPr/>
        </p:nvSpPr>
        <p:spPr>
          <a:xfrm>
            <a:off x="10780857" y="6545489"/>
            <a:ext cx="100860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900" i="1" dirty="0"/>
              <a:t>www.uptodate.com</a:t>
            </a:r>
          </a:p>
        </p:txBody>
      </p:sp>
      <p:sp>
        <p:nvSpPr>
          <p:cNvPr id="3" name="Dikdörtgen 2">
            <a:extLst>
              <a:ext uri="{FF2B5EF4-FFF2-40B4-BE49-F238E27FC236}">
                <a16:creationId xmlns:a16="http://schemas.microsoft.com/office/drawing/2014/main" id="{D8BBD35F-1071-4B36-AA8D-C97030EDB61E}"/>
              </a:ext>
            </a:extLst>
          </p:cNvPr>
          <p:cNvSpPr/>
          <p:nvPr/>
        </p:nvSpPr>
        <p:spPr>
          <a:xfrm>
            <a:off x="402534" y="3031421"/>
            <a:ext cx="1102961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tr-TR" dirty="0" err="1"/>
              <a:t>Midazolam</a:t>
            </a:r>
            <a:endParaRPr lang="tr-TR" dirty="0"/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tr-TR" dirty="0" err="1"/>
              <a:t>Benzodiyazepin</a:t>
            </a:r>
            <a:endParaRPr lang="tr-TR" dirty="0"/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tr-TR" dirty="0"/>
              <a:t>0.05-0.15 mg/kg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tr-TR" dirty="0"/>
              <a:t>Bilinç düzeyine göre doz </a:t>
            </a:r>
            <a:r>
              <a:rPr lang="tr-TR" dirty="0" err="1"/>
              <a:t>titrasyonu</a:t>
            </a:r>
            <a:endParaRPr lang="tr-TR" dirty="0"/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tr-TR" dirty="0"/>
              <a:t>Etki başlangıcı: 2-3 dk.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tr-TR" dirty="0"/>
              <a:t>Etkinlik süresi: 30-45 dk.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tr-TR" dirty="0" err="1"/>
              <a:t>Respiratuvar</a:t>
            </a:r>
            <a:r>
              <a:rPr lang="tr-TR" dirty="0"/>
              <a:t> ve kardiyak depresyon yapabilir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tr-TR" dirty="0" err="1"/>
              <a:t>Fentanil</a:t>
            </a:r>
            <a:endParaRPr lang="tr-TR" dirty="0"/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tr-TR" dirty="0"/>
              <a:t>Sentetik </a:t>
            </a:r>
            <a:r>
              <a:rPr lang="tr-TR" dirty="0" err="1"/>
              <a:t>opioyid</a:t>
            </a:r>
            <a:endParaRPr lang="tr-TR" dirty="0"/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tr-TR" dirty="0"/>
              <a:t>1-3 </a:t>
            </a:r>
            <a:r>
              <a:rPr lang="tr-TR" dirty="0" err="1"/>
              <a:t>mcg</a:t>
            </a:r>
            <a:r>
              <a:rPr lang="tr-TR" dirty="0"/>
              <a:t>/kg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tr-TR" dirty="0"/>
              <a:t>Yavaş </a:t>
            </a:r>
            <a:r>
              <a:rPr lang="tr-TR" dirty="0" err="1"/>
              <a:t>infüzyon</a:t>
            </a:r>
            <a:r>
              <a:rPr lang="tr-TR" dirty="0"/>
              <a:t> verilmeli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tr-TR" dirty="0"/>
              <a:t>Solunum depresyonu yapabilir</a:t>
            </a:r>
          </a:p>
        </p:txBody>
      </p:sp>
    </p:spTree>
    <p:extLst>
      <p:ext uri="{BB962C8B-B14F-4D97-AF65-F5344CB8AC3E}">
        <p14:creationId xmlns:p14="http://schemas.microsoft.com/office/powerpoint/2010/main" val="56634384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79BB813-7E96-484C-A027-B498A6983F6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tr-TR" dirty="0"/>
              <a:t>SEDASYON &amp; ANALJEZİ</a:t>
            </a:r>
            <a:br>
              <a:rPr lang="tr-TR" dirty="0"/>
            </a:br>
            <a:r>
              <a:rPr lang="tr-TR" sz="2400" dirty="0"/>
              <a:t>KULLANILAN AJANLAR</a:t>
            </a:r>
            <a:endParaRPr lang="tr-TR" dirty="0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9EBA1FE3-6126-4898-967D-07BCF118648D}"/>
              </a:ext>
            </a:extLst>
          </p:cNvPr>
          <p:cNvSpPr txBox="1"/>
          <p:nvPr/>
        </p:nvSpPr>
        <p:spPr>
          <a:xfrm>
            <a:off x="10780857" y="6545489"/>
            <a:ext cx="100860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900" i="1" dirty="0"/>
              <a:t>www.uptodate.com</a:t>
            </a:r>
          </a:p>
        </p:txBody>
      </p:sp>
      <p:sp>
        <p:nvSpPr>
          <p:cNvPr id="3" name="Dikdörtgen 2">
            <a:extLst>
              <a:ext uri="{FF2B5EF4-FFF2-40B4-BE49-F238E27FC236}">
                <a16:creationId xmlns:a16="http://schemas.microsoft.com/office/drawing/2014/main" id="{D8BBD35F-1071-4B36-AA8D-C97030EDB61E}"/>
              </a:ext>
            </a:extLst>
          </p:cNvPr>
          <p:cNvSpPr/>
          <p:nvPr/>
        </p:nvSpPr>
        <p:spPr>
          <a:xfrm>
            <a:off x="507309" y="3298121"/>
            <a:ext cx="1102961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tr-TR" dirty="0" err="1"/>
              <a:t>Ketamin</a:t>
            </a:r>
            <a:endParaRPr lang="tr-TR" dirty="0"/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tr-TR" dirty="0" err="1"/>
              <a:t>Disosiyatif</a:t>
            </a:r>
            <a:r>
              <a:rPr lang="tr-TR" dirty="0"/>
              <a:t> anestetik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tr-TR" dirty="0"/>
              <a:t>1-2 mg/kg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tr-TR" dirty="0"/>
              <a:t>Etki başlangıç: 10-20 sn.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tr-TR" dirty="0"/>
              <a:t>Etkinlik süresi: 10-20 dk.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tr-TR" dirty="0"/>
              <a:t>Kafa içi basınç ve göz içi basınçta yükselmeye neden olabilir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tr-TR" dirty="0" err="1"/>
              <a:t>Hipertansif</a:t>
            </a:r>
            <a:r>
              <a:rPr lang="tr-TR" dirty="0"/>
              <a:t> hastalarda dikkatli kullanılmalıdır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tr-TR" dirty="0" err="1"/>
              <a:t>Antikonvülzan</a:t>
            </a:r>
            <a:r>
              <a:rPr lang="tr-TR" dirty="0"/>
              <a:t> etkinliği mevcut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tr-TR" dirty="0" err="1"/>
              <a:t>Lidokain</a:t>
            </a:r>
            <a:r>
              <a:rPr lang="tr-TR" dirty="0"/>
              <a:t> – </a:t>
            </a:r>
            <a:r>
              <a:rPr lang="tr-TR" dirty="0" err="1"/>
              <a:t>Prilokain</a:t>
            </a:r>
            <a:endParaRPr lang="tr-TR" dirty="0"/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tr-TR" dirty="0"/>
              <a:t>3 mg/kg</a:t>
            </a:r>
          </a:p>
        </p:txBody>
      </p:sp>
    </p:spTree>
    <p:extLst>
      <p:ext uri="{BB962C8B-B14F-4D97-AF65-F5344CB8AC3E}">
        <p14:creationId xmlns:p14="http://schemas.microsoft.com/office/powerpoint/2010/main" val="298545943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79BB813-7E96-484C-A027-B498A6983F6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tr-TR" dirty="0"/>
              <a:t>KATETER BAKIMI</a:t>
            </a: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9EBA1FE3-6126-4898-967D-07BCF118648D}"/>
              </a:ext>
            </a:extLst>
          </p:cNvPr>
          <p:cNvSpPr txBox="1"/>
          <p:nvPr/>
        </p:nvSpPr>
        <p:spPr>
          <a:xfrm>
            <a:off x="9437832" y="6488668"/>
            <a:ext cx="23920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900" i="1" dirty="0" err="1"/>
              <a:t>Handbook</a:t>
            </a:r>
            <a:r>
              <a:rPr lang="tr-TR" sz="900" i="1" dirty="0"/>
              <a:t> of </a:t>
            </a:r>
            <a:r>
              <a:rPr lang="tr-TR" sz="900" i="1" dirty="0" err="1"/>
              <a:t>Dialysis</a:t>
            </a:r>
            <a:r>
              <a:rPr lang="tr-TR" sz="900" i="1" dirty="0"/>
              <a:t> </a:t>
            </a:r>
            <a:r>
              <a:rPr lang="tr-TR" sz="900" i="1" dirty="0" err="1"/>
              <a:t>Therapy</a:t>
            </a:r>
            <a:r>
              <a:rPr lang="tr-TR" sz="900" i="1" dirty="0"/>
              <a:t> 5th ed. </a:t>
            </a:r>
            <a:r>
              <a:rPr lang="tr-TR" sz="900" i="1" dirty="0" err="1"/>
              <a:t>Chapter</a:t>
            </a:r>
            <a:r>
              <a:rPr lang="tr-TR" sz="900" i="1" dirty="0"/>
              <a:t> 72.</a:t>
            </a:r>
          </a:p>
          <a:p>
            <a:endParaRPr lang="tr-TR" sz="900" i="1" dirty="0"/>
          </a:p>
        </p:txBody>
      </p:sp>
      <p:sp>
        <p:nvSpPr>
          <p:cNvPr id="3" name="Dikdörtgen 2">
            <a:extLst>
              <a:ext uri="{FF2B5EF4-FFF2-40B4-BE49-F238E27FC236}">
                <a16:creationId xmlns:a16="http://schemas.microsoft.com/office/drawing/2014/main" id="{D8BBD35F-1071-4B36-AA8D-C97030EDB61E}"/>
              </a:ext>
            </a:extLst>
          </p:cNvPr>
          <p:cNvSpPr/>
          <p:nvPr/>
        </p:nvSpPr>
        <p:spPr>
          <a:xfrm>
            <a:off x="545122" y="2990850"/>
            <a:ext cx="11029618" cy="33329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tr-TR" dirty="0" err="1"/>
              <a:t>Kateterler</a:t>
            </a:r>
            <a:r>
              <a:rPr lang="tr-TR" dirty="0"/>
              <a:t> sadece deneyimli diyaliz personeli tarafından kullanılmalı</a:t>
            </a: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tr-TR" dirty="0" err="1"/>
              <a:t>Kateter</a:t>
            </a:r>
            <a:r>
              <a:rPr lang="tr-TR" dirty="0"/>
              <a:t> çıkış bölgesi </a:t>
            </a:r>
            <a:r>
              <a:rPr lang="tr-TR" dirty="0" err="1"/>
              <a:t>klorheksidin</a:t>
            </a:r>
            <a:r>
              <a:rPr lang="tr-TR" dirty="0"/>
              <a:t>/alkol bazlı solüsyonlar ile temizlenmeli</a:t>
            </a: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tr-TR" dirty="0" err="1"/>
              <a:t>Heparin</a:t>
            </a:r>
            <a:r>
              <a:rPr lang="tr-TR" dirty="0"/>
              <a:t> ile kilitleme yapılacak ise 1000 ünite/ml konsantrasyon tercih edilmeli</a:t>
            </a: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tr-TR" dirty="0"/>
              <a:t>Hastaya herhangi bir girişim öncesinde mutlaka </a:t>
            </a:r>
            <a:r>
              <a:rPr lang="tr-TR" dirty="0" err="1"/>
              <a:t>koagülasyon</a:t>
            </a:r>
            <a:r>
              <a:rPr lang="tr-TR" dirty="0"/>
              <a:t> tetkikleri istenmeli</a:t>
            </a: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tr-TR" dirty="0" err="1"/>
              <a:t>Perioperatif</a:t>
            </a:r>
            <a:r>
              <a:rPr lang="tr-TR" dirty="0"/>
              <a:t> periyotta </a:t>
            </a:r>
            <a:r>
              <a:rPr lang="tr-TR" dirty="0" err="1"/>
              <a:t>kateterden</a:t>
            </a:r>
            <a:r>
              <a:rPr lang="tr-TR" dirty="0"/>
              <a:t> sıvı verilmesinden kaçınılmalı</a:t>
            </a: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tr-TR" dirty="0" err="1"/>
              <a:t>Kateterlerin</a:t>
            </a:r>
            <a:r>
              <a:rPr lang="tr-TR" dirty="0"/>
              <a:t> sıvı tedavisi, ilaç veya kan alımı için kullanımından kaçınılmalı</a:t>
            </a:r>
          </a:p>
        </p:txBody>
      </p:sp>
    </p:spTree>
    <p:extLst>
      <p:ext uri="{BB962C8B-B14F-4D97-AF65-F5344CB8AC3E}">
        <p14:creationId xmlns:p14="http://schemas.microsoft.com/office/powerpoint/2010/main" val="327842295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568E376-7089-4558-ACA6-5F95F211A01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/>
              <a:t>YENİLİKLER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01720AB2-281D-4D5E-BB54-8164EE25B24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Dikdörtgen 3">
            <a:extLst>
              <a:ext uri="{FF2B5EF4-FFF2-40B4-BE49-F238E27FC236}">
                <a16:creationId xmlns:a16="http://schemas.microsoft.com/office/drawing/2014/main" id="{D1FB9854-34EE-43BD-AE8A-BCE6B4A3FDB3}"/>
              </a:ext>
            </a:extLst>
          </p:cNvPr>
          <p:cNvSpPr/>
          <p:nvPr/>
        </p:nvSpPr>
        <p:spPr>
          <a:xfrm>
            <a:off x="507309" y="3298121"/>
            <a:ext cx="11029618" cy="1705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tr-TR" dirty="0" err="1"/>
              <a:t>Vonapanitase</a:t>
            </a:r>
            <a:r>
              <a:rPr lang="tr-TR" dirty="0"/>
              <a:t> (PRT-201)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tr-TR" dirty="0" err="1"/>
              <a:t>Antiproliferatifler</a:t>
            </a:r>
            <a:endParaRPr lang="tr-TR" dirty="0"/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tr-TR" dirty="0" err="1"/>
              <a:t>Coll</a:t>
            </a:r>
            <a:r>
              <a:rPr lang="tr-TR" dirty="0"/>
              <a:t>-R, </a:t>
            </a:r>
            <a:r>
              <a:rPr lang="tr-TR" dirty="0" err="1"/>
              <a:t>pakllitakselli</a:t>
            </a:r>
            <a:r>
              <a:rPr lang="tr-TR" dirty="0"/>
              <a:t> balonlar, </a:t>
            </a:r>
            <a:r>
              <a:rPr lang="tr-TR" dirty="0" err="1"/>
              <a:t>Vascugel</a:t>
            </a:r>
            <a:endParaRPr lang="tr-TR" dirty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tr-TR" dirty="0"/>
              <a:t>Doku mühendisliği</a:t>
            </a:r>
          </a:p>
        </p:txBody>
      </p:sp>
    </p:spTree>
    <p:extLst>
      <p:ext uri="{BB962C8B-B14F-4D97-AF65-F5344CB8AC3E}">
        <p14:creationId xmlns:p14="http://schemas.microsoft.com/office/powerpoint/2010/main" val="2758555879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VTI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VTI" id="{97558BDE-0B66-457C-BB6F-7B1B22DAA9B8}" vid="{F53508A3-AC60-448A-AF37-934D5F1A0D5E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3004</Words>
  <Application>Microsoft Macintosh PowerPoint</Application>
  <PresentationFormat>Geniş ekran</PresentationFormat>
  <Paragraphs>574</Paragraphs>
  <Slides>50</Slides>
  <Notes>46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50</vt:i4>
      </vt:variant>
    </vt:vector>
  </HeadingPairs>
  <TitlesOfParts>
    <vt:vector size="55" baseType="lpstr">
      <vt:lpstr>Calibri</vt:lpstr>
      <vt:lpstr>Gill Sans MT</vt:lpstr>
      <vt:lpstr>Wingdings</vt:lpstr>
      <vt:lpstr>Wingdings 2</vt:lpstr>
      <vt:lpstr>DividendVTI</vt:lpstr>
      <vt:lpstr>DAMARA ULAŞIM (TEORİDEN DENEYİME)  Caner Alparslan  ankara</vt:lpstr>
      <vt:lpstr>AMAÇ</vt:lpstr>
      <vt:lpstr>Damara ulaşım çeşitleri</vt:lpstr>
      <vt:lpstr>Arterio-venöz fistül</vt:lpstr>
      <vt:lpstr>Arterio-venöz fistül</vt:lpstr>
      <vt:lpstr>Arterio-venöz fistül</vt:lpstr>
      <vt:lpstr>Arterio-venöz fistül</vt:lpstr>
      <vt:lpstr>Arterio-venöz fistül</vt:lpstr>
      <vt:lpstr>Arterio-venöz fistül</vt:lpstr>
      <vt:lpstr>Arterio-venöz fistül</vt:lpstr>
      <vt:lpstr>Arterio-venöz fistül</vt:lpstr>
      <vt:lpstr>Arterio-venöz fistül</vt:lpstr>
      <vt:lpstr>Arterio-venöz GRAFT</vt:lpstr>
      <vt:lpstr>Arterio-venöz GRAFT</vt:lpstr>
      <vt:lpstr>Arterio-venöz GRAFT</vt:lpstr>
      <vt:lpstr>SANTRAL VENÖZ KATETERLER</vt:lpstr>
      <vt:lpstr>GEÇİCİ HEMODİYALİZ KATETERLERİ</vt:lpstr>
      <vt:lpstr>GEÇİCİ HEMODİYALİZ KATETERLERİ</vt:lpstr>
      <vt:lpstr>GEÇİCİ HEMODİYALİZ KATETERLERİ</vt:lpstr>
      <vt:lpstr>GEÇİCİ HEMODİYALİZ KATETERLERİ</vt:lpstr>
      <vt:lpstr>GEÇİCİ HEMODİYALİZ KATETERLERİ Bölge seçimi</vt:lpstr>
      <vt:lpstr>GEÇİCİ HEMODİYALİZ KATETERLERİ KAteter seçimi</vt:lpstr>
      <vt:lpstr>GEÇİCİ HEMODİYALİZ KATETERLERİ KAteter seçimi</vt:lpstr>
      <vt:lpstr>GEÇİCİ HEMODİYALİZ KATETERLERİ KAteter seçimi</vt:lpstr>
      <vt:lpstr>GEÇİCİ HEMODİYALİZ KATETERLERİ Steril prosedür</vt:lpstr>
      <vt:lpstr>GEÇİCİ HEMODİYALİZ KATETERLERİ Ultrason kullanımı</vt:lpstr>
      <vt:lpstr>ultrason</vt:lpstr>
      <vt:lpstr>GEÇİCİ HEMODİYALİZ KATETERLERİ seldinger yöntemi &amp; Konum </vt:lpstr>
      <vt:lpstr>GEÇİCİ HEMODİYALİZ KATETERLERİ komplikasyonlar</vt:lpstr>
      <vt:lpstr>PowerPoint Sunusu</vt:lpstr>
      <vt:lpstr>GEÇİCİ HEMODİYALİZ KATETERLERİ bakım ve çözümler</vt:lpstr>
      <vt:lpstr>Tünelli HEMODİYALİZ KATETERLERİ </vt:lpstr>
      <vt:lpstr>Tünelli HEMODİYALİZ KATETERLERİ </vt:lpstr>
      <vt:lpstr>Tünelli HEMODİYALİZ KATETERLERİ </vt:lpstr>
      <vt:lpstr>Tünelli HEMODİYALİZ KATETERLERİ </vt:lpstr>
      <vt:lpstr>Tünelli HEMODİYALİZ KATETERLERİ </vt:lpstr>
      <vt:lpstr>TÜNELLİ HEMODİYALİZ KATETERLERİ Bölge seçimi</vt:lpstr>
      <vt:lpstr>TÜNELLİ HEMODİYALİZ KATETERLERİ Kateterin yerleştirilmesi</vt:lpstr>
      <vt:lpstr>Tünelli HEMODİYALİZ KATETERLERİ </vt:lpstr>
      <vt:lpstr>TÜNELLİ HEMODİYALİZ KATETERLERİ SELF-CENTERING Kateter</vt:lpstr>
      <vt:lpstr>TÜNELLİ HEMODİYALİZ KATETERLERİ POZİSYON</vt:lpstr>
      <vt:lpstr>TÜNELLİ HEMODİYALİZ KATETERLERİ KOMPLİKASYONLAR</vt:lpstr>
      <vt:lpstr>DAMAR YAPISI BOZULMUŞ HASTALARDA DAMARA ULAŞIM</vt:lpstr>
      <vt:lpstr>ZOR HASTALARDA DAMARA ULAŞIM</vt:lpstr>
      <vt:lpstr>SEDASYON &amp; ANALJEZİ</vt:lpstr>
      <vt:lpstr>SEDASYON &amp; ANALJEZİ</vt:lpstr>
      <vt:lpstr>SEDASYON &amp; ANALJEZİ KULLANILAN AJANLAR</vt:lpstr>
      <vt:lpstr>SEDASYON &amp; ANALJEZİ KULLANILAN AJANLAR</vt:lpstr>
      <vt:lpstr>KATETER BAKIMI</vt:lpstr>
      <vt:lpstr>YENİLİKLER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DAMARA ULAŞIM (TEORİDEN DENEYİME)  Caner Alparslan  ankara</dc:title>
  <dc:creator>caneralparslan@gmail.com</dc:creator>
  <cp:lastModifiedBy>caneralparslan@gmail.com</cp:lastModifiedBy>
  <cp:revision>7</cp:revision>
  <dcterms:created xsi:type="dcterms:W3CDTF">2019-06-27T16:36:37Z</dcterms:created>
  <dcterms:modified xsi:type="dcterms:W3CDTF">2019-06-28T19:31:06Z</dcterms:modified>
</cp:coreProperties>
</file>