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61" r:id="rId3"/>
    <p:sldId id="258" r:id="rId4"/>
    <p:sldId id="257" r:id="rId5"/>
    <p:sldId id="270" r:id="rId6"/>
    <p:sldId id="259" r:id="rId7"/>
    <p:sldId id="273" r:id="rId8"/>
    <p:sldId id="262" r:id="rId9"/>
    <p:sldId id="274" r:id="rId10"/>
    <p:sldId id="263" r:id="rId11"/>
    <p:sldId id="276" r:id="rId12"/>
    <p:sldId id="278" r:id="rId13"/>
    <p:sldId id="265" r:id="rId14"/>
    <p:sldId id="309" r:id="rId15"/>
    <p:sldId id="310" r:id="rId16"/>
    <p:sldId id="267" r:id="rId17"/>
    <p:sldId id="318" r:id="rId18"/>
    <p:sldId id="312" r:id="rId19"/>
    <p:sldId id="316" r:id="rId20"/>
    <p:sldId id="280" r:id="rId21"/>
    <p:sldId id="305" r:id="rId22"/>
    <p:sldId id="306" r:id="rId23"/>
    <p:sldId id="285" r:id="rId24"/>
    <p:sldId id="284" r:id="rId25"/>
    <p:sldId id="287" r:id="rId26"/>
    <p:sldId id="289" r:id="rId27"/>
    <p:sldId id="291" r:id="rId28"/>
    <p:sldId id="299" r:id="rId29"/>
    <p:sldId id="292" r:id="rId30"/>
    <p:sldId id="293" r:id="rId31"/>
    <p:sldId id="294" r:id="rId32"/>
    <p:sldId id="296" r:id="rId33"/>
    <p:sldId id="314" r:id="rId34"/>
    <p:sldId id="320" r:id="rId35"/>
    <p:sldId id="321" r:id="rId36"/>
    <p:sldId id="322" r:id="rId37"/>
    <p:sldId id="301" r:id="rId38"/>
    <p:sldId id="303" r:id="rId39"/>
    <p:sldId id="323" r:id="rId40"/>
    <p:sldId id="324" r:id="rId41"/>
    <p:sldId id="325" r:id="rId42"/>
    <p:sldId id="326" r:id="rId43"/>
    <p:sldId id="304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5"/>
    <a:srgbClr val="FFFFCC"/>
    <a:srgbClr val="FC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7808" autoAdjust="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BE058-8190-451A-B556-22D4CA1D44AC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06F11-875E-4C7B-ACA9-376E83F41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36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Durum böyleyken biz çocuk yoğun bakım ünitesinde yatan ve CRRT alan hastalarda ilaç dozları nasıl olmalıdır onu konuşacağız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6F11-875E-4C7B-ACA9-376E83F41C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2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AKI yoğun bakım ünitelerinde sıklıkla karşımıza çıkan önemli bir sorun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6F11-875E-4C7B-ACA9-376E83F41C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49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364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6F11-875E-4C7B-ACA9-376E83F41C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20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10F25-686B-4CCA-B7A4-6E236E12BD68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099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825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16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7" rIns="90477"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801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E44F9E-3428-45CA-A81A-B8ECEC93E970}" type="slidenum">
              <a:rPr lang="en-GB"/>
              <a:pPr/>
              <a:t>20</a:t>
            </a:fld>
            <a:endParaRPr lang="en-GB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77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6F11-875E-4C7B-ACA9-376E83F41C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53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023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067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52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759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742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345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A6760-0DCE-4E5B-A1D3-B990630810FF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32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06F11-875E-4C7B-ACA9-376E83F41C2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4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8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3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5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5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5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50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5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1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5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1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89" y="617538"/>
            <a:ext cx="1038954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682" y="2017713"/>
            <a:ext cx="5091289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8594" y="2017713"/>
            <a:ext cx="5091289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E672E-511A-439A-B25B-AB22EEB88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7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5A2F7-3308-49FD-BEF6-8F26F9F4629A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0C03D-55CD-40F6-A939-F8141E072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kdp-baptist.louisville.edu/renalbook/" TargetMode="Externa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75000"/>
                  </a:schemeClr>
                </a:solidFill>
              </a:rPr>
              <a:t>Sürekli </a:t>
            </a:r>
            <a:r>
              <a:rPr lang="tr-TR" b="1" dirty="0" err="1" smtClean="0">
                <a:solidFill>
                  <a:schemeClr val="accent5">
                    <a:lumMod val="75000"/>
                  </a:schemeClr>
                </a:solidFill>
              </a:rPr>
              <a:t>renal</a:t>
            </a:r>
            <a:r>
              <a:rPr lang="tr-TR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5">
                    <a:lumMod val="75000"/>
                  </a:schemeClr>
                </a:solidFill>
              </a:rPr>
              <a:t>replasman</a:t>
            </a:r>
            <a:r>
              <a:rPr lang="tr-TR" b="1" dirty="0" smtClean="0">
                <a:solidFill>
                  <a:schemeClr val="accent5">
                    <a:lumMod val="75000"/>
                  </a:schemeClr>
                </a:solidFill>
              </a:rPr>
              <a:t> tedavilerinde ilaç dozlarının yönetimi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526948"/>
            <a:ext cx="9144000" cy="1655762"/>
          </a:xfrm>
        </p:spPr>
        <p:txBody>
          <a:bodyPr/>
          <a:lstStyle/>
          <a:p>
            <a:r>
              <a:rPr lang="tr-TR" b="1" i="1" dirty="0" smtClean="0">
                <a:solidFill>
                  <a:schemeClr val="accent5">
                    <a:lumMod val="75000"/>
                  </a:schemeClr>
                </a:solidFill>
              </a:rPr>
              <a:t>Umut Selda Bayrakçı</a:t>
            </a:r>
          </a:p>
          <a:p>
            <a:r>
              <a:rPr lang="tr-TR" b="1" i="1" dirty="0" smtClean="0">
                <a:solidFill>
                  <a:schemeClr val="accent5">
                    <a:lumMod val="75000"/>
                  </a:schemeClr>
                </a:solidFill>
              </a:rPr>
              <a:t>Ankara Yıldırım Beyazıt Üniversitesi Tıp Fakültesi</a:t>
            </a:r>
          </a:p>
          <a:p>
            <a:r>
              <a:rPr lang="tr-TR" b="1" i="1" dirty="0" smtClean="0">
                <a:solidFill>
                  <a:schemeClr val="accent5">
                    <a:lumMod val="75000"/>
                  </a:schemeClr>
                </a:solidFill>
              </a:rPr>
              <a:t>Ankara Şehir Hastanesi, Çocuk Hastanesi</a:t>
            </a:r>
            <a:endParaRPr lang="en-US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28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8711" y="2550839"/>
            <a:ext cx="10515600" cy="3713328"/>
          </a:xfrm>
          <a:ln w="28575"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sz="3200" dirty="0" smtClean="0"/>
              <a:t>Çok merkezli, retrospektif bir çalışmada diyaliz altındaki çocuk yoğun bakım hastalarının maruz kaldıkları ilaç dozları irdelenmiş</a:t>
            </a:r>
          </a:p>
          <a:p>
            <a:pPr lvl="1"/>
            <a:r>
              <a:rPr lang="tr-TR" sz="2800" dirty="0" smtClean="0"/>
              <a:t>Diyalizin ilk günü bir hastanın günde ortalama </a:t>
            </a:r>
            <a:r>
              <a:rPr lang="tr-TR" sz="2800" b="1" u="sng" dirty="0" smtClean="0"/>
              <a:t>18-23</a:t>
            </a:r>
            <a:r>
              <a:rPr lang="tr-TR" sz="2800" dirty="0" smtClean="0"/>
              <a:t> ilaç kullandığı</a:t>
            </a:r>
          </a:p>
          <a:p>
            <a:pPr lvl="1"/>
            <a:r>
              <a:rPr lang="tr-TR" sz="2800" dirty="0" smtClean="0"/>
              <a:t>Diyalizi devam eden hastalarda bu sayının gittikçe arttığı </a:t>
            </a:r>
          </a:p>
          <a:p>
            <a:pPr lvl="1"/>
            <a:r>
              <a:rPr lang="tr-TR" sz="2800" dirty="0" smtClean="0"/>
              <a:t>15. günde hala diyalizine devam edilen hastalarda günlük kullanılan ilaç sayısının </a:t>
            </a:r>
            <a:r>
              <a:rPr lang="tr-TR" sz="2800" b="1" u="sng" dirty="0" smtClean="0"/>
              <a:t>41-52</a:t>
            </a:r>
            <a:r>
              <a:rPr lang="tr-TR" sz="2800" dirty="0" smtClean="0"/>
              <a:t> arasında olduğu bildirilmiş</a:t>
            </a:r>
          </a:p>
          <a:p>
            <a:pPr marL="457200" lvl="1" indent="0">
              <a:buNone/>
            </a:pPr>
            <a:r>
              <a:rPr lang="tr-TR" sz="2000" i="1" dirty="0" smtClean="0"/>
              <a:t>						</a:t>
            </a:r>
            <a:r>
              <a:rPr lang="tr-TR" sz="2000" i="1" dirty="0" err="1" smtClean="0"/>
              <a:t>Rizkalla</a:t>
            </a:r>
            <a:r>
              <a:rPr lang="tr-TR" sz="2000" i="1" dirty="0" smtClean="0"/>
              <a:t> et al, </a:t>
            </a:r>
            <a:r>
              <a:rPr lang="tr-TR" sz="2000" i="1" dirty="0" err="1"/>
              <a:t>P</a:t>
            </a:r>
            <a:r>
              <a:rPr lang="tr-TR" sz="2000" i="1" dirty="0" err="1" smtClean="0"/>
              <a:t>ediatric</a:t>
            </a:r>
            <a:r>
              <a:rPr lang="tr-TR" sz="2000" i="1" dirty="0" smtClean="0"/>
              <a:t> </a:t>
            </a:r>
            <a:r>
              <a:rPr lang="tr-TR" sz="2000" i="1" dirty="0"/>
              <a:t>C</a:t>
            </a:r>
            <a:r>
              <a:rPr lang="tr-TR" sz="2000" i="1" dirty="0" smtClean="0"/>
              <a:t>ritical </a:t>
            </a:r>
            <a:r>
              <a:rPr lang="tr-TR" sz="2000" i="1" dirty="0" err="1" smtClean="0"/>
              <a:t>Care</a:t>
            </a:r>
            <a:r>
              <a:rPr lang="tr-TR" sz="2000" i="1" dirty="0" smtClean="0"/>
              <a:t>, 2013</a:t>
            </a:r>
            <a:endParaRPr lang="en-US" sz="2000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694324" y="783052"/>
            <a:ext cx="10824373" cy="135421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tr-TR" sz="3200" dirty="0"/>
              <a:t>Çocuk yoğun bakım ünitesinde kullanılan ilaçların sadece %33’ü </a:t>
            </a:r>
            <a:endParaRPr lang="tr-TR" sz="3200" dirty="0" smtClean="0"/>
          </a:p>
          <a:p>
            <a:r>
              <a:rPr lang="tr-TR" sz="3200" dirty="0" smtClean="0"/>
              <a:t>çocukluk </a:t>
            </a:r>
            <a:r>
              <a:rPr lang="tr-TR" sz="3200" dirty="0"/>
              <a:t>yaş grubunda kullanılmak üzere onay almıştır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0095186" y="629845"/>
            <a:ext cx="1269125" cy="840828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1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03564"/>
            <a:ext cx="10515600" cy="5721414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Yoğun bakım ünitelerinden AKI </a:t>
            </a:r>
            <a:r>
              <a:rPr lang="tr-TR" dirty="0" err="1" smtClean="0"/>
              <a:t>mortalitesi</a:t>
            </a:r>
            <a:r>
              <a:rPr lang="tr-TR" dirty="0" smtClean="0"/>
              <a:t>: %60</a:t>
            </a:r>
          </a:p>
          <a:p>
            <a:pPr lvl="1"/>
            <a:r>
              <a:rPr lang="tr-TR" dirty="0" smtClean="0"/>
              <a:t>sıklıkla altta yatan hastalığa</a:t>
            </a:r>
          </a:p>
          <a:p>
            <a:pPr lvl="1"/>
            <a:r>
              <a:rPr lang="tr-TR" dirty="0" smtClean="0"/>
              <a:t>Ya da tedaviye </a:t>
            </a:r>
            <a:r>
              <a:rPr lang="tr-TR" dirty="0" err="1" smtClean="0"/>
              <a:t>sekonder</a:t>
            </a:r>
            <a:r>
              <a:rPr lang="tr-TR" dirty="0" smtClean="0"/>
              <a:t> gelişir</a:t>
            </a:r>
          </a:p>
          <a:p>
            <a:r>
              <a:rPr lang="tr-TR" dirty="0"/>
              <a:t>K</a:t>
            </a:r>
            <a:r>
              <a:rPr lang="tr-TR" dirty="0" smtClean="0"/>
              <a:t>linik tabloda hızlı değişiklikler görülebilir</a:t>
            </a:r>
          </a:p>
          <a:p>
            <a:r>
              <a:rPr lang="tr-TR" dirty="0" err="1" smtClean="0"/>
              <a:t>ÇYBÜ’nde</a:t>
            </a:r>
            <a:r>
              <a:rPr lang="tr-TR" dirty="0" smtClean="0"/>
              <a:t> bir hastada </a:t>
            </a:r>
            <a:r>
              <a:rPr lang="tr-TR" dirty="0" err="1" smtClean="0"/>
              <a:t>multi</a:t>
            </a:r>
            <a:r>
              <a:rPr lang="tr-TR" dirty="0" smtClean="0"/>
              <a:t> organ yetmezliği geliştiğinde, özellikle CRRT başlanması ile, tedaviler oldukça kompleks bir hal alır</a:t>
            </a:r>
          </a:p>
          <a:p>
            <a:pPr lvl="1"/>
            <a:r>
              <a:rPr lang="tr-TR" dirty="0" err="1" smtClean="0"/>
              <a:t>Periferal</a:t>
            </a:r>
            <a:r>
              <a:rPr lang="tr-TR" dirty="0" smtClean="0"/>
              <a:t> dolaşımın bozulması</a:t>
            </a:r>
          </a:p>
          <a:p>
            <a:pPr lvl="1"/>
            <a:r>
              <a:rPr lang="tr-TR" dirty="0" smtClean="0"/>
              <a:t>Organ fonksiyonlarının bozulması</a:t>
            </a:r>
          </a:p>
          <a:p>
            <a:pPr lvl="1"/>
            <a:r>
              <a:rPr lang="tr-TR" dirty="0" err="1" smtClean="0"/>
              <a:t>Renal</a:t>
            </a:r>
            <a:r>
              <a:rPr lang="tr-TR" dirty="0" smtClean="0"/>
              <a:t> </a:t>
            </a:r>
            <a:r>
              <a:rPr lang="tr-TR" dirty="0" err="1" smtClean="0"/>
              <a:t>replasman</a:t>
            </a:r>
            <a:r>
              <a:rPr lang="tr-TR" dirty="0" smtClean="0"/>
              <a:t> tedavilerinin etkisi ile ilaçların </a:t>
            </a:r>
            <a:r>
              <a:rPr lang="tr-TR" dirty="0" err="1" smtClean="0"/>
              <a:t>farmakokinetiği</a:t>
            </a:r>
            <a:r>
              <a:rPr lang="tr-TR" dirty="0" smtClean="0"/>
              <a:t>, farmakodinamiği değişir</a:t>
            </a:r>
          </a:p>
          <a:p>
            <a:r>
              <a:rPr lang="tr-TR" dirty="0" smtClean="0"/>
              <a:t> </a:t>
            </a:r>
            <a:r>
              <a:rPr lang="tr-TR" dirty="0" err="1"/>
              <a:t>M</a:t>
            </a:r>
            <a:r>
              <a:rPr lang="tr-TR" dirty="0" err="1" smtClean="0"/>
              <a:t>ultidisipliner</a:t>
            </a:r>
            <a:r>
              <a:rPr lang="tr-TR" dirty="0" smtClean="0"/>
              <a:t> yaklaşım…..gerçek bir ekip işidir</a:t>
            </a:r>
          </a:p>
          <a:p>
            <a:pPr lvl="1"/>
            <a:r>
              <a:rPr lang="tr-TR" dirty="0" smtClean="0"/>
              <a:t>Yoğun bakım doktoru</a:t>
            </a:r>
          </a:p>
          <a:p>
            <a:pPr lvl="1"/>
            <a:r>
              <a:rPr lang="tr-TR" dirty="0" err="1" smtClean="0"/>
              <a:t>Nefrolog</a:t>
            </a:r>
            <a:endParaRPr lang="tr-TR" dirty="0" smtClean="0"/>
          </a:p>
          <a:p>
            <a:pPr lvl="1"/>
            <a:r>
              <a:rPr lang="tr-TR" dirty="0" smtClean="0"/>
              <a:t>Farmakolog</a:t>
            </a:r>
          </a:p>
          <a:p>
            <a:pPr lvl="1"/>
            <a:r>
              <a:rPr lang="tr-TR" dirty="0" smtClean="0"/>
              <a:t>Eczacı</a:t>
            </a:r>
          </a:p>
          <a:p>
            <a:r>
              <a:rPr lang="tr-TR" i="1" dirty="0" smtClean="0"/>
              <a:t>Ancak tüm bu gelişmelere ve üst düzey desteğe rağmen AKI sonrası </a:t>
            </a:r>
            <a:r>
              <a:rPr lang="tr-TR" i="1" dirty="0" err="1" smtClean="0"/>
              <a:t>mortalite</a:t>
            </a:r>
            <a:r>
              <a:rPr lang="tr-TR" i="1" dirty="0" smtClean="0"/>
              <a:t> hızının pek değişmediği de gözlenmektedir.</a:t>
            </a:r>
          </a:p>
        </p:txBody>
      </p:sp>
    </p:spTree>
    <p:extLst>
      <p:ext uri="{BB962C8B-B14F-4D97-AF65-F5344CB8AC3E}">
        <p14:creationId xmlns:p14="http://schemas.microsoft.com/office/powerpoint/2010/main" val="32038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 konu neden bu kadar zor!! …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Kidney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Initiative</a:t>
            </a:r>
            <a:r>
              <a:rPr lang="tr-TR" dirty="0"/>
              <a:t>: </a:t>
            </a:r>
            <a:r>
              <a:rPr lang="tr-TR" dirty="0" err="1"/>
              <a:t>CRRT’de</a:t>
            </a:r>
            <a:r>
              <a:rPr lang="tr-TR" dirty="0"/>
              <a:t> ilaç dozları ve ilaçların </a:t>
            </a:r>
            <a:r>
              <a:rPr lang="tr-TR" dirty="0" err="1"/>
              <a:t>FK’i</a:t>
            </a:r>
            <a:r>
              <a:rPr lang="tr-TR" dirty="0"/>
              <a:t> konusundaki çalışmaların eksikliği </a:t>
            </a:r>
            <a:r>
              <a:rPr lang="tr-TR" dirty="0" smtClean="0"/>
              <a:t>bu konuyu </a:t>
            </a:r>
            <a:r>
              <a:rPr lang="tr-TR" u="sng" dirty="0" smtClean="0"/>
              <a:t>acilen</a:t>
            </a:r>
            <a:r>
              <a:rPr lang="tr-TR" u="sng" dirty="0"/>
              <a:t>*</a:t>
            </a:r>
            <a:r>
              <a:rPr lang="tr-TR" dirty="0"/>
              <a:t> çalışılması gereken konular arasında ilk </a:t>
            </a:r>
            <a:r>
              <a:rPr lang="tr-TR" dirty="0" smtClean="0"/>
              <a:t>sıraya taşımıştır.</a:t>
            </a:r>
            <a:endParaRPr lang="tr-TR" dirty="0"/>
          </a:p>
          <a:p>
            <a:pPr lvl="1"/>
            <a:r>
              <a:rPr lang="tr-TR" dirty="0" smtClean="0"/>
              <a:t>Çoğunlukla altta yatan hastalık ilaçların </a:t>
            </a:r>
            <a:r>
              <a:rPr lang="tr-TR" dirty="0" err="1" smtClean="0"/>
              <a:t>farmakokinetiğini</a:t>
            </a:r>
            <a:r>
              <a:rPr lang="tr-TR" dirty="0" smtClean="0"/>
              <a:t> bozar</a:t>
            </a:r>
            <a:endParaRPr lang="tr-TR" dirty="0"/>
          </a:p>
          <a:p>
            <a:pPr lvl="1"/>
            <a:r>
              <a:rPr lang="tr-TR" dirty="0" smtClean="0"/>
              <a:t>İlaçlar </a:t>
            </a:r>
            <a:r>
              <a:rPr lang="tr-TR" dirty="0" err="1" smtClean="0"/>
              <a:t>ekstrakorporeal</a:t>
            </a:r>
            <a:r>
              <a:rPr lang="tr-TR" dirty="0" smtClean="0"/>
              <a:t> yolla da vücuttan uzaklaştırılır</a:t>
            </a:r>
          </a:p>
          <a:p>
            <a:pPr lvl="1"/>
            <a:r>
              <a:rPr lang="tr-TR" dirty="0" smtClean="0"/>
              <a:t>Hastanın kliniği çoğunlukla stabil değildir, her an değişir</a:t>
            </a:r>
          </a:p>
          <a:p>
            <a:pPr lvl="1"/>
            <a:r>
              <a:rPr lang="tr-TR" dirty="0" smtClean="0"/>
              <a:t>Çoğunlukla erişkin dozlarının çocuklara uyarlanmış (?) hali kullanılır</a:t>
            </a:r>
          </a:p>
          <a:p>
            <a:pPr lvl="1"/>
            <a:r>
              <a:rPr lang="tr-TR" dirty="0" smtClean="0"/>
              <a:t>Çalışmalar erişkin çalışmalarıdır ve oldukça heterojendir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01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0121" y="812769"/>
            <a:ext cx="7632848" cy="550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1862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65956"/>
            <a:ext cx="10642600" cy="4811007"/>
          </a:xfrm>
        </p:spPr>
        <p:txBody>
          <a:bodyPr>
            <a:normAutofit/>
          </a:bodyPr>
          <a:lstStyle/>
          <a:p>
            <a:r>
              <a:rPr lang="tr-TR" dirty="0" smtClean="0"/>
              <a:t>Antibiyotikler</a:t>
            </a:r>
          </a:p>
          <a:p>
            <a:r>
              <a:rPr lang="tr-TR" dirty="0" err="1" smtClean="0"/>
              <a:t>Vazoaktif</a:t>
            </a:r>
            <a:r>
              <a:rPr lang="tr-TR" dirty="0" smtClean="0"/>
              <a:t> maddeler</a:t>
            </a:r>
          </a:p>
          <a:p>
            <a:r>
              <a:rPr lang="tr-TR" dirty="0" err="1" smtClean="0"/>
              <a:t>Sedatifler</a:t>
            </a:r>
            <a:r>
              <a:rPr lang="tr-TR" dirty="0" smtClean="0"/>
              <a:t>/analjezikler	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smtClean="0"/>
              <a:t>Düşük doz….tedavi yetersizliği, bakteri direnci</a:t>
            </a:r>
          </a:p>
          <a:p>
            <a:r>
              <a:rPr lang="tr-TR" dirty="0" smtClean="0"/>
              <a:t>Yüksek doz……</a:t>
            </a:r>
            <a:r>
              <a:rPr lang="tr-TR" dirty="0" err="1" smtClean="0"/>
              <a:t>toksisite</a:t>
            </a:r>
            <a:r>
              <a:rPr lang="tr-TR" dirty="0" smtClean="0"/>
              <a:t>	</a:t>
            </a:r>
          </a:p>
          <a:p>
            <a:r>
              <a:rPr lang="tr-TR" i="1" dirty="0" smtClean="0"/>
              <a:t>İki erişkin çalışması (çok merkezli, büyük çalışmalar) CRRT dozunu arttırmanın </a:t>
            </a:r>
            <a:r>
              <a:rPr lang="tr-TR" i="1" dirty="0" err="1" smtClean="0"/>
              <a:t>sağkalımı</a:t>
            </a:r>
            <a:r>
              <a:rPr lang="tr-TR" i="1" dirty="0" smtClean="0"/>
              <a:t> arttırmadığını göstermiş….muhtemelen ilaç düzeylerinin </a:t>
            </a:r>
            <a:r>
              <a:rPr lang="tr-TR" i="1" dirty="0" err="1" smtClean="0"/>
              <a:t>suboptimal</a:t>
            </a:r>
            <a:r>
              <a:rPr lang="tr-TR" i="1" dirty="0" smtClean="0"/>
              <a:t> olmasına neden olduğu için</a:t>
            </a:r>
            <a:endParaRPr lang="en-US" i="1" dirty="0"/>
          </a:p>
        </p:txBody>
      </p:sp>
      <p:sp>
        <p:nvSpPr>
          <p:cNvPr id="4" name="Sağ Ayraç 3"/>
          <p:cNvSpPr/>
          <p:nvPr/>
        </p:nvSpPr>
        <p:spPr>
          <a:xfrm>
            <a:off x="4432428" y="1487162"/>
            <a:ext cx="452582" cy="1237672"/>
          </a:xfrm>
          <a:prstGeom prst="rightBrace">
            <a:avLst>
              <a:gd name="adj1" fmla="val 8333"/>
              <a:gd name="adj2" fmla="val 5074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etin kutusu 4"/>
          <p:cNvSpPr txBox="1"/>
          <p:nvPr/>
        </p:nvSpPr>
        <p:spPr>
          <a:xfrm>
            <a:off x="5301287" y="1701651"/>
            <a:ext cx="46299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smtClean="0"/>
              <a:t>Yaşamsal önemi olan ilaçlar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err="1" smtClean="0"/>
              <a:t>Farmokokinetik</a:t>
            </a:r>
            <a:r>
              <a:rPr lang="tr-TR" sz="2400" dirty="0" smtClean="0"/>
              <a:t> profili değişmiştir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5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CRRT</a:t>
            </a:r>
            <a:r>
              <a:rPr lang="tr-TR" dirty="0" smtClean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ilacın temizlenmesi</a:t>
            </a:r>
            <a:endParaRPr lang="en-GB" dirty="0">
              <a:solidFill>
                <a:srgbClr val="FF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8045" y="1708596"/>
            <a:ext cx="4038600" cy="4525963"/>
          </a:xfrm>
          <a:ln w="28575"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r>
              <a:rPr lang="tr-TR" b="1" dirty="0" smtClean="0"/>
              <a:t>İlaçla ilgili parametreler</a:t>
            </a:r>
            <a:endParaRPr lang="en-GB" sz="2400" b="1" dirty="0"/>
          </a:p>
          <a:p>
            <a:pPr lvl="1"/>
            <a:r>
              <a:rPr lang="tr-TR" sz="2800" dirty="0" smtClean="0"/>
              <a:t>Dağılım hacmi</a:t>
            </a:r>
            <a:endParaRPr lang="en-GB" sz="2800" dirty="0"/>
          </a:p>
          <a:p>
            <a:pPr lvl="1"/>
            <a:r>
              <a:rPr lang="tr-TR" sz="2800" dirty="0" smtClean="0"/>
              <a:t>Çözünürlük</a:t>
            </a:r>
            <a:endParaRPr lang="en-GB" sz="2800" dirty="0"/>
          </a:p>
          <a:p>
            <a:pPr lvl="1"/>
            <a:r>
              <a:rPr lang="en-GB" sz="2800" dirty="0" err="1" smtClean="0"/>
              <a:t>Prote</a:t>
            </a:r>
            <a:r>
              <a:rPr lang="tr-TR" sz="2800" dirty="0" smtClean="0"/>
              <a:t>ine bağlanma</a:t>
            </a:r>
            <a:endParaRPr lang="en-GB" sz="2800" dirty="0"/>
          </a:p>
          <a:p>
            <a:pPr lvl="1"/>
            <a:r>
              <a:rPr lang="en-GB" sz="2800" dirty="0" smtClean="0"/>
              <a:t>Mole</a:t>
            </a:r>
            <a:r>
              <a:rPr lang="tr-TR" sz="2800" dirty="0" err="1" smtClean="0"/>
              <a:t>küler</a:t>
            </a:r>
            <a:r>
              <a:rPr lang="tr-TR" sz="2800" dirty="0" smtClean="0"/>
              <a:t> ağırlık</a:t>
            </a:r>
            <a:endParaRPr lang="en-GB" sz="2800" dirty="0"/>
          </a:p>
          <a:p>
            <a:pPr lvl="1"/>
            <a:r>
              <a:rPr lang="tr-TR" sz="2800" dirty="0" smtClean="0"/>
              <a:t>İlacın elektriksel yükü</a:t>
            </a:r>
            <a:endParaRPr lang="en-GB" sz="2800" dirty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0" y="1708596"/>
            <a:ext cx="4038600" cy="4525963"/>
          </a:xfrm>
          <a:ln w="28575">
            <a:solidFill>
              <a:srgbClr val="C00000"/>
            </a:solidFill>
          </a:ln>
        </p:spPr>
        <p:txBody>
          <a:bodyPr/>
          <a:lstStyle/>
          <a:p>
            <a:r>
              <a:rPr lang="en-GB" b="1" dirty="0" smtClean="0"/>
              <a:t>Fi</a:t>
            </a:r>
            <a:r>
              <a:rPr lang="tr-TR" b="1" dirty="0" err="1" smtClean="0"/>
              <a:t>ltre</a:t>
            </a:r>
            <a:r>
              <a:rPr lang="tr-TR" b="1" dirty="0" smtClean="0"/>
              <a:t> parametreleri</a:t>
            </a:r>
            <a:endParaRPr lang="en-GB" b="1" dirty="0"/>
          </a:p>
          <a:p>
            <a:pPr lvl="1"/>
            <a:r>
              <a:rPr lang="en-GB" sz="2800" dirty="0" err="1" smtClean="0"/>
              <a:t>Filt</a:t>
            </a:r>
            <a:r>
              <a:rPr lang="tr-TR" sz="2800" dirty="0" smtClean="0"/>
              <a:t>renin tipi</a:t>
            </a:r>
            <a:endParaRPr lang="en-GB" sz="2800" dirty="0"/>
          </a:p>
          <a:p>
            <a:pPr lvl="1"/>
            <a:r>
              <a:rPr lang="tr-TR" sz="2800" dirty="0" smtClean="0"/>
              <a:t>Akım hızı</a:t>
            </a:r>
            <a:endParaRPr lang="en-GB" sz="2800" dirty="0"/>
          </a:p>
          <a:p>
            <a:pPr lvl="1"/>
            <a:r>
              <a:rPr lang="en-GB" sz="2800" dirty="0" err="1" smtClean="0"/>
              <a:t>Membran</a:t>
            </a:r>
            <a:r>
              <a:rPr lang="tr-TR" sz="2800" dirty="0" smtClean="0"/>
              <a:t> özellikleri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6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5748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Bir ilacın </a:t>
            </a:r>
            <a:r>
              <a:rPr lang="tr-TR" b="1" dirty="0" err="1">
                <a:solidFill>
                  <a:srgbClr val="C00000"/>
                </a:solidFill>
              </a:rPr>
              <a:t>klerensini</a:t>
            </a:r>
            <a:r>
              <a:rPr lang="tr-TR" b="1" dirty="0">
                <a:solidFill>
                  <a:srgbClr val="C00000"/>
                </a:solidFill>
              </a:rPr>
              <a:t> neler </a:t>
            </a:r>
            <a:r>
              <a:rPr lang="tr-TR" b="1" dirty="0" smtClean="0">
                <a:solidFill>
                  <a:srgbClr val="C00000"/>
                </a:solidFill>
              </a:rPr>
              <a:t>belirler: Dağılım hacmi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0873"/>
            <a:ext cx="10515600" cy="473609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Distribüsyon (dağılım) hacmi (</a:t>
            </a:r>
            <a:r>
              <a:rPr lang="tr-TR" dirty="0" err="1" smtClean="0"/>
              <a:t>Vd</a:t>
            </a:r>
            <a:r>
              <a:rPr lang="tr-TR" dirty="0" smtClean="0"/>
              <a:t>): ilacın dağılacağının düşünüldüğü tahmini hacim</a:t>
            </a:r>
          </a:p>
          <a:p>
            <a:pPr lvl="1"/>
            <a:r>
              <a:rPr lang="tr-TR" dirty="0"/>
              <a:t>Yağda çözünen ilaçlar</a:t>
            </a:r>
            <a:r>
              <a:rPr lang="en-GB" dirty="0"/>
              <a:t> (diazepam) </a:t>
            </a:r>
            <a:r>
              <a:rPr lang="tr-TR" dirty="0"/>
              <a:t>ya da dokuya yüksek oranda bağlananlar</a:t>
            </a:r>
            <a:r>
              <a:rPr lang="en-GB" dirty="0"/>
              <a:t> (digoxin) → </a:t>
            </a:r>
            <a:r>
              <a:rPr lang="tr-TR" dirty="0"/>
              <a:t>yüksek</a:t>
            </a:r>
            <a:r>
              <a:rPr lang="en-GB" dirty="0"/>
              <a:t> </a:t>
            </a:r>
            <a:r>
              <a:rPr lang="en-GB" dirty="0" err="1"/>
              <a:t>Vd</a:t>
            </a:r>
            <a:r>
              <a:rPr lang="en-GB" dirty="0"/>
              <a:t> </a:t>
            </a:r>
            <a:endParaRPr lang="tr-TR" dirty="0" smtClean="0"/>
          </a:p>
          <a:p>
            <a:pPr lvl="2"/>
            <a:r>
              <a:rPr lang="tr-TR" dirty="0" err="1"/>
              <a:t>Hidrofobik</a:t>
            </a:r>
            <a:r>
              <a:rPr lang="tr-TR" dirty="0"/>
              <a:t> ilaçlar </a:t>
            </a:r>
            <a:r>
              <a:rPr lang="tr-TR" dirty="0" err="1"/>
              <a:t>intrasellüler</a:t>
            </a:r>
            <a:r>
              <a:rPr lang="tr-TR" dirty="0"/>
              <a:t> alana ve </a:t>
            </a:r>
            <a:r>
              <a:rPr lang="tr-TR" dirty="0" err="1"/>
              <a:t>adipoz</a:t>
            </a:r>
            <a:r>
              <a:rPr lang="tr-TR" dirty="0"/>
              <a:t> dokuya dağılırlar (&gt;1 </a:t>
            </a:r>
            <a:r>
              <a:rPr lang="tr-TR" dirty="0" err="1"/>
              <a:t>lt</a:t>
            </a:r>
            <a:r>
              <a:rPr lang="tr-TR" dirty="0"/>
              <a:t>/kg) </a:t>
            </a:r>
          </a:p>
          <a:p>
            <a:pPr lvl="2"/>
            <a:r>
              <a:rPr lang="tr-TR" dirty="0"/>
              <a:t>sıvı tedavisinden ve üçüncü boşluğa kaçışlardan </a:t>
            </a:r>
            <a:r>
              <a:rPr lang="tr-TR" dirty="0" smtClean="0"/>
              <a:t>etkilenmezler</a:t>
            </a:r>
          </a:p>
          <a:p>
            <a:pPr lvl="2"/>
            <a:r>
              <a:rPr lang="tr-TR" dirty="0" err="1" smtClean="0"/>
              <a:t>Vd</a:t>
            </a:r>
            <a:r>
              <a:rPr lang="tr-TR" dirty="0" smtClean="0"/>
              <a:t> geniş olan ilaçların (&gt;0,7-1 </a:t>
            </a:r>
            <a:r>
              <a:rPr lang="tr-TR" dirty="0" err="1" smtClean="0"/>
              <a:t>lt</a:t>
            </a:r>
            <a:r>
              <a:rPr lang="tr-TR" dirty="0" smtClean="0"/>
              <a:t>/kg) </a:t>
            </a:r>
            <a:r>
              <a:rPr lang="tr-TR" dirty="0" err="1" smtClean="0"/>
              <a:t>ekstrakorporeal</a:t>
            </a:r>
            <a:r>
              <a:rPr lang="tr-TR" dirty="0" smtClean="0"/>
              <a:t> </a:t>
            </a:r>
            <a:r>
              <a:rPr lang="tr-TR" dirty="0" err="1" smtClean="0"/>
              <a:t>klerensi</a:t>
            </a:r>
            <a:r>
              <a:rPr lang="tr-TR" dirty="0" smtClean="0"/>
              <a:t> düşük</a:t>
            </a:r>
          </a:p>
          <a:p>
            <a:pPr lvl="1"/>
            <a:r>
              <a:rPr lang="tr-TR" dirty="0" err="1" smtClean="0"/>
              <a:t>Hidrofilik</a:t>
            </a:r>
            <a:r>
              <a:rPr lang="tr-TR" dirty="0" smtClean="0"/>
              <a:t> ilaçlar genellikle plazmada kalırlar (</a:t>
            </a:r>
            <a:r>
              <a:rPr lang="tr-TR" dirty="0" err="1" smtClean="0"/>
              <a:t>nöromusküler</a:t>
            </a:r>
            <a:r>
              <a:rPr lang="tr-TR" dirty="0" smtClean="0"/>
              <a:t> </a:t>
            </a:r>
            <a:r>
              <a:rPr lang="tr-TR" dirty="0" err="1" smtClean="0"/>
              <a:t>blokerler</a:t>
            </a:r>
            <a:r>
              <a:rPr lang="tr-TR" dirty="0" smtClean="0"/>
              <a:t>). </a:t>
            </a:r>
            <a:r>
              <a:rPr lang="tr-TR" dirty="0" err="1" smtClean="0"/>
              <a:t>Vd</a:t>
            </a:r>
            <a:r>
              <a:rPr lang="tr-TR" dirty="0" smtClean="0"/>
              <a:t> düşüktür (</a:t>
            </a:r>
            <a:r>
              <a:rPr lang="tr-TR" dirty="0" err="1" smtClean="0"/>
              <a:t>Vd</a:t>
            </a:r>
            <a:r>
              <a:rPr lang="tr-TR" dirty="0" smtClean="0"/>
              <a:t> &lt;0,700 L/kg)</a:t>
            </a:r>
          </a:p>
          <a:p>
            <a:pPr lvl="2"/>
            <a:r>
              <a:rPr lang="tr-TR" dirty="0" err="1" smtClean="0"/>
              <a:t>Kapiller</a:t>
            </a:r>
            <a:r>
              <a:rPr lang="tr-TR" dirty="0" smtClean="0"/>
              <a:t> kaçak ve sıvı tedavisinden etkilenir</a:t>
            </a:r>
          </a:p>
          <a:p>
            <a:pPr lvl="1"/>
            <a:r>
              <a:rPr lang="tr-TR" altLang="en-US" dirty="0" smtClean="0"/>
              <a:t>Yükleme dozu</a:t>
            </a:r>
            <a:r>
              <a:rPr lang="en-US" altLang="en-US" dirty="0" smtClean="0"/>
              <a:t> </a:t>
            </a:r>
            <a:r>
              <a:rPr lang="en-US" altLang="en-US" dirty="0"/>
              <a:t>(LD) </a:t>
            </a:r>
            <a:r>
              <a:rPr lang="en-US" altLang="en-US" i="1" dirty="0"/>
              <a:t>mcg/kg</a:t>
            </a:r>
            <a:r>
              <a:rPr lang="en-US" altLang="en-US" dirty="0"/>
              <a:t> = </a:t>
            </a:r>
            <a:r>
              <a:rPr lang="en-US" altLang="en-US" dirty="0" err="1"/>
              <a:t>Vd</a:t>
            </a:r>
            <a:r>
              <a:rPr lang="en-US" altLang="en-US" dirty="0"/>
              <a:t> </a:t>
            </a:r>
            <a:r>
              <a:rPr lang="en-US" altLang="en-US" i="1" dirty="0"/>
              <a:t>L/kg </a:t>
            </a:r>
            <a:r>
              <a:rPr lang="en-US" altLang="en-US" dirty="0"/>
              <a:t>* serum </a:t>
            </a:r>
            <a:r>
              <a:rPr lang="tr-TR" altLang="en-US" dirty="0" smtClean="0"/>
              <a:t>konsantrasyonu</a:t>
            </a:r>
            <a:r>
              <a:rPr lang="en-US" altLang="en-US" dirty="0" smtClean="0"/>
              <a:t> </a:t>
            </a:r>
            <a:r>
              <a:rPr lang="en-US" altLang="en-US" i="1" dirty="0"/>
              <a:t>mcg/ml</a:t>
            </a:r>
          </a:p>
          <a:p>
            <a:r>
              <a:rPr lang="tr-TR" dirty="0"/>
              <a:t>Proteine bağlananların </a:t>
            </a:r>
            <a:r>
              <a:rPr lang="tr-TR" dirty="0" err="1"/>
              <a:t>klerensi</a:t>
            </a:r>
            <a:r>
              <a:rPr lang="tr-TR" dirty="0"/>
              <a:t> daha </a:t>
            </a:r>
            <a:r>
              <a:rPr lang="tr-TR" dirty="0" smtClean="0"/>
              <a:t>düşük</a:t>
            </a:r>
          </a:p>
          <a:p>
            <a:pPr lvl="1"/>
            <a:r>
              <a:rPr lang="tr-TR" dirty="0" smtClean="0"/>
              <a:t>%80’den fazla proteine bağlanıyorsa temizlenmesi mümkün değil!</a:t>
            </a:r>
            <a:endParaRPr lang="tr-TR" dirty="0"/>
          </a:p>
          <a:p>
            <a:r>
              <a:rPr lang="tr-TR" dirty="0" err="1"/>
              <a:t>Liposolubilitesi</a:t>
            </a:r>
            <a:r>
              <a:rPr lang="tr-TR" dirty="0"/>
              <a:t> güçlü olanların </a:t>
            </a:r>
            <a:r>
              <a:rPr lang="tr-TR" dirty="0" err="1"/>
              <a:t>klerensi</a:t>
            </a:r>
            <a:r>
              <a:rPr lang="tr-TR" dirty="0"/>
              <a:t> düşük</a:t>
            </a:r>
          </a:p>
          <a:p>
            <a:pPr lvl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800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C00000"/>
                </a:solidFill>
              </a:rPr>
              <a:t>Bir ilacın </a:t>
            </a:r>
            <a:r>
              <a:rPr lang="tr-TR" sz="4000" b="1" dirty="0" err="1">
                <a:solidFill>
                  <a:srgbClr val="C00000"/>
                </a:solidFill>
              </a:rPr>
              <a:t>klerensini</a:t>
            </a:r>
            <a:r>
              <a:rPr lang="tr-TR" sz="4000" b="1" dirty="0">
                <a:solidFill>
                  <a:srgbClr val="C00000"/>
                </a:solidFill>
              </a:rPr>
              <a:t> neler belirler: </a:t>
            </a:r>
            <a:r>
              <a:rPr lang="tr-TR" sz="4000" b="1" dirty="0" smtClean="0">
                <a:solidFill>
                  <a:srgbClr val="C00000"/>
                </a:solidFill>
              </a:rPr>
              <a:t>Moleküler ağırlık ve elektriksel yük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/>
              <a:t>Moleküler ağırlığı hem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klerensi</a:t>
            </a:r>
            <a:r>
              <a:rPr lang="tr-TR" dirty="0"/>
              <a:t> hem de </a:t>
            </a:r>
            <a:r>
              <a:rPr lang="tr-TR" dirty="0" err="1"/>
              <a:t>ekstrakorporeal</a:t>
            </a:r>
            <a:r>
              <a:rPr lang="tr-TR" dirty="0"/>
              <a:t> </a:t>
            </a:r>
            <a:r>
              <a:rPr lang="tr-TR" dirty="0" err="1"/>
              <a:t>klerensi</a:t>
            </a:r>
            <a:r>
              <a:rPr lang="tr-TR" dirty="0"/>
              <a:t> etkiler</a:t>
            </a:r>
          </a:p>
          <a:p>
            <a:pPr lvl="2"/>
            <a:r>
              <a:rPr lang="tr-TR" dirty="0"/>
              <a:t>Moleküler ağırlık arttıkça </a:t>
            </a:r>
            <a:r>
              <a:rPr lang="tr-TR" dirty="0" err="1"/>
              <a:t>ekstrakorporeal</a:t>
            </a:r>
            <a:r>
              <a:rPr lang="tr-TR" dirty="0"/>
              <a:t> </a:t>
            </a:r>
            <a:r>
              <a:rPr lang="tr-TR" dirty="0" err="1"/>
              <a:t>klerens</a:t>
            </a:r>
            <a:r>
              <a:rPr lang="tr-TR" dirty="0"/>
              <a:t> azalır </a:t>
            </a:r>
            <a:endParaRPr lang="tr-TR" dirty="0" smtClean="0"/>
          </a:p>
          <a:p>
            <a:pPr lvl="2"/>
            <a:r>
              <a:rPr lang="tr-TR" dirty="0" smtClean="0"/>
              <a:t>moleküler </a:t>
            </a:r>
            <a:r>
              <a:rPr lang="tr-TR" dirty="0"/>
              <a:t>ağırlığı &gt;500 </a:t>
            </a:r>
            <a:r>
              <a:rPr lang="tr-TR" dirty="0" err="1" smtClean="0"/>
              <a:t>dalton</a:t>
            </a:r>
            <a:r>
              <a:rPr lang="tr-TR" dirty="0" smtClean="0"/>
              <a:t> olanların IHD temizlenme ihtimali düşük</a:t>
            </a:r>
          </a:p>
          <a:p>
            <a:pPr lvl="2"/>
            <a:r>
              <a:rPr lang="tr-TR" dirty="0" smtClean="0"/>
              <a:t>İlaçların çoğu &lt;500 </a:t>
            </a:r>
            <a:r>
              <a:rPr lang="tr-TR" dirty="0" err="1" smtClean="0"/>
              <a:t>daltondur</a:t>
            </a:r>
            <a:r>
              <a:rPr lang="tr-TR" dirty="0" smtClean="0"/>
              <a:t> ..çok azı &gt;1500 </a:t>
            </a:r>
            <a:r>
              <a:rPr lang="tr-TR" dirty="0" err="1" smtClean="0"/>
              <a:t>daltondur</a:t>
            </a:r>
            <a:r>
              <a:rPr lang="tr-TR" dirty="0" smtClean="0"/>
              <a:t> (vankomisin:1448)</a:t>
            </a:r>
          </a:p>
          <a:p>
            <a:pPr lvl="2"/>
            <a:r>
              <a:rPr lang="tr-TR" dirty="0" smtClean="0"/>
              <a:t>CRRT: 20000-30000 da ağırlıklı olanları temizler</a:t>
            </a:r>
            <a:endParaRPr lang="tr-TR" dirty="0"/>
          </a:p>
          <a:p>
            <a:pPr marL="1371600" lvl="3" indent="0">
              <a:buNone/>
            </a:pPr>
            <a:endParaRPr lang="tr-TR" dirty="0"/>
          </a:p>
          <a:p>
            <a:pPr lvl="0"/>
            <a:r>
              <a:rPr lang="tr-TR" dirty="0" smtClean="0"/>
              <a:t>CRRT de İlacın</a:t>
            </a:r>
            <a:r>
              <a:rPr lang="en-GB" dirty="0" smtClean="0"/>
              <a:t> mole</a:t>
            </a:r>
            <a:r>
              <a:rPr lang="tr-TR" dirty="0" err="1" smtClean="0"/>
              <a:t>k</a:t>
            </a:r>
            <a:r>
              <a:rPr lang="tr-TR" dirty="0" err="1"/>
              <a:t>ü</a:t>
            </a:r>
            <a:r>
              <a:rPr lang="en-GB" dirty="0" smtClean="0"/>
              <a:t>l</a:t>
            </a:r>
            <a:r>
              <a:rPr lang="tr-TR" dirty="0" smtClean="0"/>
              <a:t>e</a:t>
            </a:r>
            <a:r>
              <a:rPr lang="en-GB" dirty="0" smtClean="0"/>
              <a:t>r </a:t>
            </a:r>
            <a:r>
              <a:rPr lang="tr-TR" dirty="0" smtClean="0"/>
              <a:t>yükü de </a:t>
            </a:r>
            <a:r>
              <a:rPr lang="tr-TR" dirty="0" err="1" smtClean="0"/>
              <a:t>kelerensi</a:t>
            </a:r>
            <a:r>
              <a:rPr lang="tr-TR" dirty="0" smtClean="0"/>
              <a:t> etkiler: </a:t>
            </a:r>
            <a:r>
              <a:rPr lang="en-GB" dirty="0" smtClean="0"/>
              <a:t>Gibbs-</a:t>
            </a:r>
            <a:r>
              <a:rPr lang="en-GB" dirty="0" err="1" smtClean="0"/>
              <a:t>Donnan</a:t>
            </a:r>
            <a:r>
              <a:rPr lang="en-GB" dirty="0" smtClean="0"/>
              <a:t> e</a:t>
            </a:r>
            <a:r>
              <a:rPr lang="tr-TR" dirty="0" err="1" smtClean="0"/>
              <a:t>tkisi</a:t>
            </a:r>
            <a:endParaRPr lang="en-GB" dirty="0"/>
          </a:p>
          <a:p>
            <a:pPr lvl="1"/>
            <a:r>
              <a:rPr lang="en-GB" dirty="0" smtClean="0"/>
              <a:t>An</a:t>
            </a:r>
            <a:r>
              <a:rPr lang="tr-TR" dirty="0" smtClean="0"/>
              <a:t>y</a:t>
            </a:r>
            <a:r>
              <a:rPr lang="en-GB" dirty="0" err="1" smtClean="0"/>
              <a:t>oni</a:t>
            </a:r>
            <a:r>
              <a:rPr lang="tr-TR" dirty="0" smtClean="0"/>
              <a:t>k</a:t>
            </a:r>
            <a:r>
              <a:rPr lang="en-GB" dirty="0" smtClean="0"/>
              <a:t> protein</a:t>
            </a:r>
            <a:r>
              <a:rPr lang="tr-TR" dirty="0" err="1" smtClean="0"/>
              <a:t>ler</a:t>
            </a:r>
            <a:r>
              <a:rPr lang="tr-TR" dirty="0" smtClean="0"/>
              <a:t> </a:t>
            </a:r>
            <a:r>
              <a:rPr lang="tr-TR" dirty="0" err="1" smtClean="0"/>
              <a:t>katyonik</a:t>
            </a:r>
            <a:r>
              <a:rPr lang="tr-TR" dirty="0" smtClean="0"/>
              <a:t> ilaç moleküllerine bağlanırlar</a:t>
            </a:r>
            <a:endParaRPr lang="en-US" sz="2000" dirty="0"/>
          </a:p>
          <a:p>
            <a:r>
              <a:rPr lang="tr-TR" dirty="0" smtClean="0"/>
              <a:t>Altın </a:t>
            </a:r>
            <a:r>
              <a:rPr lang="tr-TR" dirty="0"/>
              <a:t>standart: ilaç düzeyi ölçümü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C00000"/>
                </a:solidFill>
              </a:rPr>
              <a:t>Bir ilacın </a:t>
            </a:r>
            <a:r>
              <a:rPr lang="tr-TR" sz="4000" b="1" dirty="0" err="1">
                <a:solidFill>
                  <a:srgbClr val="C00000"/>
                </a:solidFill>
              </a:rPr>
              <a:t>klerensini</a:t>
            </a:r>
            <a:r>
              <a:rPr lang="tr-TR" sz="4000" b="1" dirty="0">
                <a:solidFill>
                  <a:srgbClr val="C00000"/>
                </a:solidFill>
              </a:rPr>
              <a:t> neler belirler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Diyaliz yönteminin özellikleri</a:t>
            </a:r>
          </a:p>
          <a:p>
            <a:pPr lvl="1"/>
            <a:r>
              <a:rPr lang="tr-TR" sz="2800" dirty="0" err="1" smtClean="0"/>
              <a:t>Diffüzyon</a:t>
            </a:r>
            <a:r>
              <a:rPr lang="tr-TR" sz="2800" dirty="0" smtClean="0"/>
              <a:t>, konveksiyon</a:t>
            </a:r>
          </a:p>
          <a:p>
            <a:pPr lvl="1"/>
            <a:r>
              <a:rPr lang="tr-TR" sz="2800" dirty="0" smtClean="0"/>
              <a:t>Makinenin özellikleri</a:t>
            </a:r>
          </a:p>
          <a:p>
            <a:pPr lvl="1"/>
            <a:r>
              <a:rPr lang="tr-TR" sz="2800" dirty="0" err="1" smtClean="0"/>
              <a:t>Membran</a:t>
            </a:r>
            <a:r>
              <a:rPr lang="tr-TR" sz="2800" dirty="0" smtClean="0"/>
              <a:t> özellikleri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44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5393" y="332656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CVVH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6096000" y="1628800"/>
            <a:ext cx="5255172" cy="3668414"/>
          </a:xfrm>
        </p:spPr>
        <p:txBody>
          <a:bodyPr>
            <a:noAutofit/>
          </a:bodyPr>
          <a:lstStyle/>
          <a:p>
            <a:r>
              <a:rPr lang="en-GB" dirty="0" smtClean="0"/>
              <a:t>CRRT</a:t>
            </a:r>
            <a:r>
              <a:rPr lang="tr-TR" dirty="0" smtClean="0"/>
              <a:t>’</a:t>
            </a:r>
            <a:r>
              <a:rPr lang="tr-TR" dirty="0" err="1" smtClean="0"/>
              <a:t>nin</a:t>
            </a:r>
            <a:r>
              <a:rPr lang="tr-TR" dirty="0" smtClean="0"/>
              <a:t> en basit formu</a:t>
            </a:r>
            <a:endParaRPr lang="en-GB" dirty="0"/>
          </a:p>
          <a:p>
            <a:r>
              <a:rPr lang="en-GB" dirty="0" err="1" smtClean="0"/>
              <a:t>Pla</a:t>
            </a:r>
            <a:r>
              <a:rPr lang="tr-TR" dirty="0" smtClean="0"/>
              <a:t>z</a:t>
            </a:r>
            <a:r>
              <a:rPr lang="en-GB" dirty="0" smtClean="0"/>
              <a:t>ma, </a:t>
            </a:r>
            <a:r>
              <a:rPr lang="en-GB" dirty="0" err="1" smtClean="0"/>
              <a:t>ele</a:t>
            </a:r>
            <a:r>
              <a:rPr lang="tr-TR" dirty="0" smtClean="0"/>
              <a:t>k</a:t>
            </a:r>
            <a:r>
              <a:rPr lang="en-GB" dirty="0" err="1" smtClean="0"/>
              <a:t>trol</a:t>
            </a:r>
            <a:r>
              <a:rPr lang="tr-TR" dirty="0" smtClean="0"/>
              <a:t>i</a:t>
            </a:r>
            <a:r>
              <a:rPr lang="en-GB" dirty="0" smtClean="0"/>
              <a:t>t</a:t>
            </a:r>
            <a:r>
              <a:rPr lang="tr-TR" dirty="0" smtClean="0"/>
              <a:t>l</a:t>
            </a:r>
            <a:r>
              <a:rPr lang="en-GB" dirty="0" smtClean="0"/>
              <a:t>e</a:t>
            </a:r>
            <a:r>
              <a:rPr lang="tr-TR" dirty="0" smtClean="0"/>
              <a:t>r ve moleküller basınç </a:t>
            </a:r>
            <a:r>
              <a:rPr lang="tr-TR" dirty="0" err="1" smtClean="0"/>
              <a:t>gradientinden</a:t>
            </a:r>
            <a:r>
              <a:rPr lang="tr-TR" dirty="0" smtClean="0"/>
              <a:t> geçer</a:t>
            </a:r>
            <a:endParaRPr lang="en-GB" dirty="0"/>
          </a:p>
          <a:p>
            <a:r>
              <a:rPr lang="en-GB" dirty="0" smtClean="0"/>
              <a:t>30,000 </a:t>
            </a:r>
            <a:r>
              <a:rPr lang="en-GB" dirty="0" err="1" smtClean="0"/>
              <a:t>dalton</a:t>
            </a:r>
            <a:r>
              <a:rPr lang="tr-TR" dirty="0" smtClean="0"/>
              <a:t>a kadar olan moleküllerin temizlenmesini sağlar</a:t>
            </a:r>
          </a:p>
          <a:p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 rot="5400000" flipH="1" flipV="1">
            <a:off x="4527926" y="261219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2834944" y="2431377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2475698" y="2792210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03690" y="3152251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Patient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2511702" y="376431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35738" y="408835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627826" y="4088354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195778" y="3944338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4563930" y="2792210"/>
            <a:ext cx="36004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4527926" y="3908334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923970" y="2936226"/>
            <a:ext cx="216024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4923970" y="3440282"/>
            <a:ext cx="216024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907746" y="1712090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Post dilution replacement fluid (B)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7866" y="3080243"/>
            <a:ext cx="7920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/>
              <a:t>  Filter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71642" y="4376387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Anticoagulant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2835738" y="4232370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4060668" y="4231576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27032" y="437638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Pre-dilution replacement fluid (A)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139994" y="3476286"/>
            <a:ext cx="180020" cy="3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65050" y="3287445"/>
            <a:ext cx="811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Ultra</a:t>
            </a:r>
          </a:p>
          <a:p>
            <a:r>
              <a:rPr lang="en-GB" sz="1400" dirty="0"/>
              <a:t>filtrate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23770" y="3584299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Pump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3483810" y="2288154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1420116" y="5489652"/>
            <a:ext cx="8886663" cy="931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/>
              <a:t> </a:t>
            </a:r>
            <a:r>
              <a:rPr lang="tr-TR" sz="3200" b="1" u="sng" dirty="0"/>
              <a:t>K</a:t>
            </a:r>
            <a:r>
              <a:rPr lang="en-GB" sz="3200" b="1" u="sng" dirty="0" smtClean="0"/>
              <a:t>ONVE</a:t>
            </a:r>
            <a:r>
              <a:rPr lang="tr-TR" sz="3200" b="1" u="sng" dirty="0" smtClean="0"/>
              <a:t>KSİYON</a:t>
            </a:r>
            <a:endParaRPr lang="en-GB" sz="3200" b="1" u="sng" dirty="0"/>
          </a:p>
        </p:txBody>
      </p:sp>
    </p:spTree>
    <p:extLst>
      <p:ext uri="{BB962C8B-B14F-4D97-AF65-F5344CB8AC3E}">
        <p14:creationId xmlns:p14="http://schemas.microsoft.com/office/powerpoint/2010/main" val="97539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/>
        </p:nvCxnSpPr>
        <p:spPr>
          <a:xfrm rot="5400000" flipH="1" flipV="1">
            <a:off x="4093253" y="2604027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10800000">
            <a:off x="2401065" y="2424007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2041025" y="2784047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041025" y="3130695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Patient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2077029" y="3756155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401065" y="4080191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193153" y="4080191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761105" y="3936175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Rounded Rectangle 37"/>
          <p:cNvSpPr/>
          <p:nvPr/>
        </p:nvSpPr>
        <p:spPr>
          <a:xfrm>
            <a:off x="4129257" y="2784047"/>
            <a:ext cx="36004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39" name="Straight Arrow Connector 38"/>
          <p:cNvCxnSpPr/>
          <p:nvPr/>
        </p:nvCxnSpPr>
        <p:spPr>
          <a:xfrm rot="5400000" flipH="1" flipV="1">
            <a:off x="4093253" y="3900171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489297" y="2928063"/>
            <a:ext cx="216024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Rectangle 40"/>
          <p:cNvSpPr/>
          <p:nvPr/>
        </p:nvSpPr>
        <p:spPr>
          <a:xfrm>
            <a:off x="4489297" y="3432119"/>
            <a:ext cx="216024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2677235" y="168848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Post dilution replacement fluid (B)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53193" y="3072080"/>
            <a:ext cx="7920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/>
              <a:t>  Filter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91544" y="4365105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Anticoagulant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rot="5400000" flipH="1" flipV="1">
            <a:off x="2401065" y="4224207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H="1" flipV="1">
            <a:off x="3625995" y="4223413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359696" y="436510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Pre-dilution replacement fluid (A)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89097" y="3576136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Pump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5400000">
            <a:off x="3049137" y="2279991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4951878" y="3315009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5" name="Oval 74"/>
          <p:cNvSpPr/>
          <p:nvPr/>
        </p:nvSpPr>
        <p:spPr>
          <a:xfrm>
            <a:off x="4951878" y="2764374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6" name="Straight Arrow Connector 75"/>
          <p:cNvCxnSpPr>
            <a:endCxn id="74" idx="2"/>
          </p:cNvCxnSpPr>
          <p:nvPr/>
        </p:nvCxnSpPr>
        <p:spPr>
          <a:xfrm>
            <a:off x="4705322" y="3491067"/>
            <a:ext cx="246557" cy="3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383926" y="2972362"/>
            <a:ext cx="2541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5391508" y="3477212"/>
            <a:ext cx="246557" cy="3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4741132" y="3758517"/>
            <a:ext cx="902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Dialysis pump B</a:t>
            </a: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4697740" y="2964067"/>
            <a:ext cx="2541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741132" y="2109060"/>
            <a:ext cx="902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Dialysis pump 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542421" y="3270266"/>
            <a:ext cx="902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Dialysis fluid out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542421" y="2674748"/>
            <a:ext cx="902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Dialysis fluid in</a:t>
            </a:r>
          </a:p>
        </p:txBody>
      </p:sp>
      <p:sp>
        <p:nvSpPr>
          <p:cNvPr id="92" name="Title 1"/>
          <p:cNvSpPr>
            <a:spLocks noGrp="1"/>
          </p:cNvSpPr>
          <p:nvPr>
            <p:ph type="title"/>
          </p:nvPr>
        </p:nvSpPr>
        <p:spPr>
          <a:xfrm>
            <a:off x="832909" y="310697"/>
            <a:ext cx="7024744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CVVHDF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94" name="Content Placeholder 2"/>
          <p:cNvSpPr>
            <a:spLocks noGrp="1"/>
          </p:cNvSpPr>
          <p:nvPr>
            <p:ph idx="1"/>
          </p:nvPr>
        </p:nvSpPr>
        <p:spPr>
          <a:xfrm>
            <a:off x="7031310" y="1477271"/>
            <a:ext cx="4799647" cy="3823937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Konveksiyon ve </a:t>
            </a:r>
            <a:r>
              <a:rPr lang="tr-TR" dirty="0" err="1" smtClean="0"/>
              <a:t>diffüzyonun</a:t>
            </a:r>
            <a:r>
              <a:rPr lang="tr-TR" dirty="0" smtClean="0"/>
              <a:t> faydalarını birleştirir</a:t>
            </a:r>
            <a:endParaRPr lang="en-GB" dirty="0"/>
          </a:p>
          <a:p>
            <a:pPr marL="342900" lvl="1" indent="-342900">
              <a:buFont typeface="Arial" charset="0"/>
              <a:buChar char="•"/>
            </a:pPr>
            <a:r>
              <a:rPr lang="en-US" dirty="0" smtClean="0"/>
              <a:t>Cl</a:t>
            </a:r>
            <a:r>
              <a:rPr lang="en-US" baseline="-25000" dirty="0" smtClean="0"/>
              <a:t>df </a:t>
            </a:r>
            <a:r>
              <a:rPr lang="en-US" dirty="0" smtClean="0"/>
              <a:t>= Q</a:t>
            </a:r>
            <a:r>
              <a:rPr lang="en-US" baseline="-25000" dirty="0" smtClean="0"/>
              <a:t>f</a:t>
            </a:r>
            <a:r>
              <a:rPr lang="en-US" dirty="0" smtClean="0"/>
              <a:t> * S</a:t>
            </a:r>
            <a:r>
              <a:rPr lang="en-US" baseline="-25000" dirty="0" smtClean="0"/>
              <a:t>c</a:t>
            </a:r>
            <a:r>
              <a:rPr lang="en-US" dirty="0" smtClean="0"/>
              <a:t> + Q</a:t>
            </a:r>
            <a:r>
              <a:rPr lang="en-US" baseline="-25000" dirty="0" smtClean="0"/>
              <a:t>d</a:t>
            </a:r>
            <a:r>
              <a:rPr lang="en-US" dirty="0" smtClean="0"/>
              <a:t> * S</a:t>
            </a:r>
            <a:r>
              <a:rPr lang="en-US" baseline="-25000" dirty="0" smtClean="0"/>
              <a:t>d</a:t>
            </a:r>
            <a:endParaRPr lang="en-US" dirty="0" smtClean="0"/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93" name="Title 1"/>
          <p:cNvSpPr txBox="1">
            <a:spLocks/>
          </p:cNvSpPr>
          <p:nvPr/>
        </p:nvSpPr>
        <p:spPr>
          <a:xfrm>
            <a:off x="2029392" y="53012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u="sng" dirty="0" smtClean="0"/>
              <a:t>K</a:t>
            </a:r>
            <a:r>
              <a:rPr lang="en-GB" sz="2800" b="1" u="sng" dirty="0" smtClean="0"/>
              <a:t>ONVE</a:t>
            </a:r>
            <a:r>
              <a:rPr lang="tr-TR" sz="2800" b="1" u="sng" dirty="0" smtClean="0"/>
              <a:t>KSİY</a:t>
            </a:r>
            <a:r>
              <a:rPr lang="en-GB" sz="2800" b="1" u="sng" dirty="0" smtClean="0"/>
              <a:t>ON</a:t>
            </a:r>
            <a:r>
              <a:rPr lang="en-GB" sz="2800" b="1" dirty="0" smtClean="0"/>
              <a:t> </a:t>
            </a:r>
            <a:r>
              <a:rPr lang="tr-TR" sz="2800" b="1" dirty="0" smtClean="0"/>
              <a:t>ve </a:t>
            </a:r>
            <a:r>
              <a:rPr lang="en-GB" sz="2800" b="1" u="sng" dirty="0" smtClean="0"/>
              <a:t>D</a:t>
            </a:r>
            <a:r>
              <a:rPr lang="tr-TR" sz="2800" b="1" u="sng" dirty="0" smtClean="0"/>
              <a:t>İ</a:t>
            </a:r>
            <a:r>
              <a:rPr lang="en-GB" sz="2800" b="1" u="sng" dirty="0" smtClean="0"/>
              <a:t>FFU</a:t>
            </a:r>
            <a:r>
              <a:rPr lang="tr-TR" sz="2800" b="1" u="sng" dirty="0" smtClean="0"/>
              <a:t>ZY</a:t>
            </a:r>
            <a:r>
              <a:rPr lang="en-GB" sz="2800" b="1" u="sng" dirty="0" smtClean="0"/>
              <a:t>ON</a:t>
            </a:r>
            <a:endParaRPr lang="en-GB" sz="2800" b="1" u="sng" dirty="0"/>
          </a:p>
        </p:txBody>
      </p:sp>
    </p:spTree>
    <p:extLst>
      <p:ext uri="{BB962C8B-B14F-4D97-AF65-F5344CB8AC3E}">
        <p14:creationId xmlns:p14="http://schemas.microsoft.com/office/powerpoint/2010/main" val="87134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3211" y="0"/>
            <a:ext cx="6446982" cy="681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89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708150" y="1905001"/>
            <a:ext cx="1995488" cy="30003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485900" y="4905376"/>
            <a:ext cx="2438400" cy="4048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485900" y="1476376"/>
            <a:ext cx="2438400" cy="4048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374900" y="5334000"/>
            <a:ext cx="661988" cy="3571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374900" y="1119189"/>
            <a:ext cx="661988" cy="3571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 rot="5400000">
            <a:off x="3975894" y="4133057"/>
            <a:ext cx="285750" cy="8302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 rot="5400000">
            <a:off x="3975894" y="1847057"/>
            <a:ext cx="285750" cy="8302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705100" y="1905001"/>
            <a:ext cx="990600" cy="30003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9226" name="Group 10"/>
          <p:cNvGrpSpPr>
            <a:grpSpLocks/>
          </p:cNvGrpSpPr>
          <p:nvPr/>
        </p:nvGrpSpPr>
        <p:grpSpPr bwMode="auto">
          <a:xfrm>
            <a:off x="1790701" y="2033588"/>
            <a:ext cx="790575" cy="2620962"/>
            <a:chOff x="4101" y="1810"/>
            <a:chExt cx="498" cy="1651"/>
          </a:xfrm>
        </p:grpSpPr>
        <p:sp>
          <p:nvSpPr>
            <p:cNvPr id="9249" name="Oval 11"/>
            <p:cNvSpPr>
              <a:spLocks noChangeArrowheads="1"/>
            </p:cNvSpPr>
            <p:nvPr/>
          </p:nvSpPr>
          <p:spPr bwMode="auto">
            <a:xfrm>
              <a:off x="4128" y="2208"/>
              <a:ext cx="124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0" name="Oval 12"/>
            <p:cNvSpPr>
              <a:spLocks noChangeArrowheads="1"/>
            </p:cNvSpPr>
            <p:nvPr/>
          </p:nvSpPr>
          <p:spPr bwMode="auto">
            <a:xfrm>
              <a:off x="4225" y="2549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1" name="Oval 13"/>
            <p:cNvSpPr>
              <a:spLocks noChangeArrowheads="1"/>
            </p:cNvSpPr>
            <p:nvPr/>
          </p:nvSpPr>
          <p:spPr bwMode="auto">
            <a:xfrm>
              <a:off x="4128" y="2736"/>
              <a:ext cx="124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2" name="Oval 14"/>
            <p:cNvSpPr>
              <a:spLocks noChangeArrowheads="1"/>
            </p:cNvSpPr>
            <p:nvPr/>
          </p:nvSpPr>
          <p:spPr bwMode="auto">
            <a:xfrm>
              <a:off x="4391" y="1810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3" name="Oval 15"/>
            <p:cNvSpPr>
              <a:spLocks noChangeArrowheads="1"/>
            </p:cNvSpPr>
            <p:nvPr/>
          </p:nvSpPr>
          <p:spPr bwMode="auto">
            <a:xfrm>
              <a:off x="4464" y="2496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4" name="Oval 16"/>
            <p:cNvSpPr>
              <a:spLocks noChangeArrowheads="1"/>
            </p:cNvSpPr>
            <p:nvPr/>
          </p:nvSpPr>
          <p:spPr bwMode="auto">
            <a:xfrm>
              <a:off x="4308" y="3026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5" name="Oval 17"/>
            <p:cNvSpPr>
              <a:spLocks noChangeArrowheads="1"/>
            </p:cNvSpPr>
            <p:nvPr/>
          </p:nvSpPr>
          <p:spPr bwMode="auto">
            <a:xfrm>
              <a:off x="4368" y="3264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6" name="Oval 18"/>
            <p:cNvSpPr>
              <a:spLocks noChangeArrowheads="1"/>
            </p:cNvSpPr>
            <p:nvPr/>
          </p:nvSpPr>
          <p:spPr bwMode="auto">
            <a:xfrm>
              <a:off x="4176" y="2928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7" name="Oval 19"/>
            <p:cNvSpPr>
              <a:spLocks noChangeArrowheads="1"/>
            </p:cNvSpPr>
            <p:nvPr/>
          </p:nvSpPr>
          <p:spPr bwMode="auto">
            <a:xfrm>
              <a:off x="4224" y="1968"/>
              <a:ext cx="124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8" name="Rectangle 20"/>
            <p:cNvSpPr>
              <a:spLocks noChangeArrowheads="1"/>
            </p:cNvSpPr>
            <p:nvPr/>
          </p:nvSpPr>
          <p:spPr bwMode="auto">
            <a:xfrm>
              <a:off x="4391" y="2679"/>
              <a:ext cx="208" cy="217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59" name="Rectangle 21"/>
            <p:cNvSpPr>
              <a:spLocks noChangeArrowheads="1"/>
            </p:cNvSpPr>
            <p:nvPr/>
          </p:nvSpPr>
          <p:spPr bwMode="auto">
            <a:xfrm>
              <a:off x="4101" y="3243"/>
              <a:ext cx="207" cy="218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60" name="Rectangle 22"/>
            <p:cNvSpPr>
              <a:spLocks noChangeArrowheads="1"/>
            </p:cNvSpPr>
            <p:nvPr/>
          </p:nvSpPr>
          <p:spPr bwMode="auto">
            <a:xfrm>
              <a:off x="4308" y="2114"/>
              <a:ext cx="208" cy="217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9227" name="Oval 23"/>
          <p:cNvSpPr>
            <a:spLocks noChangeArrowheads="1"/>
          </p:cNvSpPr>
          <p:nvPr/>
        </p:nvSpPr>
        <p:spPr bwMode="auto">
          <a:xfrm>
            <a:off x="2900363" y="2665414"/>
            <a:ext cx="196850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8" name="Oval 24"/>
          <p:cNvSpPr>
            <a:spLocks noChangeArrowheads="1"/>
          </p:cNvSpPr>
          <p:nvPr/>
        </p:nvSpPr>
        <p:spPr bwMode="auto">
          <a:xfrm>
            <a:off x="3162300" y="3481389"/>
            <a:ext cx="19843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29" name="Oval 25"/>
          <p:cNvSpPr>
            <a:spLocks noChangeArrowheads="1"/>
          </p:cNvSpPr>
          <p:nvPr/>
        </p:nvSpPr>
        <p:spPr bwMode="auto">
          <a:xfrm>
            <a:off x="3086100" y="3862388"/>
            <a:ext cx="198438" cy="2079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30" name="Oval 26"/>
          <p:cNvSpPr>
            <a:spLocks noChangeArrowheads="1"/>
          </p:cNvSpPr>
          <p:nvPr/>
        </p:nvSpPr>
        <p:spPr bwMode="auto">
          <a:xfrm>
            <a:off x="3238500" y="2719388"/>
            <a:ext cx="198438" cy="2079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31" name="Oval 27"/>
          <p:cNvSpPr>
            <a:spLocks noChangeArrowheads="1"/>
          </p:cNvSpPr>
          <p:nvPr/>
        </p:nvSpPr>
        <p:spPr bwMode="auto">
          <a:xfrm>
            <a:off x="2933700" y="4243388"/>
            <a:ext cx="198438" cy="2079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32" name="Oval 28"/>
          <p:cNvSpPr>
            <a:spLocks noChangeArrowheads="1"/>
          </p:cNvSpPr>
          <p:nvPr/>
        </p:nvSpPr>
        <p:spPr bwMode="auto">
          <a:xfrm>
            <a:off x="3281364" y="4341814"/>
            <a:ext cx="198437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33" name="Oval 29"/>
          <p:cNvSpPr>
            <a:spLocks noChangeArrowheads="1"/>
          </p:cNvSpPr>
          <p:nvPr/>
        </p:nvSpPr>
        <p:spPr bwMode="auto">
          <a:xfrm>
            <a:off x="3771900" y="4432301"/>
            <a:ext cx="19843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234" name="Oval 30"/>
          <p:cNvSpPr>
            <a:spLocks noChangeArrowheads="1"/>
          </p:cNvSpPr>
          <p:nvPr/>
        </p:nvSpPr>
        <p:spPr bwMode="auto">
          <a:xfrm>
            <a:off x="4076700" y="4432301"/>
            <a:ext cx="19843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cxnSp>
        <p:nvCxnSpPr>
          <p:cNvPr id="9235" name="AutoShape 31"/>
          <p:cNvCxnSpPr>
            <a:cxnSpLocks noChangeShapeType="1"/>
            <a:endCxn id="9243" idx="0"/>
          </p:cNvCxnSpPr>
          <p:nvPr/>
        </p:nvCxnSpPr>
        <p:spPr bwMode="auto">
          <a:xfrm>
            <a:off x="4521200" y="4572000"/>
            <a:ext cx="1117600" cy="1066800"/>
          </a:xfrm>
          <a:prstGeom prst="bentConnector2">
            <a:avLst/>
          </a:prstGeom>
          <a:noFill/>
          <a:ln w="76200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6" name="Oval 32"/>
          <p:cNvSpPr>
            <a:spLocks noChangeArrowheads="1"/>
          </p:cNvSpPr>
          <p:nvPr/>
        </p:nvSpPr>
        <p:spPr bwMode="auto">
          <a:xfrm>
            <a:off x="3054350" y="3206751"/>
            <a:ext cx="19843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9237" name="Group 33"/>
          <p:cNvGrpSpPr>
            <a:grpSpLocks/>
          </p:cNvGrpSpPr>
          <p:nvPr/>
        </p:nvGrpSpPr>
        <p:grpSpPr bwMode="auto">
          <a:xfrm>
            <a:off x="4381500" y="5638801"/>
            <a:ext cx="2514600" cy="955675"/>
            <a:chOff x="2928" y="3153"/>
            <a:chExt cx="1584" cy="602"/>
          </a:xfrm>
        </p:grpSpPr>
        <p:sp>
          <p:nvSpPr>
            <p:cNvPr id="9243" name="AutoShape 34"/>
            <p:cNvSpPr>
              <a:spLocks noChangeArrowheads="1"/>
            </p:cNvSpPr>
            <p:nvPr/>
          </p:nvSpPr>
          <p:spPr bwMode="auto">
            <a:xfrm>
              <a:off x="2928" y="3153"/>
              <a:ext cx="1584" cy="60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44" name="Oval 35"/>
            <p:cNvSpPr>
              <a:spLocks noChangeArrowheads="1"/>
            </p:cNvSpPr>
            <p:nvPr/>
          </p:nvSpPr>
          <p:spPr bwMode="auto">
            <a:xfrm>
              <a:off x="3115" y="3389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45" name="Oval 36"/>
            <p:cNvSpPr>
              <a:spLocks noChangeArrowheads="1"/>
            </p:cNvSpPr>
            <p:nvPr/>
          </p:nvSpPr>
          <p:spPr bwMode="auto">
            <a:xfrm>
              <a:off x="3600" y="3441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46" name="Oval 37"/>
            <p:cNvSpPr>
              <a:spLocks noChangeArrowheads="1"/>
            </p:cNvSpPr>
            <p:nvPr/>
          </p:nvSpPr>
          <p:spPr bwMode="auto">
            <a:xfrm>
              <a:off x="3312" y="3345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47" name="Oval 38"/>
            <p:cNvSpPr>
              <a:spLocks noChangeArrowheads="1"/>
            </p:cNvSpPr>
            <p:nvPr/>
          </p:nvSpPr>
          <p:spPr bwMode="auto">
            <a:xfrm>
              <a:off x="3840" y="3393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48" name="Oval 39"/>
            <p:cNvSpPr>
              <a:spLocks noChangeArrowheads="1"/>
            </p:cNvSpPr>
            <p:nvPr/>
          </p:nvSpPr>
          <p:spPr bwMode="auto">
            <a:xfrm>
              <a:off x="4080" y="3297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9238" name="Group 40"/>
          <p:cNvGrpSpPr>
            <a:grpSpLocks/>
          </p:cNvGrpSpPr>
          <p:nvPr/>
        </p:nvGrpSpPr>
        <p:grpSpPr bwMode="auto">
          <a:xfrm>
            <a:off x="6819900" y="304800"/>
            <a:ext cx="2209800" cy="1905000"/>
            <a:chOff x="3927" y="1188"/>
            <a:chExt cx="1392" cy="1200"/>
          </a:xfrm>
        </p:grpSpPr>
        <p:sp>
          <p:nvSpPr>
            <p:cNvPr id="9241" name="AutoShape 41"/>
            <p:cNvSpPr>
              <a:spLocks noChangeArrowheads="1"/>
            </p:cNvSpPr>
            <p:nvPr/>
          </p:nvSpPr>
          <p:spPr bwMode="auto">
            <a:xfrm>
              <a:off x="3927" y="1188"/>
              <a:ext cx="1392" cy="1200"/>
            </a:xfrm>
            <a:prstGeom prst="parallelogram">
              <a:avLst>
                <a:gd name="adj" fmla="val 29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9242" name="Text Box 42"/>
            <p:cNvSpPr txBox="1">
              <a:spLocks noChangeArrowheads="1"/>
            </p:cNvSpPr>
            <p:nvPr/>
          </p:nvSpPr>
          <p:spPr bwMode="auto">
            <a:xfrm>
              <a:off x="4416" y="1584"/>
              <a:ext cx="511" cy="4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4000">
                  <a:solidFill>
                    <a:schemeClr val="bg2"/>
                  </a:solidFill>
                  <a:latin typeface="Arial" panose="020B0604020202020204" pitchFamily="34" charset="0"/>
                </a:rPr>
                <a:t>D</a:t>
              </a:r>
              <a:endParaRPr lang="en-US" altLang="en-US" sz="4000"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9239" name="AutoShape 43"/>
          <p:cNvCxnSpPr>
            <a:cxnSpLocks noChangeShapeType="1"/>
          </p:cNvCxnSpPr>
          <p:nvPr/>
        </p:nvCxnSpPr>
        <p:spPr bwMode="auto">
          <a:xfrm rot="10800000" flipV="1">
            <a:off x="4152901" y="1295400"/>
            <a:ext cx="2563813" cy="1003300"/>
          </a:xfrm>
          <a:prstGeom prst="bentConnector3">
            <a:avLst>
              <a:gd name="adj1" fmla="val 55356"/>
            </a:avLst>
          </a:prstGeom>
          <a:noFill/>
          <a:ln w="76200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40" name="Text Box 44"/>
          <p:cNvSpPr txBox="1">
            <a:spLocks noChangeArrowheads="1"/>
          </p:cNvSpPr>
          <p:nvPr/>
        </p:nvSpPr>
        <p:spPr bwMode="auto">
          <a:xfrm>
            <a:off x="5838826" y="2362201"/>
            <a:ext cx="5400675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u="sng">
                <a:latin typeface="Arial" panose="020B0604020202020204" pitchFamily="34" charset="0"/>
              </a:rPr>
              <a:t>Diffusive Clearance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latin typeface="Arial" panose="020B0604020202020204" pitchFamily="34" charset="0"/>
              </a:rPr>
              <a:t>To increase clearance by diffusion, increase dialysate flow rate</a:t>
            </a:r>
          </a:p>
        </p:txBody>
      </p:sp>
    </p:spTree>
    <p:extLst>
      <p:ext uri="{BB962C8B-B14F-4D97-AF65-F5344CB8AC3E}">
        <p14:creationId xmlns:p14="http://schemas.microsoft.com/office/powerpoint/2010/main" val="41499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708150" y="1905001"/>
            <a:ext cx="1995488" cy="30003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485900" y="4905376"/>
            <a:ext cx="2438400" cy="4048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485900" y="1476376"/>
            <a:ext cx="2438400" cy="4048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374900" y="5334000"/>
            <a:ext cx="661988" cy="3571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374900" y="1119189"/>
            <a:ext cx="661988" cy="3571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 rot="5400000">
            <a:off x="3906838" y="4064001"/>
            <a:ext cx="423863" cy="8302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 rot="5400000">
            <a:off x="3906838" y="1778001"/>
            <a:ext cx="423863" cy="830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2705100" y="1905001"/>
            <a:ext cx="990600" cy="30003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1790701" y="2033588"/>
            <a:ext cx="790575" cy="2620962"/>
            <a:chOff x="4101" y="1810"/>
            <a:chExt cx="498" cy="1651"/>
          </a:xfrm>
        </p:grpSpPr>
        <p:sp>
          <p:nvSpPr>
            <p:cNvPr id="10277" name="Oval 11"/>
            <p:cNvSpPr>
              <a:spLocks noChangeArrowheads="1"/>
            </p:cNvSpPr>
            <p:nvPr/>
          </p:nvSpPr>
          <p:spPr bwMode="auto">
            <a:xfrm>
              <a:off x="4128" y="2208"/>
              <a:ext cx="124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8" name="Oval 12"/>
            <p:cNvSpPr>
              <a:spLocks noChangeArrowheads="1"/>
            </p:cNvSpPr>
            <p:nvPr/>
          </p:nvSpPr>
          <p:spPr bwMode="auto">
            <a:xfrm>
              <a:off x="4225" y="2549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9" name="Oval 13"/>
            <p:cNvSpPr>
              <a:spLocks noChangeArrowheads="1"/>
            </p:cNvSpPr>
            <p:nvPr/>
          </p:nvSpPr>
          <p:spPr bwMode="auto">
            <a:xfrm>
              <a:off x="4128" y="2736"/>
              <a:ext cx="124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0" name="Oval 14"/>
            <p:cNvSpPr>
              <a:spLocks noChangeArrowheads="1"/>
            </p:cNvSpPr>
            <p:nvPr/>
          </p:nvSpPr>
          <p:spPr bwMode="auto">
            <a:xfrm>
              <a:off x="4391" y="1810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1" name="Oval 15"/>
            <p:cNvSpPr>
              <a:spLocks noChangeArrowheads="1"/>
            </p:cNvSpPr>
            <p:nvPr/>
          </p:nvSpPr>
          <p:spPr bwMode="auto">
            <a:xfrm>
              <a:off x="4464" y="2496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2" name="Oval 16"/>
            <p:cNvSpPr>
              <a:spLocks noChangeArrowheads="1"/>
            </p:cNvSpPr>
            <p:nvPr/>
          </p:nvSpPr>
          <p:spPr bwMode="auto">
            <a:xfrm>
              <a:off x="4308" y="3026"/>
              <a:ext cx="125" cy="13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3" name="Oval 17"/>
            <p:cNvSpPr>
              <a:spLocks noChangeArrowheads="1"/>
            </p:cNvSpPr>
            <p:nvPr/>
          </p:nvSpPr>
          <p:spPr bwMode="auto">
            <a:xfrm>
              <a:off x="4368" y="3264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4" name="Oval 18"/>
            <p:cNvSpPr>
              <a:spLocks noChangeArrowheads="1"/>
            </p:cNvSpPr>
            <p:nvPr/>
          </p:nvSpPr>
          <p:spPr bwMode="auto">
            <a:xfrm>
              <a:off x="4176" y="2928"/>
              <a:ext cx="125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5" name="Oval 19"/>
            <p:cNvSpPr>
              <a:spLocks noChangeArrowheads="1"/>
            </p:cNvSpPr>
            <p:nvPr/>
          </p:nvSpPr>
          <p:spPr bwMode="auto">
            <a:xfrm>
              <a:off x="4224" y="1968"/>
              <a:ext cx="124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6" name="Rectangle 20"/>
            <p:cNvSpPr>
              <a:spLocks noChangeArrowheads="1"/>
            </p:cNvSpPr>
            <p:nvPr/>
          </p:nvSpPr>
          <p:spPr bwMode="auto">
            <a:xfrm>
              <a:off x="4391" y="2679"/>
              <a:ext cx="208" cy="217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7" name="Rectangle 21"/>
            <p:cNvSpPr>
              <a:spLocks noChangeArrowheads="1"/>
            </p:cNvSpPr>
            <p:nvPr/>
          </p:nvSpPr>
          <p:spPr bwMode="auto">
            <a:xfrm>
              <a:off x="4101" y="3243"/>
              <a:ext cx="207" cy="218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88" name="Rectangle 22"/>
            <p:cNvSpPr>
              <a:spLocks noChangeArrowheads="1"/>
            </p:cNvSpPr>
            <p:nvPr/>
          </p:nvSpPr>
          <p:spPr bwMode="auto">
            <a:xfrm>
              <a:off x="4308" y="2114"/>
              <a:ext cx="208" cy="217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</p:grpSp>
      <p:cxnSp>
        <p:nvCxnSpPr>
          <p:cNvPr id="10251" name="AutoShape 23"/>
          <p:cNvCxnSpPr>
            <a:cxnSpLocks noChangeShapeType="1"/>
          </p:cNvCxnSpPr>
          <p:nvPr/>
        </p:nvCxnSpPr>
        <p:spPr bwMode="auto">
          <a:xfrm>
            <a:off x="4152900" y="4495801"/>
            <a:ext cx="1409700" cy="1160463"/>
          </a:xfrm>
          <a:prstGeom prst="bentConnector2">
            <a:avLst/>
          </a:prstGeom>
          <a:noFill/>
          <a:ln w="76200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2" name="Text Box 24"/>
          <p:cNvSpPr txBox="1">
            <a:spLocks noChangeArrowheads="1"/>
          </p:cNvSpPr>
          <p:nvPr/>
        </p:nvSpPr>
        <p:spPr bwMode="auto">
          <a:xfrm>
            <a:off x="5495926" y="609601"/>
            <a:ext cx="5572125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u="sng">
                <a:latin typeface="Arial" panose="020B0604020202020204" pitchFamily="34" charset="0"/>
              </a:rPr>
              <a:t>Convective Clearance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latin typeface="Arial" panose="020B0604020202020204" pitchFamily="34" charset="0"/>
              </a:rPr>
              <a:t>To increase clearance by convection, increase ultrafiltration rate (will require more replacement fluids)</a:t>
            </a:r>
          </a:p>
        </p:txBody>
      </p:sp>
      <p:sp>
        <p:nvSpPr>
          <p:cNvPr id="10253" name="Oval 25"/>
          <p:cNvSpPr>
            <a:spLocks noChangeArrowheads="1"/>
          </p:cNvSpPr>
          <p:nvPr/>
        </p:nvSpPr>
        <p:spPr bwMode="auto">
          <a:xfrm>
            <a:off x="2900363" y="2613026"/>
            <a:ext cx="196850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54" name="Oval 26"/>
          <p:cNvSpPr>
            <a:spLocks noChangeArrowheads="1"/>
          </p:cNvSpPr>
          <p:nvPr/>
        </p:nvSpPr>
        <p:spPr bwMode="auto">
          <a:xfrm>
            <a:off x="3054350" y="3154364"/>
            <a:ext cx="19843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55" name="Oval 27"/>
          <p:cNvSpPr>
            <a:spLocks noChangeArrowheads="1"/>
          </p:cNvSpPr>
          <p:nvPr/>
        </p:nvSpPr>
        <p:spPr bwMode="auto">
          <a:xfrm>
            <a:off x="2900363" y="3451226"/>
            <a:ext cx="196850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56" name="Oval 28"/>
          <p:cNvSpPr>
            <a:spLocks noChangeArrowheads="1"/>
          </p:cNvSpPr>
          <p:nvPr/>
        </p:nvSpPr>
        <p:spPr bwMode="auto">
          <a:xfrm>
            <a:off x="3317876" y="1981201"/>
            <a:ext cx="200025" cy="2079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57" name="Oval 29"/>
          <p:cNvSpPr>
            <a:spLocks noChangeArrowheads="1"/>
          </p:cNvSpPr>
          <p:nvPr/>
        </p:nvSpPr>
        <p:spPr bwMode="auto">
          <a:xfrm>
            <a:off x="3433764" y="3070226"/>
            <a:ext cx="198437" cy="2079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58" name="Oval 30"/>
          <p:cNvSpPr>
            <a:spLocks noChangeArrowheads="1"/>
          </p:cNvSpPr>
          <p:nvPr/>
        </p:nvSpPr>
        <p:spPr bwMode="auto">
          <a:xfrm>
            <a:off x="3186114" y="3911601"/>
            <a:ext cx="198437" cy="2079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59" name="Oval 31"/>
          <p:cNvSpPr>
            <a:spLocks noChangeArrowheads="1"/>
          </p:cNvSpPr>
          <p:nvPr/>
        </p:nvSpPr>
        <p:spPr bwMode="auto">
          <a:xfrm>
            <a:off x="3314700" y="4267201"/>
            <a:ext cx="19843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0" name="Oval 32"/>
          <p:cNvSpPr>
            <a:spLocks noChangeArrowheads="1"/>
          </p:cNvSpPr>
          <p:nvPr/>
        </p:nvSpPr>
        <p:spPr bwMode="auto">
          <a:xfrm>
            <a:off x="2976564" y="3756026"/>
            <a:ext cx="198437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1" name="Oval 33"/>
          <p:cNvSpPr>
            <a:spLocks noChangeArrowheads="1"/>
          </p:cNvSpPr>
          <p:nvPr/>
        </p:nvSpPr>
        <p:spPr bwMode="auto">
          <a:xfrm>
            <a:off x="3052763" y="2232026"/>
            <a:ext cx="196850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2" name="Rectangle 34"/>
          <p:cNvSpPr>
            <a:spLocks noChangeArrowheads="1"/>
          </p:cNvSpPr>
          <p:nvPr/>
        </p:nvSpPr>
        <p:spPr bwMode="auto">
          <a:xfrm>
            <a:off x="3317875" y="3360739"/>
            <a:ext cx="330200" cy="344487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3" name="Rectangle 35"/>
          <p:cNvSpPr>
            <a:spLocks noChangeArrowheads="1"/>
          </p:cNvSpPr>
          <p:nvPr/>
        </p:nvSpPr>
        <p:spPr bwMode="auto">
          <a:xfrm>
            <a:off x="2857501" y="4256089"/>
            <a:ext cx="328613" cy="346075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4" name="Rectangle 36"/>
          <p:cNvSpPr>
            <a:spLocks noChangeArrowheads="1"/>
          </p:cNvSpPr>
          <p:nvPr/>
        </p:nvSpPr>
        <p:spPr bwMode="auto">
          <a:xfrm>
            <a:off x="3186114" y="2463800"/>
            <a:ext cx="331787" cy="344488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5" name="Oval 37"/>
          <p:cNvSpPr>
            <a:spLocks noChangeArrowheads="1"/>
          </p:cNvSpPr>
          <p:nvPr/>
        </p:nvSpPr>
        <p:spPr bwMode="auto">
          <a:xfrm>
            <a:off x="4297364" y="4445001"/>
            <a:ext cx="198437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66" name="Rectangle 38"/>
          <p:cNvSpPr>
            <a:spLocks noChangeArrowheads="1"/>
          </p:cNvSpPr>
          <p:nvPr/>
        </p:nvSpPr>
        <p:spPr bwMode="auto">
          <a:xfrm>
            <a:off x="3771901" y="4300539"/>
            <a:ext cx="328613" cy="346075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10267" name="Group 39"/>
          <p:cNvGrpSpPr>
            <a:grpSpLocks/>
          </p:cNvGrpSpPr>
          <p:nvPr/>
        </p:nvGrpSpPr>
        <p:grpSpPr bwMode="auto">
          <a:xfrm>
            <a:off x="4895850" y="5638801"/>
            <a:ext cx="2514600" cy="955675"/>
            <a:chOff x="2208" y="3552"/>
            <a:chExt cx="1408" cy="602"/>
          </a:xfrm>
        </p:grpSpPr>
        <p:sp>
          <p:nvSpPr>
            <p:cNvPr id="10268" name="AutoShape 40"/>
            <p:cNvSpPr>
              <a:spLocks noChangeArrowheads="1"/>
            </p:cNvSpPr>
            <p:nvPr/>
          </p:nvSpPr>
          <p:spPr bwMode="auto">
            <a:xfrm>
              <a:off x="2208" y="3552"/>
              <a:ext cx="1408" cy="60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69" name="Oval 41"/>
            <p:cNvSpPr>
              <a:spLocks noChangeArrowheads="1"/>
            </p:cNvSpPr>
            <p:nvPr/>
          </p:nvSpPr>
          <p:spPr bwMode="auto">
            <a:xfrm>
              <a:off x="2814" y="3812"/>
              <a:ext cx="111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0" name="Rectangle 42"/>
            <p:cNvSpPr>
              <a:spLocks noChangeArrowheads="1"/>
            </p:cNvSpPr>
            <p:nvPr/>
          </p:nvSpPr>
          <p:spPr bwMode="auto">
            <a:xfrm>
              <a:off x="3094" y="3622"/>
              <a:ext cx="184" cy="218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1" name="Rectangle 43"/>
            <p:cNvSpPr>
              <a:spLocks noChangeArrowheads="1"/>
            </p:cNvSpPr>
            <p:nvPr/>
          </p:nvSpPr>
          <p:spPr bwMode="auto">
            <a:xfrm>
              <a:off x="2378" y="3792"/>
              <a:ext cx="184" cy="218"/>
            </a:xfrm>
            <a:prstGeom prst="rect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2" name="Oval 44"/>
            <p:cNvSpPr>
              <a:spLocks noChangeArrowheads="1"/>
            </p:cNvSpPr>
            <p:nvPr/>
          </p:nvSpPr>
          <p:spPr bwMode="auto">
            <a:xfrm>
              <a:off x="2506" y="3600"/>
              <a:ext cx="111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3" name="Oval 45"/>
            <p:cNvSpPr>
              <a:spLocks noChangeArrowheads="1"/>
            </p:cNvSpPr>
            <p:nvPr/>
          </p:nvSpPr>
          <p:spPr bwMode="auto">
            <a:xfrm>
              <a:off x="2848" y="3648"/>
              <a:ext cx="111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4" name="Oval 46"/>
            <p:cNvSpPr>
              <a:spLocks noChangeArrowheads="1"/>
            </p:cNvSpPr>
            <p:nvPr/>
          </p:nvSpPr>
          <p:spPr bwMode="auto">
            <a:xfrm>
              <a:off x="2634" y="3936"/>
              <a:ext cx="111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5" name="Oval 47"/>
            <p:cNvSpPr>
              <a:spLocks noChangeArrowheads="1"/>
            </p:cNvSpPr>
            <p:nvPr/>
          </p:nvSpPr>
          <p:spPr bwMode="auto">
            <a:xfrm>
              <a:off x="3274" y="3888"/>
              <a:ext cx="111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0276" name="Oval 48"/>
            <p:cNvSpPr>
              <a:spLocks noChangeArrowheads="1"/>
            </p:cNvSpPr>
            <p:nvPr/>
          </p:nvSpPr>
          <p:spPr bwMode="auto">
            <a:xfrm>
              <a:off x="3018" y="3936"/>
              <a:ext cx="111" cy="13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57616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673" y="103186"/>
            <a:ext cx="10515600" cy="1325563"/>
          </a:xfrm>
        </p:spPr>
        <p:txBody>
          <a:bodyPr/>
          <a:lstStyle/>
          <a:p>
            <a:r>
              <a:rPr lang="en-US" dirty="0" smtClean="0"/>
              <a:t>Convection + Diffusion = Confusion!</a:t>
            </a:r>
            <a:endParaRPr lang="en-US" dirty="0"/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940358" y="1288473"/>
            <a:ext cx="7985124" cy="5046662"/>
            <a:chOff x="730" y="886"/>
            <a:chExt cx="5030" cy="3179"/>
          </a:xfrm>
        </p:grpSpPr>
        <p:sp>
          <p:nvSpPr>
            <p:cNvPr id="7" name="Rectangle 25"/>
            <p:cNvSpPr>
              <a:spLocks noChangeArrowheads="1"/>
            </p:cNvSpPr>
            <p:nvPr/>
          </p:nvSpPr>
          <p:spPr bwMode="auto">
            <a:xfrm>
              <a:off x="1202" y="1344"/>
              <a:ext cx="3492" cy="2313"/>
            </a:xfrm>
            <a:prstGeom prst="rect">
              <a:avLst/>
            </a:prstGeom>
            <a:gradFill rotWithShape="1">
              <a:gsLst>
                <a:gs pos="0">
                  <a:srgbClr val="FF9900">
                    <a:alpha val="39999"/>
                  </a:srgbClr>
                </a:gs>
                <a:gs pos="100000">
                  <a:srgbClr val="FF9900">
                    <a:gamma/>
                    <a:tint val="25490"/>
                    <a:invGamma/>
                    <a:alpha val="39999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26"/>
            <p:cNvSpPr txBox="1">
              <a:spLocks noChangeArrowheads="1"/>
            </p:cNvSpPr>
            <p:nvPr/>
          </p:nvSpPr>
          <p:spPr bwMode="auto">
            <a:xfrm rot="10800000">
              <a:off x="730" y="1295"/>
              <a:ext cx="291" cy="1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b="1">
                  <a:latin typeface="Arial" charset="0"/>
                  <a:ea typeface="굴림" pitchFamily="50" charset="-127"/>
                </a:rPr>
                <a:t>Clearance</a:t>
              </a:r>
            </a:p>
          </p:txBody>
        </p:sp>
        <p:sp>
          <p:nvSpPr>
            <p:cNvPr id="9" name="Line 27"/>
            <p:cNvSpPr>
              <a:spLocks noChangeShapeType="1"/>
            </p:cNvSpPr>
            <p:nvPr/>
          </p:nvSpPr>
          <p:spPr bwMode="auto">
            <a:xfrm>
              <a:off x="1202" y="886"/>
              <a:ext cx="0" cy="290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28"/>
            <p:cNvSpPr>
              <a:spLocks noChangeShapeType="1"/>
            </p:cNvSpPr>
            <p:nvPr/>
          </p:nvSpPr>
          <p:spPr bwMode="auto">
            <a:xfrm>
              <a:off x="1111" y="3653"/>
              <a:ext cx="3719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29"/>
            <p:cNvSpPr>
              <a:spLocks noChangeShapeType="1"/>
            </p:cNvSpPr>
            <p:nvPr/>
          </p:nvSpPr>
          <p:spPr bwMode="auto">
            <a:xfrm>
              <a:off x="2154" y="3653"/>
              <a:ext cx="0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30"/>
            <p:cNvSpPr>
              <a:spLocks noChangeShapeType="1"/>
            </p:cNvSpPr>
            <p:nvPr/>
          </p:nvSpPr>
          <p:spPr bwMode="auto">
            <a:xfrm>
              <a:off x="3152" y="3653"/>
              <a:ext cx="0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31"/>
            <p:cNvSpPr>
              <a:spLocks noChangeShapeType="1"/>
            </p:cNvSpPr>
            <p:nvPr/>
          </p:nvSpPr>
          <p:spPr bwMode="auto">
            <a:xfrm>
              <a:off x="4150" y="3653"/>
              <a:ext cx="0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2"/>
            <p:cNvSpPr>
              <a:spLocks/>
            </p:cNvSpPr>
            <p:nvPr/>
          </p:nvSpPr>
          <p:spPr bwMode="auto">
            <a:xfrm>
              <a:off x="1202" y="1340"/>
              <a:ext cx="2078" cy="2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4" y="91"/>
                </a:cxn>
                <a:cxn ang="0">
                  <a:pos x="838" y="360"/>
                </a:cxn>
                <a:cxn ang="0">
                  <a:pos x="1072" y="770"/>
                </a:cxn>
                <a:cxn ang="0">
                  <a:pos x="1209" y="1102"/>
                </a:cxn>
                <a:cxn ang="0">
                  <a:pos x="1406" y="1542"/>
                </a:cxn>
                <a:cxn ang="0">
                  <a:pos x="1804" y="2156"/>
                </a:cxn>
                <a:cxn ang="0">
                  <a:pos x="2078" y="2312"/>
                </a:cxn>
              </a:cxnLst>
              <a:rect l="0" t="0" r="r" b="b"/>
              <a:pathLst>
                <a:path w="2078" h="2312">
                  <a:moveTo>
                    <a:pt x="0" y="0"/>
                  </a:moveTo>
                  <a:cubicBezTo>
                    <a:pt x="200" y="19"/>
                    <a:pt x="404" y="31"/>
                    <a:pt x="544" y="91"/>
                  </a:cubicBezTo>
                  <a:cubicBezTo>
                    <a:pt x="684" y="151"/>
                    <a:pt x="750" y="247"/>
                    <a:pt x="838" y="360"/>
                  </a:cubicBezTo>
                  <a:cubicBezTo>
                    <a:pt x="926" y="473"/>
                    <a:pt x="1010" y="647"/>
                    <a:pt x="1072" y="770"/>
                  </a:cubicBezTo>
                  <a:cubicBezTo>
                    <a:pt x="1134" y="893"/>
                    <a:pt x="1153" y="973"/>
                    <a:pt x="1209" y="1102"/>
                  </a:cubicBezTo>
                  <a:cubicBezTo>
                    <a:pt x="1265" y="1231"/>
                    <a:pt x="1307" y="1366"/>
                    <a:pt x="1406" y="1542"/>
                  </a:cubicBezTo>
                  <a:cubicBezTo>
                    <a:pt x="1505" y="1718"/>
                    <a:pt x="1692" y="2028"/>
                    <a:pt x="1804" y="2156"/>
                  </a:cubicBezTo>
                  <a:cubicBezTo>
                    <a:pt x="1916" y="2284"/>
                    <a:pt x="2021" y="2279"/>
                    <a:pt x="2078" y="2312"/>
                  </a:cubicBezTo>
                </a:path>
              </a:pathLst>
            </a:custGeom>
            <a:noFill/>
            <a:ln w="38100" cmpd="sng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3"/>
            <p:cNvSpPr>
              <a:spLocks/>
            </p:cNvSpPr>
            <p:nvPr/>
          </p:nvSpPr>
          <p:spPr bwMode="auto">
            <a:xfrm>
              <a:off x="1202" y="1345"/>
              <a:ext cx="3129" cy="230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276" y="14"/>
                </a:cxn>
                <a:cxn ang="0">
                  <a:pos x="2741" y="101"/>
                </a:cxn>
                <a:cxn ang="0">
                  <a:pos x="2917" y="335"/>
                </a:cxn>
                <a:cxn ang="0">
                  <a:pos x="2966" y="687"/>
                </a:cxn>
                <a:cxn ang="0">
                  <a:pos x="3129" y="2308"/>
                </a:cxn>
              </a:cxnLst>
              <a:rect l="0" t="0" r="r" b="b"/>
              <a:pathLst>
                <a:path w="3129" h="2308">
                  <a:moveTo>
                    <a:pt x="0" y="14"/>
                  </a:moveTo>
                  <a:cubicBezTo>
                    <a:pt x="904" y="2"/>
                    <a:pt x="1819" y="0"/>
                    <a:pt x="2276" y="14"/>
                  </a:cubicBezTo>
                  <a:cubicBezTo>
                    <a:pt x="2733" y="28"/>
                    <a:pt x="2634" y="48"/>
                    <a:pt x="2741" y="101"/>
                  </a:cubicBezTo>
                  <a:cubicBezTo>
                    <a:pt x="2848" y="154"/>
                    <a:pt x="2880" y="237"/>
                    <a:pt x="2917" y="335"/>
                  </a:cubicBezTo>
                  <a:cubicBezTo>
                    <a:pt x="2954" y="433"/>
                    <a:pt x="2931" y="358"/>
                    <a:pt x="2966" y="687"/>
                  </a:cubicBezTo>
                  <a:cubicBezTo>
                    <a:pt x="3001" y="1016"/>
                    <a:pt x="3095" y="1970"/>
                    <a:pt x="3129" y="2308"/>
                  </a:cubicBezTo>
                </a:path>
              </a:pathLst>
            </a:custGeom>
            <a:noFill/>
            <a:ln w="57150" cmpd="sng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1610" y="2746"/>
              <a:ext cx="1089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b="1" dirty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Diffusive Clearance</a:t>
              </a:r>
            </a:p>
          </p:txBody>
        </p:sp>
        <p:sp>
          <p:nvSpPr>
            <p:cNvPr id="17" name="Text Box 35"/>
            <p:cNvSpPr txBox="1">
              <a:spLocks noChangeArrowheads="1"/>
            </p:cNvSpPr>
            <p:nvPr/>
          </p:nvSpPr>
          <p:spPr bwMode="auto">
            <a:xfrm>
              <a:off x="2843" y="2038"/>
              <a:ext cx="1179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b="1" dirty="0">
                  <a:solidFill>
                    <a:srgbClr val="FF3399"/>
                  </a:solidFill>
                  <a:latin typeface="Arial" charset="0"/>
                  <a:ea typeface="굴림" pitchFamily="50" charset="-127"/>
                </a:rPr>
                <a:t>Convective Clearance</a:t>
              </a:r>
            </a:p>
          </p:txBody>
        </p:sp>
        <p:sp>
          <p:nvSpPr>
            <p:cNvPr id="18" name="Text Box 36"/>
            <p:cNvSpPr txBox="1">
              <a:spLocks noChangeArrowheads="1"/>
            </p:cNvSpPr>
            <p:nvPr/>
          </p:nvSpPr>
          <p:spPr bwMode="auto">
            <a:xfrm>
              <a:off x="4445" y="3702"/>
              <a:ext cx="13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b="1">
                  <a:latin typeface="Arial" charset="0"/>
                  <a:ea typeface="굴림" pitchFamily="50" charset="-127"/>
                </a:rPr>
                <a:t>Molecular Weight</a:t>
              </a:r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1927" y="3838"/>
              <a:ext cx="36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>
                  <a:latin typeface="Arial" charset="0"/>
                  <a:ea typeface="굴림" pitchFamily="50" charset="-127"/>
                </a:rPr>
                <a:t>100</a:t>
              </a:r>
            </a:p>
          </p:txBody>
        </p:sp>
        <p:sp>
          <p:nvSpPr>
            <p:cNvPr id="20" name="Text Box 38"/>
            <p:cNvSpPr txBox="1">
              <a:spLocks noChangeArrowheads="1"/>
            </p:cNvSpPr>
            <p:nvPr/>
          </p:nvSpPr>
          <p:spPr bwMode="auto">
            <a:xfrm>
              <a:off x="2971" y="3838"/>
              <a:ext cx="4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>
                  <a:latin typeface="Arial" charset="0"/>
                  <a:ea typeface="굴림" pitchFamily="50" charset="-127"/>
                </a:rPr>
                <a:t>1,000</a:t>
              </a:r>
            </a:p>
          </p:txBody>
        </p:sp>
        <p:sp>
          <p:nvSpPr>
            <p:cNvPr id="21" name="Text Box 39"/>
            <p:cNvSpPr txBox="1">
              <a:spLocks noChangeArrowheads="1"/>
            </p:cNvSpPr>
            <p:nvPr/>
          </p:nvSpPr>
          <p:spPr bwMode="auto">
            <a:xfrm>
              <a:off x="3969" y="3838"/>
              <a:ext cx="6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>
                  <a:latin typeface="Arial" charset="0"/>
                  <a:ea typeface="굴림" pitchFamily="50" charset="-127"/>
                </a:rPr>
                <a:t>10,000</a:t>
              </a:r>
            </a:p>
          </p:txBody>
        </p:sp>
        <p:sp>
          <p:nvSpPr>
            <p:cNvPr id="22" name="Text Box 40"/>
            <p:cNvSpPr txBox="1">
              <a:spLocks noChangeArrowheads="1"/>
            </p:cNvSpPr>
            <p:nvPr/>
          </p:nvSpPr>
          <p:spPr bwMode="auto">
            <a:xfrm>
              <a:off x="1020" y="3853"/>
              <a:ext cx="36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kumimoji="1" lang="en-US" altLang="ko-KR" sz="1600" b="1">
                  <a:latin typeface="Arial" charset="0"/>
                  <a:ea typeface="굴림" pitchFamily="50" charset="-127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62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İlaçların </a:t>
            </a:r>
            <a:r>
              <a:rPr lang="tr-TR" dirty="0" err="1" smtClean="0"/>
              <a:t>ekstrakorpereal</a:t>
            </a:r>
            <a:r>
              <a:rPr lang="tr-TR" dirty="0" smtClean="0"/>
              <a:t> atılımını neler belirler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Geçirgenlik katsayısı (s): bir ilacın </a:t>
            </a:r>
            <a:r>
              <a:rPr lang="tr-TR" dirty="0" err="1" smtClean="0"/>
              <a:t>membranı</a:t>
            </a:r>
            <a:r>
              <a:rPr lang="tr-TR" dirty="0" smtClean="0"/>
              <a:t> geçme kapasitesi</a:t>
            </a:r>
          </a:p>
          <a:p>
            <a:pPr lvl="1"/>
            <a:r>
              <a:rPr lang="en-US" dirty="0"/>
              <a:t>S = </a:t>
            </a:r>
            <a:r>
              <a:rPr lang="en-US" dirty="0" err="1"/>
              <a:t>C</a:t>
            </a:r>
            <a:r>
              <a:rPr lang="en-US" baseline="-25000" dirty="0" err="1"/>
              <a:t>effluent</a:t>
            </a:r>
            <a:r>
              <a:rPr lang="en-US" dirty="0"/>
              <a:t>/</a:t>
            </a:r>
            <a:r>
              <a:rPr lang="en-US" dirty="0" err="1"/>
              <a:t>C</a:t>
            </a:r>
            <a:r>
              <a:rPr lang="en-US" baseline="-25000" dirty="0" err="1"/>
              <a:t>plasma</a:t>
            </a:r>
            <a:r>
              <a:rPr lang="en-US" dirty="0"/>
              <a:t> or S = </a:t>
            </a:r>
            <a:r>
              <a:rPr lang="en-US" dirty="0" err="1"/>
              <a:t>AUC</a:t>
            </a:r>
            <a:r>
              <a:rPr lang="en-US" baseline="-25000" dirty="0" err="1"/>
              <a:t>eff</a:t>
            </a:r>
            <a:r>
              <a:rPr lang="en-US" dirty="0"/>
              <a:t>/</a:t>
            </a:r>
            <a:r>
              <a:rPr lang="en-US" dirty="0" err="1"/>
              <a:t>AUC</a:t>
            </a:r>
            <a:r>
              <a:rPr lang="en-US" baseline="-25000" dirty="0" err="1"/>
              <a:t>p</a:t>
            </a:r>
            <a:endParaRPr lang="en-US" baseline="-25000" dirty="0"/>
          </a:p>
          <a:p>
            <a:pPr lvl="1"/>
            <a:r>
              <a:rPr lang="tr-TR" dirty="0" err="1" smtClean="0"/>
              <a:t>S’in</a:t>
            </a:r>
            <a:r>
              <a:rPr lang="tr-TR" dirty="0" smtClean="0"/>
              <a:t> en önemli belirleyicisi ilacın proteine </a:t>
            </a:r>
            <a:r>
              <a:rPr lang="tr-TR" smtClean="0"/>
              <a:t>bağlanma kapasitesi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8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6850" y="533400"/>
            <a:ext cx="9526588" cy="1143000"/>
          </a:xfrm>
        </p:spPr>
        <p:txBody>
          <a:bodyPr vert="horz" lIns="90487" tIns="44450" rIns="90487" bIns="44450" rtlCol="0" anchor="ctr">
            <a:normAutofit/>
          </a:bodyPr>
          <a:lstStyle/>
          <a:p>
            <a:r>
              <a:rPr lang="en-US" altLang="en-US" smtClean="0"/>
              <a:t>Sieving Coefficients</a:t>
            </a:r>
            <a:endParaRPr lang="en-US" altLang="en-US" sz="3700">
              <a:solidFill>
                <a:srgbClr val="FFFFFF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313793" y="1676400"/>
            <a:ext cx="9679645" cy="402631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3933825" algn="ctr"/>
                <a:tab pos="7146925" algn="ctr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Solute (MW)	Convective Coefficient 	Diffusion Coefficient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 Urea (60)	1.01 ± 0.05	1.01 ± 0.07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Creatinine (113)	1.00 ± 0.09	 1.01 ± 0.06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Uric Acid (168)	1.01 ± 0.04	   0.97 ± 0.04*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Vancomycin (1448)	0.84 ± 0.10	     0.74 ± 0.04**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Calcium (protein bound)	0.67 </a:t>
            </a:r>
            <a:r>
              <a:rPr lang="en-US" altLang="en-US" sz="2000" u="sng" dirty="0">
                <a:latin typeface="Arial" panose="020B0604020202020204" pitchFamily="34" charset="0"/>
              </a:rPr>
              <a:t>+</a:t>
            </a:r>
            <a:r>
              <a:rPr lang="en-US" altLang="en-US" sz="2000" dirty="0">
                <a:latin typeface="Arial" panose="020B0604020202020204" pitchFamily="34" charset="0"/>
              </a:rPr>
              <a:t> 0.1	0.61 </a:t>
            </a:r>
            <a:r>
              <a:rPr lang="en-US" altLang="en-US" sz="2000" u="sng" dirty="0">
                <a:latin typeface="Arial" panose="020B0604020202020204" pitchFamily="34" charset="0"/>
              </a:rPr>
              <a:t>+</a:t>
            </a:r>
            <a:r>
              <a:rPr lang="en-US" altLang="en-US" sz="2000" dirty="0">
                <a:latin typeface="Arial" panose="020B0604020202020204" pitchFamily="34" charset="0"/>
              </a:rPr>
              <a:t> 0.07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Cytokines (large)	adsorbed	minimal clearance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/>
            </a:r>
            <a:br>
              <a:rPr lang="en-US" altLang="en-US" sz="2000" dirty="0">
                <a:latin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</a:rPr>
              <a:t>*P&lt;0.05   **P&lt;0.01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1509714" y="2514600"/>
            <a:ext cx="8872537" cy="0"/>
          </a:xfrm>
          <a:prstGeom prst="line">
            <a:avLst/>
          </a:prstGeom>
          <a:noFill/>
          <a:ln w="12700">
            <a:solidFill>
              <a:srgbClr val="FAFD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58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1367" y="754065"/>
            <a:ext cx="7360356" cy="942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 b="1" dirty="0">
                <a:solidFill>
                  <a:srgbClr val="C00000"/>
                </a:solidFill>
              </a:rPr>
              <a:t>Sieving Coefficient &amp; Protein Binding</a:t>
            </a:r>
            <a:r>
              <a:rPr lang="en-US" altLang="en-US" sz="3800" dirty="0"/>
              <a:t>	</a:t>
            </a:r>
          </a:p>
        </p:txBody>
      </p:sp>
      <p:graphicFrame>
        <p:nvGraphicFramePr>
          <p:cNvPr id="337972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25144"/>
              </p:ext>
            </p:extLst>
          </p:nvPr>
        </p:nvGraphicFramePr>
        <p:xfrm>
          <a:off x="2209800" y="1828802"/>
          <a:ext cx="7772400" cy="4206873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Drug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Reported SC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Free Fraction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Amikacin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0.93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0.95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Imipenem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0.78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0.80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Metronidazole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0.84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0.80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Penicillin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0.68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0.50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Ranitidine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0.78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0.85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Vancomycin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0.80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0.90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Valproic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 Acid</a:t>
                      </a:r>
                    </a:p>
                  </a:txBody>
                  <a:tcPr marL="81280" marR="81280" marT="45727" marB="4572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0.22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688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FDFD"/>
                          </a:solidFill>
                          <a:effectLst/>
                          <a:latin typeface="Tahoma" pitchFamily="34" charset="0"/>
                        </a:rPr>
                        <a:t>0.10</a:t>
                      </a:r>
                    </a:p>
                  </a:txBody>
                  <a:tcPr marL="81280" marR="81280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4300" name="Line 50"/>
          <p:cNvSpPr>
            <a:spLocks noChangeShapeType="1"/>
          </p:cNvSpPr>
          <p:nvPr/>
        </p:nvSpPr>
        <p:spPr bwMode="auto">
          <a:xfrm>
            <a:off x="2247901" y="2362200"/>
            <a:ext cx="7696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27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66496" y="495355"/>
            <a:ext cx="8229600" cy="563562"/>
          </a:xfrm>
        </p:spPr>
        <p:txBody>
          <a:bodyPr>
            <a:noAutofit/>
          </a:bodyPr>
          <a:lstStyle/>
          <a:p>
            <a:r>
              <a:rPr lang="en-GB" b="1" dirty="0" err="1" smtClean="0">
                <a:solidFill>
                  <a:srgbClr val="C00000"/>
                </a:solidFill>
              </a:rPr>
              <a:t>Filt</a:t>
            </a:r>
            <a:r>
              <a:rPr lang="tr-TR" b="1" dirty="0" smtClean="0">
                <a:solidFill>
                  <a:srgbClr val="C00000"/>
                </a:solidFill>
              </a:rPr>
              <a:t>renin özellikleri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8686800" cy="4771697"/>
          </a:xfrm>
        </p:spPr>
        <p:txBody>
          <a:bodyPr/>
          <a:lstStyle/>
          <a:p>
            <a:r>
              <a:rPr lang="en-GB" b="1" dirty="0" err="1" smtClean="0"/>
              <a:t>Membran</a:t>
            </a:r>
            <a:endParaRPr lang="en-GB" b="1" dirty="0"/>
          </a:p>
          <a:p>
            <a:pPr lvl="1"/>
            <a:r>
              <a:rPr lang="en-GB" dirty="0" smtClean="0"/>
              <a:t>H</a:t>
            </a:r>
            <a:r>
              <a:rPr lang="tr-TR" dirty="0" smtClean="0"/>
              <a:t>i</a:t>
            </a:r>
            <a:r>
              <a:rPr lang="en-GB" dirty="0" err="1" smtClean="0"/>
              <a:t>dro</a:t>
            </a:r>
            <a:r>
              <a:rPr lang="tr-TR" dirty="0" smtClean="0"/>
              <a:t>f</a:t>
            </a:r>
            <a:r>
              <a:rPr lang="en-GB" dirty="0" smtClean="0"/>
              <a:t>obi</a:t>
            </a:r>
            <a:r>
              <a:rPr lang="tr-TR" dirty="0" smtClean="0"/>
              <a:t>k</a:t>
            </a:r>
            <a:r>
              <a:rPr lang="en-GB" dirty="0" smtClean="0"/>
              <a:t>, </a:t>
            </a:r>
            <a:r>
              <a:rPr lang="en-GB" dirty="0" err="1" smtClean="0"/>
              <a:t>adsorp</a:t>
            </a:r>
            <a:r>
              <a:rPr lang="tr-TR" dirty="0" smtClean="0"/>
              <a:t>s</a:t>
            </a:r>
            <a:r>
              <a:rPr lang="en-GB" dirty="0" err="1" smtClean="0"/>
              <a:t>i</a:t>
            </a:r>
            <a:r>
              <a:rPr lang="tr-TR" dirty="0" smtClean="0"/>
              <a:t>y</a:t>
            </a:r>
            <a:r>
              <a:rPr lang="en-GB" dirty="0" smtClean="0"/>
              <a:t>on </a:t>
            </a:r>
            <a:endParaRPr lang="en-GB" dirty="0">
              <a:sym typeface="Symbol" pitchFamily="18" charset="2"/>
            </a:endParaRPr>
          </a:p>
          <a:p>
            <a:pPr lvl="1"/>
            <a:r>
              <a:rPr lang="en-GB" dirty="0" err="1" smtClean="0">
                <a:sym typeface="Symbol" pitchFamily="18" charset="2"/>
              </a:rPr>
              <a:t>Por</a:t>
            </a:r>
            <a:r>
              <a:rPr lang="en-GB" dirty="0" smtClean="0">
                <a:sym typeface="Symbol" pitchFamily="18" charset="2"/>
              </a:rPr>
              <a:t> </a:t>
            </a:r>
            <a:r>
              <a:rPr lang="tr-TR" dirty="0" smtClean="0">
                <a:sym typeface="Symbol" pitchFamily="18" charset="2"/>
              </a:rPr>
              <a:t>boyutları</a:t>
            </a:r>
            <a:endParaRPr lang="en-GB" dirty="0">
              <a:sym typeface="Symbol" pitchFamily="18" charset="2"/>
            </a:endParaRPr>
          </a:p>
          <a:p>
            <a:pPr lvl="1"/>
            <a:r>
              <a:rPr lang="tr-TR" dirty="0" smtClean="0">
                <a:sym typeface="Symbol" pitchFamily="18" charset="2"/>
              </a:rPr>
              <a:t>filtrenin ömrü uzadıkça </a:t>
            </a:r>
            <a:r>
              <a:rPr lang="tr-TR" dirty="0" err="1" smtClean="0">
                <a:sym typeface="Symbol" pitchFamily="18" charset="2"/>
              </a:rPr>
              <a:t>kelerens</a:t>
            </a:r>
            <a:r>
              <a:rPr lang="tr-TR" dirty="0" smtClean="0">
                <a:sym typeface="Symbol" pitchFamily="18" charset="2"/>
              </a:rPr>
              <a:t> azalır</a:t>
            </a:r>
            <a:endParaRPr lang="en-GB" dirty="0" smtClean="0">
              <a:sym typeface="Symbol" pitchFamily="18" charset="2"/>
            </a:endParaRPr>
          </a:p>
          <a:p>
            <a:pPr lvl="1">
              <a:buNone/>
            </a:pPr>
            <a:endParaRPr lang="en-GB" dirty="0">
              <a:sym typeface="Symbol" pitchFamily="18" charset="2"/>
            </a:endParaRPr>
          </a:p>
          <a:p>
            <a:r>
              <a:rPr lang="tr-TR" b="1" dirty="0" smtClean="0">
                <a:sym typeface="Symbol" pitchFamily="18" charset="2"/>
              </a:rPr>
              <a:t>Akım hızları</a:t>
            </a:r>
            <a:endParaRPr lang="en-GB" b="1" dirty="0">
              <a:sym typeface="Symbol" pitchFamily="18" charset="2"/>
            </a:endParaRPr>
          </a:p>
          <a:p>
            <a:pPr lvl="1"/>
            <a:r>
              <a:rPr lang="tr-TR" dirty="0" smtClean="0">
                <a:sym typeface="Symbol" pitchFamily="18" charset="2"/>
              </a:rPr>
              <a:t>Kan akım hızı</a:t>
            </a:r>
            <a:r>
              <a:rPr lang="en-GB" dirty="0" smtClean="0">
                <a:sym typeface="Symbol" pitchFamily="18" charset="2"/>
              </a:rPr>
              <a:t> &amp; dial</a:t>
            </a:r>
            <a:r>
              <a:rPr lang="tr-TR" dirty="0" err="1" smtClean="0">
                <a:sym typeface="Symbol" pitchFamily="18" charset="2"/>
              </a:rPr>
              <a:t>izat</a:t>
            </a:r>
            <a:r>
              <a:rPr lang="tr-TR" dirty="0" smtClean="0">
                <a:sym typeface="Symbol" pitchFamily="18" charset="2"/>
              </a:rPr>
              <a:t> akım hızı</a:t>
            </a:r>
          </a:p>
          <a:p>
            <a:pPr lvl="1"/>
            <a:r>
              <a:rPr lang="tr-TR" dirty="0" smtClean="0">
                <a:sym typeface="Symbol" pitchFamily="18" charset="2"/>
              </a:rPr>
              <a:t>Hız arttıkça </a:t>
            </a:r>
            <a:r>
              <a:rPr lang="tr-TR" dirty="0" err="1" smtClean="0">
                <a:sym typeface="Symbol" pitchFamily="18" charset="2"/>
              </a:rPr>
              <a:t>klerens</a:t>
            </a:r>
            <a:r>
              <a:rPr lang="tr-TR" dirty="0" smtClean="0">
                <a:sym typeface="Symbol" pitchFamily="18" charset="2"/>
              </a:rPr>
              <a:t> artar</a:t>
            </a:r>
            <a:endParaRPr lang="en-GB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9906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568" t="16419" r="27067" b="5472"/>
          <a:stretch/>
        </p:blipFill>
        <p:spPr>
          <a:xfrm>
            <a:off x="88075" y="1034142"/>
            <a:ext cx="6254779" cy="5279571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5" name="Metin kutusu 4"/>
          <p:cNvSpPr txBox="1"/>
          <p:nvPr/>
        </p:nvSpPr>
        <p:spPr>
          <a:xfrm>
            <a:off x="6503686" y="1908324"/>
            <a:ext cx="5470600" cy="36933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CRRT yoğunluğunun antibiyotiklerin </a:t>
            </a:r>
            <a:r>
              <a:rPr lang="tr-TR" sz="2000" dirty="0" err="1" smtClean="0"/>
              <a:t>FK’i</a:t>
            </a:r>
            <a:endParaRPr lang="tr-TR" sz="2000" dirty="0" smtClean="0"/>
          </a:p>
          <a:p>
            <a:r>
              <a:rPr lang="tr-TR" sz="2000" dirty="0" smtClean="0"/>
              <a:t>üzerine etkisi</a:t>
            </a:r>
          </a:p>
          <a:p>
            <a:r>
              <a:rPr lang="tr-TR" sz="2000" dirty="0"/>
              <a:t>	</a:t>
            </a:r>
            <a:r>
              <a:rPr lang="tr-TR" sz="2000" dirty="0" smtClean="0"/>
              <a:t> akım hızı: 40 ml7kg/saat</a:t>
            </a:r>
          </a:p>
          <a:p>
            <a:r>
              <a:rPr lang="tr-TR" sz="2000" dirty="0"/>
              <a:t>	 </a:t>
            </a:r>
            <a:r>
              <a:rPr lang="tr-TR" sz="2000" dirty="0" smtClean="0"/>
              <a:t> akım hızı: 25 ml/kg/saat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err="1" smtClean="0"/>
              <a:t>Cipro</a:t>
            </a:r>
            <a:r>
              <a:rPr lang="tr-TR" sz="2000" dirty="0" smtClean="0"/>
              <a:t>, </a:t>
            </a:r>
            <a:r>
              <a:rPr lang="tr-TR" sz="2000" dirty="0" err="1" smtClean="0"/>
              <a:t>meropenem</a:t>
            </a:r>
            <a:r>
              <a:rPr lang="tr-TR" sz="2000" dirty="0" smtClean="0"/>
              <a:t>, </a:t>
            </a:r>
            <a:r>
              <a:rPr lang="tr-TR" sz="2000" dirty="0" err="1" smtClean="0"/>
              <a:t>vanko</a:t>
            </a:r>
            <a:r>
              <a:rPr lang="tr-TR" sz="2000" dirty="0" smtClean="0"/>
              <a:t>, </a:t>
            </a:r>
            <a:r>
              <a:rPr lang="tr-TR" sz="2000" dirty="0" err="1" smtClean="0"/>
              <a:t>piperasilin-tazo</a:t>
            </a:r>
            <a:endParaRPr lang="tr-TR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İlaç düzeyleri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 err="1" smtClean="0"/>
              <a:t>Ekstrakorporeal</a:t>
            </a:r>
            <a:r>
              <a:rPr lang="tr-TR" sz="2000" dirty="0" smtClean="0"/>
              <a:t> </a:t>
            </a:r>
            <a:r>
              <a:rPr lang="tr-TR" sz="2000" dirty="0" err="1" smtClean="0"/>
              <a:t>klerens</a:t>
            </a:r>
            <a:endParaRPr lang="tr-TR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Sistemik </a:t>
            </a:r>
            <a:r>
              <a:rPr lang="tr-TR" sz="2000" dirty="0" err="1" smtClean="0"/>
              <a:t>klerens</a:t>
            </a:r>
            <a:endParaRPr lang="tr-TR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 err="1" smtClean="0"/>
              <a:t>Vd</a:t>
            </a:r>
            <a:r>
              <a:rPr lang="tr-TR" sz="2000" dirty="0" smtClean="0"/>
              <a:t>, t1/2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Yüksek akımlı CRRT de </a:t>
            </a:r>
            <a:r>
              <a:rPr lang="tr-TR" dirty="0" err="1" smtClean="0"/>
              <a:t>ekstrakorporeal</a:t>
            </a:r>
            <a:r>
              <a:rPr lang="tr-TR" dirty="0" smtClean="0"/>
              <a:t> </a:t>
            </a:r>
            <a:r>
              <a:rPr lang="tr-TR" dirty="0" err="1" smtClean="0"/>
              <a:t>klerens</a:t>
            </a:r>
            <a:r>
              <a:rPr lang="tr-TR" dirty="0" smtClean="0"/>
              <a:t> artıyor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/>
              <a:t>Ancak sadece </a:t>
            </a:r>
            <a:r>
              <a:rPr lang="tr-TR" dirty="0" err="1" smtClean="0"/>
              <a:t>vanko</a:t>
            </a:r>
            <a:r>
              <a:rPr lang="tr-TR" dirty="0" smtClean="0"/>
              <a:t> istatistiksel olarak anlamlı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/>
              <a:t>Kişisel farklılıklar çok belirgin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2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590" t="14893" r="30618" b="49790"/>
          <a:stretch/>
        </p:blipFill>
        <p:spPr>
          <a:xfrm>
            <a:off x="1194095" y="218466"/>
            <a:ext cx="9252000" cy="34920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Metin kutusu 4"/>
          <p:cNvSpPr txBox="1"/>
          <p:nvPr/>
        </p:nvSpPr>
        <p:spPr>
          <a:xfrm>
            <a:off x="840829" y="4067503"/>
            <a:ext cx="10584821" cy="523220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2800" dirty="0" err="1" smtClean="0"/>
              <a:t>Sefepim</a:t>
            </a:r>
            <a:r>
              <a:rPr lang="tr-TR" sz="2800" dirty="0" smtClean="0"/>
              <a:t>, </a:t>
            </a:r>
            <a:r>
              <a:rPr lang="tr-TR" sz="2800" dirty="0" err="1" smtClean="0"/>
              <a:t>seftazidim</a:t>
            </a:r>
            <a:r>
              <a:rPr lang="tr-TR" sz="2800" dirty="0" smtClean="0"/>
              <a:t>, </a:t>
            </a:r>
            <a:r>
              <a:rPr lang="tr-TR" sz="2800" dirty="0" err="1" smtClean="0"/>
              <a:t>levofloksasin</a:t>
            </a:r>
            <a:r>
              <a:rPr lang="tr-TR" sz="2800" dirty="0" smtClean="0"/>
              <a:t>, </a:t>
            </a:r>
            <a:r>
              <a:rPr lang="tr-TR" sz="2800" dirty="0" err="1" smtClean="0"/>
              <a:t>meropenem</a:t>
            </a:r>
            <a:r>
              <a:rPr lang="tr-TR" sz="2800" dirty="0" smtClean="0"/>
              <a:t>, </a:t>
            </a:r>
            <a:r>
              <a:rPr lang="tr-TR" sz="2800" dirty="0" err="1" smtClean="0"/>
              <a:t>piperasilin</a:t>
            </a:r>
            <a:r>
              <a:rPr lang="tr-TR" sz="2800" dirty="0" smtClean="0"/>
              <a:t>, </a:t>
            </a:r>
            <a:r>
              <a:rPr lang="tr-TR" sz="2800" dirty="0" err="1" smtClean="0"/>
              <a:t>tazobaktam</a:t>
            </a:r>
            <a:endParaRPr lang="en-US" sz="28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2936862" y="4947760"/>
            <a:ext cx="6812762" cy="5232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tr-TR" sz="2800" dirty="0" smtClean="0"/>
              <a:t>(CVVHD) </a:t>
            </a:r>
            <a:r>
              <a:rPr lang="tr-TR" sz="2800" dirty="0" err="1" smtClean="0"/>
              <a:t>Diyalizat</a:t>
            </a:r>
            <a:r>
              <a:rPr lang="tr-TR" sz="2800" dirty="0" smtClean="0"/>
              <a:t> akım hızı 20 </a:t>
            </a:r>
            <a:r>
              <a:rPr lang="tr-TR" sz="2800" dirty="0" err="1" smtClean="0"/>
              <a:t>vs</a:t>
            </a:r>
            <a:r>
              <a:rPr lang="tr-TR" sz="2800" dirty="0" smtClean="0"/>
              <a:t> 35 ml/kg/</a:t>
            </a:r>
            <a:r>
              <a:rPr lang="tr-TR" sz="2800" dirty="0" err="1" smtClean="0"/>
              <a:t>dk</a:t>
            </a:r>
            <a:endParaRPr lang="en-US" sz="28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154231" y="5785977"/>
            <a:ext cx="11790792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tr-TR" sz="2800" dirty="0" smtClean="0"/>
              <a:t>SONUÇ: Her iki akım hızında da </a:t>
            </a:r>
            <a:r>
              <a:rPr lang="tr-TR" sz="2800" u="sng" dirty="0" err="1" smtClean="0"/>
              <a:t>levofloksasin</a:t>
            </a:r>
            <a:r>
              <a:rPr lang="tr-TR" sz="2800" u="sng" dirty="0" smtClean="0"/>
              <a:t> </a:t>
            </a:r>
            <a:r>
              <a:rPr lang="tr-TR" sz="2800" dirty="0" smtClean="0"/>
              <a:t>hariç hepsi etkin düzeye ulaşmıştır.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32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75520" y="188640"/>
            <a:ext cx="8229600" cy="533400"/>
          </a:xfrm>
        </p:spPr>
        <p:txBody>
          <a:bodyPr anchorCtr="0">
            <a:normAutofit fontScale="90000"/>
          </a:bodyPr>
          <a:lstStyle/>
          <a:p>
            <a:r>
              <a:rPr lang="en-GB" dirty="0" smtClean="0">
                <a:solidFill>
                  <a:srgbClr val="FF6600"/>
                </a:solidFill>
              </a:rPr>
              <a:t/>
            </a:r>
            <a:br>
              <a:rPr lang="en-GB" dirty="0" smtClean="0">
                <a:solidFill>
                  <a:srgbClr val="FF66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F</a:t>
            </a:r>
            <a:r>
              <a:rPr lang="en-GB" b="1" dirty="0" err="1" smtClean="0">
                <a:solidFill>
                  <a:srgbClr val="C00000"/>
                </a:solidFill>
              </a:rPr>
              <a:t>arma</a:t>
            </a:r>
            <a:r>
              <a:rPr lang="tr-TR" b="1" dirty="0" smtClean="0">
                <a:solidFill>
                  <a:srgbClr val="C00000"/>
                </a:solidFill>
              </a:rPr>
              <a:t>k</a:t>
            </a:r>
            <a:r>
              <a:rPr lang="en-GB" b="1" dirty="0" err="1" smtClean="0">
                <a:solidFill>
                  <a:srgbClr val="C00000"/>
                </a:solidFill>
              </a:rPr>
              <a:t>okineti</a:t>
            </a:r>
            <a:r>
              <a:rPr lang="tr-TR" b="1" dirty="0" smtClean="0">
                <a:solidFill>
                  <a:srgbClr val="C00000"/>
                </a:solidFill>
              </a:rPr>
              <a:t>k</a:t>
            </a:r>
            <a:r>
              <a:rPr lang="en-GB" b="1" dirty="0" smtClean="0">
                <a:solidFill>
                  <a:srgbClr val="C00000"/>
                </a:solidFill>
              </a:rPr>
              <a:t> (Pk)</a:t>
            </a:r>
            <a:r>
              <a:rPr lang="en-GB" dirty="0" smtClean="0">
                <a:solidFill>
                  <a:srgbClr val="FF6600"/>
                </a:solidFill>
              </a:rPr>
              <a:t/>
            </a:r>
            <a:br>
              <a:rPr lang="en-GB" dirty="0" smtClean="0">
                <a:solidFill>
                  <a:srgbClr val="FF6600"/>
                </a:solidFill>
              </a:rPr>
            </a:br>
            <a:r>
              <a:rPr lang="en-GB" sz="2800" dirty="0">
                <a:solidFill>
                  <a:srgbClr val="FF6600"/>
                </a:solidFill>
              </a:rPr>
              <a:t> </a:t>
            </a:r>
            <a:r>
              <a:rPr lang="en-GB" sz="2800" b="1" dirty="0"/>
              <a:t/>
            </a:r>
            <a:br>
              <a:rPr lang="en-GB" sz="2800" b="1" dirty="0"/>
            </a:br>
            <a:endParaRPr lang="en-GB" sz="2800" dirty="0">
              <a:solidFill>
                <a:srgbClr val="FF6600"/>
              </a:solidFill>
            </a:endParaRPr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2063552" y="1124744"/>
            <a:ext cx="7924800" cy="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870841" y="1124744"/>
            <a:ext cx="8117511" cy="5528304"/>
          </a:xfrm>
          <a:prstGeom prst="rect">
            <a:avLst/>
          </a:prstGeom>
          <a:solidFill>
            <a:srgbClr val="FCFEE8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US" sz="3200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231905" y="980728"/>
            <a:ext cx="867545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sz="2800" b="1" dirty="0">
                <a:solidFill>
                  <a:srgbClr val="000066"/>
                </a:solidFill>
              </a:rPr>
              <a:t>drug</a:t>
            </a:r>
            <a:endParaRPr lang="en-GB" dirty="0">
              <a:solidFill>
                <a:srgbClr val="000066"/>
              </a:solidFill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886165" y="6269275"/>
            <a:ext cx="1979773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b="1" dirty="0">
                <a:solidFill>
                  <a:srgbClr val="0000CC"/>
                </a:solidFill>
              </a:rPr>
              <a:t>drug + metabolites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808663" y="4292600"/>
            <a:ext cx="203267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b="1" dirty="0">
                <a:solidFill>
                  <a:srgbClr val="0000CC"/>
                </a:solidFill>
              </a:rPr>
              <a:t>drug  + metabolites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3087" name="Rectangle 9"/>
          <p:cNvSpPr>
            <a:spLocks noChangeArrowheads="1"/>
          </p:cNvSpPr>
          <p:nvPr/>
        </p:nvSpPr>
        <p:spPr bwMode="auto">
          <a:xfrm>
            <a:off x="4656138" y="1860550"/>
            <a:ext cx="2209800" cy="762000"/>
          </a:xfrm>
          <a:prstGeom prst="rect">
            <a:avLst/>
          </a:prstGeom>
          <a:solidFill>
            <a:srgbClr val="66FFFF"/>
          </a:solidFill>
          <a:ln w="28575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/>
            <a:r>
              <a:rPr lang="en-GB" dirty="0">
                <a:solidFill>
                  <a:srgbClr val="FF6600"/>
                </a:solidFill>
              </a:rPr>
              <a:t>absorption</a:t>
            </a:r>
          </a:p>
        </p:txBody>
      </p:sp>
      <p:sp>
        <p:nvSpPr>
          <p:cNvPr id="3088" name="Text Box 10"/>
          <p:cNvSpPr txBox="1">
            <a:spLocks noChangeArrowheads="1"/>
          </p:cNvSpPr>
          <p:nvPr/>
        </p:nvSpPr>
        <p:spPr bwMode="auto">
          <a:xfrm>
            <a:off x="5973763" y="2732088"/>
            <a:ext cx="622286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b="1" dirty="0">
                <a:solidFill>
                  <a:srgbClr val="0000CC"/>
                </a:solidFill>
              </a:rPr>
              <a:t>drug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3089" name="Rectangle 11"/>
          <p:cNvSpPr>
            <a:spLocks noChangeArrowheads="1"/>
          </p:cNvSpPr>
          <p:nvPr/>
        </p:nvSpPr>
        <p:spPr bwMode="auto">
          <a:xfrm>
            <a:off x="4656138" y="3446463"/>
            <a:ext cx="2209800" cy="762000"/>
          </a:xfrm>
          <a:prstGeom prst="rect">
            <a:avLst/>
          </a:prstGeom>
          <a:solidFill>
            <a:srgbClr val="66FFFF"/>
          </a:solidFill>
          <a:ln w="28575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/>
            <a:r>
              <a:rPr lang="en-GB" dirty="0">
                <a:solidFill>
                  <a:srgbClr val="FF6600"/>
                </a:solidFill>
              </a:rPr>
              <a:t>metabolism</a:t>
            </a:r>
          </a:p>
        </p:txBody>
      </p:sp>
      <p:sp>
        <p:nvSpPr>
          <p:cNvPr id="3090" name="Rectangle 12"/>
          <p:cNvSpPr>
            <a:spLocks noChangeArrowheads="1"/>
          </p:cNvSpPr>
          <p:nvPr/>
        </p:nvSpPr>
        <p:spPr bwMode="auto">
          <a:xfrm>
            <a:off x="4656138" y="5122863"/>
            <a:ext cx="2209800" cy="762000"/>
          </a:xfrm>
          <a:prstGeom prst="rect">
            <a:avLst/>
          </a:prstGeom>
          <a:solidFill>
            <a:srgbClr val="66FFFF"/>
          </a:solidFill>
          <a:ln w="28575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/>
            <a:r>
              <a:rPr lang="en-GB" dirty="0">
                <a:solidFill>
                  <a:srgbClr val="FF6600"/>
                </a:solidFill>
              </a:rPr>
              <a:t>excretion</a:t>
            </a:r>
          </a:p>
        </p:txBody>
      </p:sp>
      <p:sp>
        <p:nvSpPr>
          <p:cNvPr id="3091" name="AutoShape 13"/>
          <p:cNvSpPr>
            <a:spLocks noChangeArrowheads="1"/>
          </p:cNvSpPr>
          <p:nvPr/>
        </p:nvSpPr>
        <p:spPr bwMode="auto">
          <a:xfrm>
            <a:off x="5570538" y="2622550"/>
            <a:ext cx="379412" cy="762000"/>
          </a:xfrm>
          <a:prstGeom prst="downArrow">
            <a:avLst>
              <a:gd name="adj1" fmla="val 50000"/>
              <a:gd name="adj2" fmla="val 50209"/>
            </a:avLst>
          </a:prstGeom>
          <a:solidFill>
            <a:srgbClr val="66FFFF"/>
          </a:solidFill>
          <a:ln w="2857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092" name="AutoShape 14"/>
          <p:cNvSpPr>
            <a:spLocks noChangeArrowheads="1"/>
          </p:cNvSpPr>
          <p:nvPr/>
        </p:nvSpPr>
        <p:spPr bwMode="auto">
          <a:xfrm>
            <a:off x="5570538" y="4208463"/>
            <a:ext cx="379412" cy="842962"/>
          </a:xfrm>
          <a:prstGeom prst="downArrow">
            <a:avLst>
              <a:gd name="adj1" fmla="val 50000"/>
              <a:gd name="adj2" fmla="val 55544"/>
            </a:avLst>
          </a:prstGeom>
          <a:solidFill>
            <a:srgbClr val="66FFFF"/>
          </a:solidFill>
          <a:ln w="2857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093" name="AutoShape 15"/>
          <p:cNvSpPr>
            <a:spLocks noChangeArrowheads="1"/>
          </p:cNvSpPr>
          <p:nvPr/>
        </p:nvSpPr>
        <p:spPr bwMode="auto">
          <a:xfrm>
            <a:off x="5573714" y="1412875"/>
            <a:ext cx="325437" cy="407988"/>
          </a:xfrm>
          <a:prstGeom prst="downArrow">
            <a:avLst>
              <a:gd name="adj1" fmla="val 50000"/>
              <a:gd name="adj2" fmla="val 31342"/>
            </a:avLst>
          </a:prstGeom>
          <a:solidFill>
            <a:srgbClr val="66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094" name="AutoShape 16"/>
          <p:cNvSpPr>
            <a:spLocks noChangeArrowheads="1"/>
          </p:cNvSpPr>
          <p:nvPr/>
        </p:nvSpPr>
        <p:spPr bwMode="auto">
          <a:xfrm>
            <a:off x="5603875" y="5881689"/>
            <a:ext cx="325438" cy="407987"/>
          </a:xfrm>
          <a:prstGeom prst="downArrow">
            <a:avLst>
              <a:gd name="adj1" fmla="val 50000"/>
              <a:gd name="adj2" fmla="val 31341"/>
            </a:avLst>
          </a:prstGeom>
          <a:solidFill>
            <a:srgbClr val="66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081" name="Rectangle 17"/>
          <p:cNvSpPr>
            <a:spLocks noChangeArrowheads="1"/>
          </p:cNvSpPr>
          <p:nvPr/>
        </p:nvSpPr>
        <p:spPr bwMode="auto">
          <a:xfrm>
            <a:off x="2135188" y="2133600"/>
            <a:ext cx="1225550" cy="1638300"/>
          </a:xfrm>
          <a:prstGeom prst="rect">
            <a:avLst/>
          </a:prstGeom>
          <a:solidFill>
            <a:srgbClr val="66FFFF"/>
          </a:solidFill>
          <a:ln w="28575">
            <a:solidFill>
              <a:srgbClr val="66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>
              <a:lnSpc>
                <a:spcPct val="125000"/>
              </a:lnSpc>
            </a:pPr>
            <a:r>
              <a:rPr lang="en-GB" dirty="0">
                <a:solidFill>
                  <a:srgbClr val="6600CC"/>
                </a:solidFill>
              </a:rPr>
              <a:t>efficacy</a:t>
            </a:r>
          </a:p>
          <a:p>
            <a:pPr algn="ctr" defTabSz="762000" eaLnBrk="0" hangingPunct="0">
              <a:lnSpc>
                <a:spcPct val="125000"/>
              </a:lnSpc>
            </a:pPr>
            <a:r>
              <a:rPr lang="en-GB" dirty="0">
                <a:solidFill>
                  <a:srgbClr val="6600CC"/>
                </a:solidFill>
              </a:rPr>
              <a:t>&amp;</a:t>
            </a:r>
          </a:p>
          <a:p>
            <a:pPr algn="ctr" defTabSz="762000" eaLnBrk="0" hangingPunct="0">
              <a:lnSpc>
                <a:spcPct val="125000"/>
              </a:lnSpc>
            </a:pPr>
            <a:r>
              <a:rPr lang="en-GB" dirty="0">
                <a:solidFill>
                  <a:srgbClr val="6600CC"/>
                </a:solidFill>
              </a:rPr>
              <a:t>toxicity</a:t>
            </a:r>
          </a:p>
        </p:txBody>
      </p:sp>
      <p:sp>
        <p:nvSpPr>
          <p:cNvPr id="3082" name="Rectangle 18"/>
          <p:cNvSpPr>
            <a:spLocks noChangeArrowheads="1"/>
          </p:cNvSpPr>
          <p:nvPr/>
        </p:nvSpPr>
        <p:spPr bwMode="auto">
          <a:xfrm rot="-2700000">
            <a:off x="3073327" y="2735833"/>
            <a:ext cx="185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>
                <a:solidFill>
                  <a:srgbClr val="FF6600"/>
                </a:solidFill>
              </a:rPr>
              <a:t>distribution</a:t>
            </a:r>
            <a:endParaRPr lang="en-GB" dirty="0">
              <a:solidFill>
                <a:srgbClr val="FF6600"/>
              </a:solidFill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3432176" y="2276475"/>
            <a:ext cx="1152525" cy="1512888"/>
            <a:chOff x="63" y="1376"/>
            <a:chExt cx="854" cy="1303"/>
          </a:xfrm>
        </p:grpSpPr>
        <p:sp>
          <p:nvSpPr>
            <p:cNvPr id="3084" name="AutoShape 20"/>
            <p:cNvSpPr>
              <a:spLocks noChangeArrowheads="1"/>
            </p:cNvSpPr>
            <p:nvPr/>
          </p:nvSpPr>
          <p:spPr bwMode="auto">
            <a:xfrm>
              <a:off x="99" y="2410"/>
              <a:ext cx="818" cy="269"/>
            </a:xfrm>
            <a:prstGeom prst="leftRightArrow">
              <a:avLst>
                <a:gd name="adj1" fmla="val 50000"/>
                <a:gd name="adj2" fmla="val 6081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85" name="AutoShape 21"/>
            <p:cNvSpPr>
              <a:spLocks noChangeArrowheads="1"/>
            </p:cNvSpPr>
            <p:nvPr/>
          </p:nvSpPr>
          <p:spPr bwMode="auto">
            <a:xfrm>
              <a:off x="204" y="1400"/>
              <a:ext cx="686" cy="217"/>
            </a:xfrm>
            <a:prstGeom prst="rightArrow">
              <a:avLst>
                <a:gd name="adj1" fmla="val 50000"/>
                <a:gd name="adj2" fmla="val 79032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86" name="AutoShape 22"/>
            <p:cNvSpPr>
              <a:spLocks noChangeArrowheads="1"/>
            </p:cNvSpPr>
            <p:nvPr/>
          </p:nvSpPr>
          <p:spPr bwMode="auto">
            <a:xfrm>
              <a:off x="63" y="1376"/>
              <a:ext cx="818" cy="269"/>
            </a:xfrm>
            <a:prstGeom prst="leftRightArrow">
              <a:avLst>
                <a:gd name="adj1" fmla="val 50000"/>
                <a:gd name="adj2" fmla="val 6081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373188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2133600" y="914400"/>
            <a:ext cx="7924800" cy="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78069" y="1838982"/>
            <a:ext cx="10583917" cy="4038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US" sz="3200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232401" y="836613"/>
            <a:ext cx="867545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sz="2800" b="1" dirty="0">
                <a:solidFill>
                  <a:srgbClr val="000066"/>
                </a:solidFill>
              </a:rPr>
              <a:t>drug</a:t>
            </a:r>
            <a:endParaRPr lang="en-GB" dirty="0">
              <a:solidFill>
                <a:srgbClr val="000066"/>
              </a:solidFill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986016" y="6356731"/>
            <a:ext cx="532829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 eaLnBrk="0" hangingPunct="0"/>
            <a:r>
              <a:rPr lang="en-GB" b="1" dirty="0">
                <a:solidFill>
                  <a:srgbClr val="0000CC"/>
                </a:solidFill>
              </a:rPr>
              <a:t>drug + metabolites			</a:t>
            </a:r>
            <a:r>
              <a:rPr lang="en-GB" b="1" dirty="0"/>
              <a:t>(H Mulla)</a:t>
            </a:r>
            <a:endParaRPr lang="en-GB" dirty="0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951538" y="4437063"/>
            <a:ext cx="203267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b="1" dirty="0">
                <a:solidFill>
                  <a:srgbClr val="0000CC"/>
                </a:solidFill>
              </a:rPr>
              <a:t>drug  + metabolites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4656138" y="1843088"/>
            <a:ext cx="2209800" cy="762000"/>
          </a:xfrm>
          <a:prstGeom prst="rect">
            <a:avLst/>
          </a:prstGeom>
          <a:solidFill>
            <a:srgbClr val="66FFFF"/>
          </a:solidFill>
          <a:ln w="28575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/>
            <a:r>
              <a:rPr lang="en-GB" dirty="0">
                <a:solidFill>
                  <a:srgbClr val="FF6600"/>
                </a:solidFill>
              </a:rPr>
              <a:t>absorption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973763" y="2708275"/>
            <a:ext cx="622286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 eaLnBrk="0" hangingPunct="0"/>
            <a:r>
              <a:rPr lang="en-GB" b="1" dirty="0">
                <a:solidFill>
                  <a:srgbClr val="0000CC"/>
                </a:solidFill>
              </a:rPr>
              <a:t>drug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4656138" y="3429000"/>
            <a:ext cx="2209800" cy="762000"/>
          </a:xfrm>
          <a:prstGeom prst="rect">
            <a:avLst/>
          </a:prstGeom>
          <a:solidFill>
            <a:srgbClr val="66FFFF"/>
          </a:solidFill>
          <a:ln w="28575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/>
            <a:r>
              <a:rPr lang="en-GB" dirty="0">
                <a:solidFill>
                  <a:srgbClr val="FF6600"/>
                </a:solidFill>
              </a:rPr>
              <a:t>metabolism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4656138" y="5105400"/>
            <a:ext cx="2209800" cy="762000"/>
          </a:xfrm>
          <a:prstGeom prst="rect">
            <a:avLst/>
          </a:prstGeom>
          <a:solidFill>
            <a:srgbClr val="66FFFF"/>
          </a:solidFill>
          <a:ln w="28575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/>
            <a:r>
              <a:rPr lang="en-GB" dirty="0">
                <a:solidFill>
                  <a:srgbClr val="FF6600"/>
                </a:solidFill>
              </a:rPr>
              <a:t>excretion</a:t>
            </a:r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5570538" y="2636838"/>
            <a:ext cx="379412" cy="679450"/>
          </a:xfrm>
          <a:prstGeom prst="downArrow">
            <a:avLst>
              <a:gd name="adj1" fmla="val 50000"/>
              <a:gd name="adj2" fmla="val 44770"/>
            </a:avLst>
          </a:prstGeom>
          <a:solidFill>
            <a:srgbClr val="66FFFF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5570538" y="4292601"/>
            <a:ext cx="379412" cy="741363"/>
          </a:xfrm>
          <a:prstGeom prst="downArrow">
            <a:avLst>
              <a:gd name="adj1" fmla="val 50000"/>
              <a:gd name="adj2" fmla="val 48849"/>
            </a:avLst>
          </a:prstGeom>
          <a:solidFill>
            <a:srgbClr val="66FFFF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5573714" y="1395414"/>
            <a:ext cx="325437" cy="407987"/>
          </a:xfrm>
          <a:prstGeom prst="downArrow">
            <a:avLst>
              <a:gd name="adj1" fmla="val 50000"/>
              <a:gd name="adj2" fmla="val 31341"/>
            </a:avLst>
          </a:prstGeom>
          <a:solidFill>
            <a:srgbClr val="66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5603875" y="5864225"/>
            <a:ext cx="325438" cy="407988"/>
          </a:xfrm>
          <a:prstGeom prst="downArrow">
            <a:avLst>
              <a:gd name="adj1" fmla="val 50000"/>
              <a:gd name="adj2" fmla="val 31341"/>
            </a:avLst>
          </a:prstGeom>
          <a:solidFill>
            <a:srgbClr val="66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2135188" y="2133600"/>
            <a:ext cx="1225550" cy="1638300"/>
          </a:xfrm>
          <a:prstGeom prst="rect">
            <a:avLst/>
          </a:prstGeom>
          <a:solidFill>
            <a:srgbClr val="74F9FC"/>
          </a:solidFill>
          <a:ln w="28575">
            <a:solidFill>
              <a:schemeClr val="bg2">
                <a:lumMod val="5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 eaLnBrk="0" hangingPunct="0">
              <a:lnSpc>
                <a:spcPct val="125000"/>
              </a:lnSpc>
            </a:pPr>
            <a:r>
              <a:rPr lang="en-GB" dirty="0">
                <a:solidFill>
                  <a:srgbClr val="FF6600"/>
                </a:solidFill>
              </a:rPr>
              <a:t>efficacy</a:t>
            </a:r>
          </a:p>
          <a:p>
            <a:pPr algn="ctr" defTabSz="762000" eaLnBrk="0" hangingPunct="0">
              <a:lnSpc>
                <a:spcPct val="125000"/>
              </a:lnSpc>
            </a:pPr>
            <a:r>
              <a:rPr lang="en-GB" dirty="0">
                <a:solidFill>
                  <a:srgbClr val="FF6600"/>
                </a:solidFill>
              </a:rPr>
              <a:t>&amp;</a:t>
            </a:r>
          </a:p>
          <a:p>
            <a:pPr algn="ctr" defTabSz="762000" eaLnBrk="0" hangingPunct="0">
              <a:lnSpc>
                <a:spcPct val="125000"/>
              </a:lnSpc>
            </a:pPr>
            <a:r>
              <a:rPr lang="en-GB" dirty="0">
                <a:solidFill>
                  <a:srgbClr val="FF6600"/>
                </a:solidFill>
              </a:rPr>
              <a:t>toxicity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 rot="-2700000">
            <a:off x="3086101" y="2636838"/>
            <a:ext cx="185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b="1" dirty="0">
                <a:solidFill>
                  <a:srgbClr val="FF6600"/>
                </a:solidFill>
              </a:rPr>
              <a:t>distribution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4131" name="AutoShape 19"/>
          <p:cNvSpPr>
            <a:spLocks noChangeArrowheads="1"/>
          </p:cNvSpPr>
          <p:nvPr/>
        </p:nvSpPr>
        <p:spPr bwMode="auto">
          <a:xfrm>
            <a:off x="3481388" y="3476625"/>
            <a:ext cx="1103312" cy="312738"/>
          </a:xfrm>
          <a:prstGeom prst="leftRightArrow">
            <a:avLst>
              <a:gd name="adj1" fmla="val 50000"/>
              <a:gd name="adj2" fmla="val 7055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32" name="AutoShape 20"/>
          <p:cNvSpPr>
            <a:spLocks noChangeArrowheads="1"/>
          </p:cNvSpPr>
          <p:nvPr/>
        </p:nvSpPr>
        <p:spPr bwMode="auto">
          <a:xfrm>
            <a:off x="3622676" y="2305051"/>
            <a:ext cx="925513" cy="250825"/>
          </a:xfrm>
          <a:prstGeom prst="rightArrow">
            <a:avLst>
              <a:gd name="adj1" fmla="val 50000"/>
              <a:gd name="adj2" fmla="val 9224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33" name="AutoShape 21"/>
          <p:cNvSpPr>
            <a:spLocks noChangeArrowheads="1"/>
          </p:cNvSpPr>
          <p:nvPr/>
        </p:nvSpPr>
        <p:spPr bwMode="auto">
          <a:xfrm>
            <a:off x="3432176" y="2276475"/>
            <a:ext cx="1103313" cy="312738"/>
          </a:xfrm>
          <a:prstGeom prst="leftRightArrow">
            <a:avLst>
              <a:gd name="adj1" fmla="val 50000"/>
              <a:gd name="adj2" fmla="val 7055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29" name="Text Box 23"/>
          <p:cNvSpPr txBox="1">
            <a:spLocks noChangeArrowheads="1"/>
          </p:cNvSpPr>
          <p:nvPr/>
        </p:nvSpPr>
        <p:spPr bwMode="auto">
          <a:xfrm>
            <a:off x="7941277" y="1785506"/>
            <a:ext cx="2735263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700" b="1" dirty="0">
                <a:solidFill>
                  <a:srgbClr val="002060"/>
                </a:solidFill>
              </a:rPr>
              <a:t>GI motility / function: infection,sepsis,surgery, drugs, diet  </a:t>
            </a:r>
          </a:p>
        </p:txBody>
      </p:sp>
      <p:sp>
        <p:nvSpPr>
          <p:cNvPr id="4130" name="AutoShape 24"/>
          <p:cNvSpPr>
            <a:spLocks noChangeArrowheads="1"/>
          </p:cNvSpPr>
          <p:nvPr/>
        </p:nvSpPr>
        <p:spPr bwMode="auto">
          <a:xfrm rot="5400000">
            <a:off x="7177881" y="1789317"/>
            <a:ext cx="379412" cy="762000"/>
          </a:xfrm>
          <a:prstGeom prst="downArrow">
            <a:avLst>
              <a:gd name="adj1" fmla="val 50000"/>
              <a:gd name="adj2" fmla="val 50209"/>
            </a:avLst>
          </a:prstGeom>
          <a:solidFill>
            <a:srgbClr val="FF66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 dirty="0"/>
          </a:p>
        </p:txBody>
      </p:sp>
      <p:sp>
        <p:nvSpPr>
          <p:cNvPr id="4127" name="Text Box 26"/>
          <p:cNvSpPr txBox="1">
            <a:spLocks noChangeArrowheads="1"/>
          </p:cNvSpPr>
          <p:nvPr/>
        </p:nvSpPr>
        <p:spPr bwMode="auto">
          <a:xfrm>
            <a:off x="7838597" y="3365173"/>
            <a:ext cx="28813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700" b="1" dirty="0">
                <a:solidFill>
                  <a:srgbClr val="002060"/>
                </a:solidFill>
              </a:rPr>
              <a:t>Liver failure</a:t>
            </a:r>
            <a:r>
              <a:rPr lang="en-GB" b="1" dirty="0">
                <a:solidFill>
                  <a:srgbClr val="002060"/>
                </a:solidFill>
              </a:rPr>
              <a:t>, </a:t>
            </a:r>
            <a:r>
              <a:rPr lang="en-GB" sz="2000" b="1" u="sng" dirty="0">
                <a:solidFill>
                  <a:srgbClr val="002060"/>
                </a:solidFill>
              </a:rPr>
              <a:t>Renal Failure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sz="1700" b="1" dirty="0">
                <a:solidFill>
                  <a:srgbClr val="002060"/>
                </a:solidFill>
              </a:rPr>
              <a:t>heart failure, infection, sepsis, hypoxia, hypothermia, co-meds</a:t>
            </a:r>
          </a:p>
        </p:txBody>
      </p:sp>
      <p:sp>
        <p:nvSpPr>
          <p:cNvPr id="4128" name="AutoShape 27"/>
          <p:cNvSpPr>
            <a:spLocks noChangeArrowheads="1"/>
          </p:cNvSpPr>
          <p:nvPr/>
        </p:nvSpPr>
        <p:spPr bwMode="auto">
          <a:xfrm rot="5400000">
            <a:off x="7159168" y="3315508"/>
            <a:ext cx="379412" cy="762000"/>
          </a:xfrm>
          <a:prstGeom prst="downArrow">
            <a:avLst>
              <a:gd name="adj1" fmla="val 50000"/>
              <a:gd name="adj2" fmla="val 50209"/>
            </a:avLst>
          </a:prstGeom>
          <a:solidFill>
            <a:srgbClr val="FF66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 dirty="0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7838597" y="5141586"/>
            <a:ext cx="3059112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u="sng" dirty="0">
                <a:solidFill>
                  <a:srgbClr val="002060"/>
                </a:solidFill>
              </a:rPr>
              <a:t>Renal Failure</a:t>
            </a:r>
            <a:r>
              <a:rPr lang="en-GB" sz="1700" b="1" dirty="0">
                <a:solidFill>
                  <a:srgbClr val="002060"/>
                </a:solidFill>
              </a:rPr>
              <a:t>, Billiary disease, comedication, infection, sepsis </a:t>
            </a:r>
          </a:p>
        </p:txBody>
      </p:sp>
      <p:sp>
        <p:nvSpPr>
          <p:cNvPr id="4126" name="AutoShape 30"/>
          <p:cNvSpPr>
            <a:spLocks noChangeArrowheads="1"/>
          </p:cNvSpPr>
          <p:nvPr/>
        </p:nvSpPr>
        <p:spPr bwMode="auto">
          <a:xfrm rot="5400000">
            <a:off x="7177880" y="5091446"/>
            <a:ext cx="379413" cy="762000"/>
          </a:xfrm>
          <a:prstGeom prst="downArrow">
            <a:avLst>
              <a:gd name="adj1" fmla="val 50000"/>
              <a:gd name="adj2" fmla="val 50209"/>
            </a:avLst>
          </a:prstGeom>
          <a:solidFill>
            <a:srgbClr val="FF66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 dirty="0"/>
          </a:p>
        </p:txBody>
      </p:sp>
      <p:sp>
        <p:nvSpPr>
          <p:cNvPr id="4123" name="Text Box 32"/>
          <p:cNvSpPr txBox="1">
            <a:spLocks noChangeArrowheads="1"/>
          </p:cNvSpPr>
          <p:nvPr/>
        </p:nvSpPr>
        <p:spPr bwMode="auto">
          <a:xfrm>
            <a:off x="1930594" y="1000124"/>
            <a:ext cx="25193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700" b="1" dirty="0">
                <a:solidFill>
                  <a:srgbClr val="002060"/>
                </a:solidFill>
              </a:rPr>
              <a:t>Liver disease, </a:t>
            </a:r>
            <a:r>
              <a:rPr lang="en-GB" sz="2000" b="1" u="sng" dirty="0">
                <a:solidFill>
                  <a:srgbClr val="002060"/>
                </a:solidFill>
              </a:rPr>
              <a:t>Renal Failure</a:t>
            </a:r>
            <a:r>
              <a:rPr lang="en-GB" sz="1700" b="1" dirty="0">
                <a:solidFill>
                  <a:srgbClr val="002060"/>
                </a:solidFill>
              </a:rPr>
              <a:t>, DDI</a:t>
            </a:r>
            <a:r>
              <a:rPr lang="en-GB" dirty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4124" name="AutoShape 33"/>
          <p:cNvSpPr>
            <a:spLocks noChangeArrowheads="1"/>
          </p:cNvSpPr>
          <p:nvPr/>
        </p:nvSpPr>
        <p:spPr bwMode="auto">
          <a:xfrm>
            <a:off x="2591048" y="1695590"/>
            <a:ext cx="303922" cy="396872"/>
          </a:xfrm>
          <a:prstGeom prst="downArrow">
            <a:avLst>
              <a:gd name="adj1" fmla="val 50000"/>
              <a:gd name="adj2" fmla="val 39458"/>
            </a:avLst>
          </a:prstGeom>
          <a:solidFill>
            <a:srgbClr val="FF66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21" name="Text Box 35"/>
          <p:cNvSpPr txBox="1">
            <a:spLocks noChangeArrowheads="1"/>
          </p:cNvSpPr>
          <p:nvPr/>
        </p:nvSpPr>
        <p:spPr bwMode="auto">
          <a:xfrm>
            <a:off x="2208214" y="4221164"/>
            <a:ext cx="26638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700" b="1" dirty="0">
                <a:solidFill>
                  <a:srgbClr val="002060"/>
                </a:solidFill>
              </a:rPr>
              <a:t>Sepsis, ascites, hypoalbuminaemia, hyper / hypovolaemia, CPB, ECMO </a:t>
            </a:r>
          </a:p>
        </p:txBody>
      </p:sp>
      <p:sp>
        <p:nvSpPr>
          <p:cNvPr id="4122" name="AutoShape 36"/>
          <p:cNvSpPr>
            <a:spLocks noChangeArrowheads="1"/>
          </p:cNvSpPr>
          <p:nvPr/>
        </p:nvSpPr>
        <p:spPr bwMode="auto">
          <a:xfrm rot="576917" flipV="1">
            <a:off x="3792538" y="2997201"/>
            <a:ext cx="360362" cy="1368425"/>
          </a:xfrm>
          <a:prstGeom prst="curvedLeftArrow">
            <a:avLst>
              <a:gd name="adj1" fmla="val 75947"/>
              <a:gd name="adj2" fmla="val 15189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229" name="Text Box 37"/>
          <p:cNvSpPr txBox="1">
            <a:spLocks noChangeArrowheads="1"/>
          </p:cNvSpPr>
          <p:nvPr/>
        </p:nvSpPr>
        <p:spPr bwMode="auto">
          <a:xfrm>
            <a:off x="2033588" y="262390"/>
            <a:ext cx="828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3600" b="1" dirty="0" smtClean="0">
                <a:solidFill>
                  <a:srgbClr val="C00000"/>
                </a:solidFill>
              </a:rPr>
              <a:t>Kritik hastada </a:t>
            </a:r>
            <a:r>
              <a:rPr lang="tr-TR" sz="3600" b="1" dirty="0">
                <a:solidFill>
                  <a:srgbClr val="C00000"/>
                </a:solidFill>
              </a:rPr>
              <a:t>F</a:t>
            </a:r>
            <a:r>
              <a:rPr lang="en-GB" sz="3600" b="1" dirty="0" err="1">
                <a:solidFill>
                  <a:srgbClr val="C00000"/>
                </a:solidFill>
              </a:rPr>
              <a:t>arma</a:t>
            </a:r>
            <a:r>
              <a:rPr lang="tr-TR" sz="3600" b="1" dirty="0">
                <a:solidFill>
                  <a:srgbClr val="C00000"/>
                </a:solidFill>
              </a:rPr>
              <a:t>k</a:t>
            </a:r>
            <a:r>
              <a:rPr lang="en-GB" sz="3600" b="1" dirty="0" err="1">
                <a:solidFill>
                  <a:srgbClr val="C00000"/>
                </a:solidFill>
              </a:rPr>
              <a:t>okineti</a:t>
            </a:r>
            <a:r>
              <a:rPr lang="tr-TR" sz="3600" b="1" dirty="0">
                <a:solidFill>
                  <a:srgbClr val="C00000"/>
                </a:solidFill>
              </a:rPr>
              <a:t>k</a:t>
            </a:r>
            <a:r>
              <a:rPr lang="en-GB" sz="3600" b="1" dirty="0">
                <a:solidFill>
                  <a:srgbClr val="C00000"/>
                </a:solidFill>
              </a:rPr>
              <a:t> </a:t>
            </a:r>
            <a:endParaRPr lang="en-GB" sz="36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067672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9" grpId="0"/>
      <p:bldP spid="4127" grpId="0"/>
      <p:bldP spid="4125" grpId="0"/>
      <p:bldP spid="41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Kritik </a:t>
            </a:r>
            <a:r>
              <a:rPr lang="tr-TR" b="1" dirty="0" smtClean="0">
                <a:solidFill>
                  <a:srgbClr val="C00000"/>
                </a:solidFill>
              </a:rPr>
              <a:t>hastalığın f</a:t>
            </a:r>
            <a:r>
              <a:rPr lang="en-GB" b="1" dirty="0" err="1" smtClean="0">
                <a:solidFill>
                  <a:srgbClr val="C00000"/>
                </a:solidFill>
              </a:rPr>
              <a:t>arma</a:t>
            </a:r>
            <a:r>
              <a:rPr lang="tr-TR" b="1" dirty="0">
                <a:solidFill>
                  <a:srgbClr val="C00000"/>
                </a:solidFill>
              </a:rPr>
              <a:t>k</a:t>
            </a:r>
            <a:r>
              <a:rPr lang="en-GB" b="1" dirty="0" err="1" smtClean="0">
                <a:solidFill>
                  <a:srgbClr val="C00000"/>
                </a:solidFill>
              </a:rPr>
              <a:t>okineti</a:t>
            </a:r>
            <a:r>
              <a:rPr lang="tr-TR" b="1" dirty="0" err="1" smtClean="0">
                <a:solidFill>
                  <a:srgbClr val="C00000"/>
                </a:solidFill>
              </a:rPr>
              <a:t>ğe</a:t>
            </a:r>
            <a:r>
              <a:rPr lang="tr-TR" b="1" dirty="0" smtClean="0">
                <a:solidFill>
                  <a:srgbClr val="C00000"/>
                </a:solidFill>
              </a:rPr>
              <a:t> etkisi</a:t>
            </a:r>
            <a:endParaRPr lang="en-US" altLang="en-US" dirty="0" smtClean="0">
              <a:solidFill>
                <a:srgbClr val="FF6600"/>
              </a:solidFill>
            </a:endParaRPr>
          </a:p>
        </p:txBody>
      </p:sp>
      <p:graphicFrame>
        <p:nvGraphicFramePr>
          <p:cNvPr id="11359" name="Group 9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930068"/>
              </p:ext>
            </p:extLst>
          </p:nvPr>
        </p:nvGraphicFramePr>
        <p:xfrm>
          <a:off x="2423592" y="2132856"/>
          <a:ext cx="7813483" cy="3379724"/>
        </p:xfrm>
        <a:graphic>
          <a:graphicData uri="http://schemas.openxmlformats.org/drawingml/2006/table">
            <a:tbl>
              <a:tblPr/>
              <a:tblGrid>
                <a:gridCol w="1454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3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5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3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0E2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artar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           </a:t>
                      </a:r>
                      <a:r>
                        <a:rPr kumimoji="0" lang="tr-T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</a:t>
                      </a:r>
                      <a:r>
                        <a:rPr kumimoji="0" lang="tr-T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azalır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0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0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Sıvı </a:t>
                      </a:r>
                      <a:r>
                        <a:rPr kumimoji="0" lang="tr-T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resüsütasyonu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it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Kapiller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kaçak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Ödem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Deh</a:t>
                      </a:r>
                      <a:r>
                        <a:rPr kumimoji="0" lang="tr-T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idratasyon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Hacim kaybı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İshal/kusma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0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IVIG 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verme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Albumin 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desteği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Yeterli beslenme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400">
                          <a:solidFill>
                            <a:schemeClr val="bg2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chemeClr val="bg2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defRPr>
                          <a:solidFill>
                            <a:schemeClr val="bg2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poproteinemi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poalb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ü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minemi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ido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/ 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ateş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/ </a:t>
                      </a: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ü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remi</a:t>
                      </a:r>
                      <a:endParaRPr kumimoji="0" lang="tr-T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İlaçların birbiri ile yarışması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665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Kritik hastalığın f</a:t>
            </a:r>
            <a:r>
              <a:rPr lang="en-GB" b="1" dirty="0" err="1">
                <a:solidFill>
                  <a:srgbClr val="C00000"/>
                </a:solidFill>
              </a:rPr>
              <a:t>arma</a:t>
            </a:r>
            <a:r>
              <a:rPr lang="tr-TR" b="1" dirty="0">
                <a:solidFill>
                  <a:srgbClr val="C00000"/>
                </a:solidFill>
              </a:rPr>
              <a:t>k</a:t>
            </a:r>
            <a:r>
              <a:rPr lang="en-GB" b="1" dirty="0" err="1">
                <a:solidFill>
                  <a:srgbClr val="C00000"/>
                </a:solidFill>
              </a:rPr>
              <a:t>okineti</a:t>
            </a:r>
            <a:r>
              <a:rPr lang="tr-TR" b="1" dirty="0" err="1">
                <a:solidFill>
                  <a:srgbClr val="C00000"/>
                </a:solidFill>
              </a:rPr>
              <a:t>ğe</a:t>
            </a:r>
            <a:r>
              <a:rPr lang="tr-TR" b="1" dirty="0">
                <a:solidFill>
                  <a:srgbClr val="C00000"/>
                </a:solidFill>
              </a:rPr>
              <a:t> etkisi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921777"/>
              </p:ext>
            </p:extLst>
          </p:nvPr>
        </p:nvGraphicFramePr>
        <p:xfrm>
          <a:off x="1919536" y="2276870"/>
          <a:ext cx="8229600" cy="27470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8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3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118"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>
                    <a:solidFill>
                      <a:srgbClr val="B4E0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tr-TR" b="1" baseline="0" dirty="0" smtClean="0">
                          <a:latin typeface="+mn-lt"/>
                        </a:rPr>
                        <a:t>                       Artar</a:t>
                      </a:r>
                      <a:r>
                        <a:rPr lang="en-GB" b="1" baseline="0" dirty="0" smtClean="0">
                          <a:latin typeface="+mn-lt"/>
                        </a:rPr>
                        <a:t>                                        </a:t>
                      </a:r>
                      <a:r>
                        <a:rPr lang="tr-TR" b="1" baseline="0" dirty="0" smtClean="0">
                          <a:latin typeface="+mn-lt"/>
                        </a:rPr>
                        <a:t>              Azalır</a:t>
                      </a:r>
                      <a:endParaRPr lang="en-GB" b="1" dirty="0">
                        <a:latin typeface="+mn-lt"/>
                      </a:endParaRPr>
                    </a:p>
                  </a:txBody>
                  <a:tcPr>
                    <a:solidFill>
                      <a:srgbClr val="B4E0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978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+mn-lt"/>
                        </a:rPr>
                        <a:t>Cl</a:t>
                      </a:r>
                      <a:endParaRPr lang="en-GB" b="1" dirty="0">
                        <a:latin typeface="+mn-lt"/>
                      </a:endParaRPr>
                    </a:p>
                  </a:txBody>
                  <a:tcPr>
                    <a:solidFill>
                      <a:srgbClr val="B4E0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Hemodi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yaliz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Perit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on diyalizi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CRRT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Oliguri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 AKI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Anuri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 AKI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Şok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978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+mn-lt"/>
                        </a:rPr>
                        <a:t>T</a:t>
                      </a:r>
                      <a:r>
                        <a:rPr lang="en-GB" b="1" baseline="-25000" dirty="0" smtClean="0">
                          <a:latin typeface="+mn-lt"/>
                        </a:rPr>
                        <a:t>1/2</a:t>
                      </a:r>
                      <a:endParaRPr lang="en-GB" b="1" baseline="-25000" dirty="0">
                        <a:latin typeface="+mn-lt"/>
                      </a:endParaRPr>
                    </a:p>
                  </a:txBody>
                  <a:tcPr>
                    <a:solidFill>
                      <a:srgbClr val="B4E0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Oliguri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 AKI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Anuri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 AKI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Şok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Hemodi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yaliz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Perit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on diyalizi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CRRT</a:t>
                      </a:r>
                      <a:endParaRPr lang="en-GB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6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91544" y="242088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CRRT</a:t>
            </a:r>
            <a:r>
              <a:rPr lang="tr-TR" b="1" dirty="0" smtClean="0">
                <a:solidFill>
                  <a:srgbClr val="C00000"/>
                </a:solidFill>
              </a:rPr>
              <a:t>’de ilaç dozlarının uyarlanması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0121" y="812769"/>
            <a:ext cx="7632848" cy="550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0322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8256" y="306169"/>
            <a:ext cx="10205544" cy="114300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ÇYBÜ’de</a:t>
            </a:r>
            <a:r>
              <a:rPr lang="en-GB" b="1" dirty="0" smtClean="0">
                <a:solidFill>
                  <a:srgbClr val="C00000"/>
                </a:solidFill>
              </a:rPr>
              <a:t> CRRT</a:t>
            </a:r>
            <a:r>
              <a:rPr lang="tr-TR" b="1" dirty="0" smtClean="0">
                <a:solidFill>
                  <a:srgbClr val="C00000"/>
                </a:solidFill>
              </a:rPr>
              <a:t> altında ilaç dozlarının ayarlanması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228" y="1783584"/>
            <a:ext cx="10515600" cy="4351338"/>
          </a:xfrm>
        </p:spPr>
        <p:txBody>
          <a:bodyPr/>
          <a:lstStyle/>
          <a:p>
            <a:r>
              <a:rPr lang="tr-TR" b="1" dirty="0" smtClean="0"/>
              <a:t>Yükleme dozu</a:t>
            </a:r>
            <a:endParaRPr lang="en-GB" b="1" dirty="0"/>
          </a:p>
          <a:p>
            <a:pPr lvl="1"/>
            <a:r>
              <a:rPr lang="tr-TR" dirty="0" smtClean="0"/>
              <a:t>İlaçların «</a:t>
            </a:r>
            <a:r>
              <a:rPr lang="tr-TR" dirty="0" err="1" smtClean="0"/>
              <a:t>steady</a:t>
            </a:r>
            <a:r>
              <a:rPr lang="tr-TR" dirty="0" smtClean="0"/>
              <a:t> </a:t>
            </a:r>
            <a:r>
              <a:rPr lang="tr-TR" dirty="0" err="1" smtClean="0"/>
              <a:t>state</a:t>
            </a:r>
            <a:r>
              <a:rPr lang="tr-TR" dirty="0" smtClean="0"/>
              <a:t>» ulaşması zaman aldığından mutlaka yükleme dozu verilmesi önerilir</a:t>
            </a:r>
            <a:endParaRPr lang="en-GB" dirty="0"/>
          </a:p>
          <a:p>
            <a:r>
              <a:rPr lang="tr-TR" b="1" dirty="0" smtClean="0"/>
              <a:t>İdame dozu</a:t>
            </a:r>
            <a:endParaRPr lang="en-GB" b="1" dirty="0"/>
          </a:p>
          <a:p>
            <a:pPr lvl="1"/>
            <a:r>
              <a:rPr lang="tr-TR" dirty="0" smtClean="0"/>
              <a:t>İdame dozu </a:t>
            </a:r>
            <a:r>
              <a:rPr lang="tr-TR" dirty="0" err="1" smtClean="0"/>
              <a:t>renal</a:t>
            </a:r>
            <a:r>
              <a:rPr lang="tr-TR" dirty="0" smtClean="0"/>
              <a:t> fonksiyona göre ayarlanmalı</a:t>
            </a:r>
            <a:endParaRPr lang="en-GB" dirty="0"/>
          </a:p>
          <a:p>
            <a:pPr lvl="1"/>
            <a:r>
              <a:rPr lang="en-GB" dirty="0" err="1" smtClean="0"/>
              <a:t>Fr</a:t>
            </a:r>
            <a:r>
              <a:rPr lang="en-GB" baseline="-25000" dirty="0" err="1" smtClean="0"/>
              <a:t>CRRT</a:t>
            </a:r>
            <a:r>
              <a:rPr lang="en-GB" baseline="30000" dirty="0" smtClean="0"/>
              <a:t> </a:t>
            </a:r>
            <a:r>
              <a:rPr lang="en-GB" dirty="0"/>
              <a:t>&gt; </a:t>
            </a:r>
            <a:r>
              <a:rPr lang="en-GB" dirty="0" smtClean="0"/>
              <a:t>0.25 &amp; re</a:t>
            </a:r>
            <a:r>
              <a:rPr lang="tr-TR" dirty="0" err="1" smtClean="0"/>
              <a:t>zidü</a:t>
            </a:r>
            <a:r>
              <a:rPr lang="tr-TR" dirty="0" smtClean="0"/>
              <a:t> </a:t>
            </a:r>
            <a:r>
              <a:rPr lang="tr-TR" dirty="0" err="1" smtClean="0"/>
              <a:t>renal</a:t>
            </a:r>
            <a:r>
              <a:rPr lang="tr-TR" dirty="0" smtClean="0"/>
              <a:t> fonksiyon varsa idame dozun arttırılması gerekebilir??</a:t>
            </a:r>
            <a:endParaRPr lang="tr-TR" dirty="0"/>
          </a:p>
          <a:p>
            <a:pPr lvl="1"/>
            <a:r>
              <a:rPr lang="tr-TR" dirty="0" smtClean="0"/>
              <a:t>CRRT altında hastanın </a:t>
            </a:r>
            <a:r>
              <a:rPr lang="tr-TR" dirty="0" err="1" smtClean="0"/>
              <a:t>rezidü</a:t>
            </a:r>
            <a:r>
              <a:rPr lang="tr-TR" dirty="0" smtClean="0"/>
              <a:t> </a:t>
            </a:r>
            <a:r>
              <a:rPr lang="tr-TR" dirty="0" err="1" smtClean="0"/>
              <a:t>renal</a:t>
            </a:r>
            <a:r>
              <a:rPr lang="tr-TR" dirty="0" smtClean="0"/>
              <a:t> </a:t>
            </a:r>
            <a:r>
              <a:rPr lang="tr-TR" dirty="0" err="1" smtClean="0"/>
              <a:t>fonksyonu</a:t>
            </a:r>
            <a:r>
              <a:rPr lang="tr-TR" smtClean="0"/>
              <a:t> günler </a:t>
            </a:r>
            <a:r>
              <a:rPr lang="tr-TR" dirty="0" smtClean="0"/>
              <a:t>içinde </a:t>
            </a:r>
            <a:r>
              <a:rPr lang="tr-TR" smtClean="0"/>
              <a:t>değişiklik gösterebilir</a:t>
            </a:r>
          </a:p>
        </p:txBody>
      </p:sp>
    </p:spTree>
    <p:extLst>
      <p:ext uri="{BB962C8B-B14F-4D97-AF65-F5344CB8AC3E}">
        <p14:creationId xmlns:p14="http://schemas.microsoft.com/office/powerpoint/2010/main" val="396696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503" y="274638"/>
            <a:ext cx="9335761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C00000"/>
                </a:solidFill>
              </a:rPr>
              <a:t>CRRT</a:t>
            </a:r>
            <a:r>
              <a:rPr lang="tr-TR" sz="4000" b="1" dirty="0" smtClean="0">
                <a:solidFill>
                  <a:srgbClr val="C00000"/>
                </a:solidFill>
              </a:rPr>
              <a:t>’de ilaçların idame dozunun ayarlanması</a:t>
            </a:r>
            <a:endParaRPr lang="en-GB" sz="4000" b="1" dirty="0">
              <a:solidFill>
                <a:srgbClr val="C00000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17638"/>
            <a:ext cx="8229600" cy="525078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GB" dirty="0"/>
              <a:t>1. </a:t>
            </a:r>
            <a:r>
              <a:rPr lang="tr-TR" b="1" dirty="0"/>
              <a:t>T</a:t>
            </a:r>
            <a:r>
              <a:rPr lang="en-GB" b="1" dirty="0" err="1" smtClean="0"/>
              <a:t>otal</a:t>
            </a:r>
            <a:r>
              <a:rPr lang="en-GB" b="1" dirty="0" smtClean="0"/>
              <a:t> </a:t>
            </a:r>
            <a:r>
              <a:rPr lang="tr-TR" b="1" dirty="0"/>
              <a:t>k</a:t>
            </a:r>
            <a:r>
              <a:rPr lang="en-GB" b="1" dirty="0" err="1" smtClean="0"/>
              <a:t>reatinin</a:t>
            </a:r>
            <a:r>
              <a:rPr lang="tr-TR" b="1" dirty="0"/>
              <a:t> </a:t>
            </a:r>
            <a:r>
              <a:rPr lang="tr-TR" b="1" dirty="0" err="1" smtClean="0"/>
              <a:t>klerensine</a:t>
            </a:r>
            <a:r>
              <a:rPr lang="tr-TR" b="1" dirty="0" smtClean="0"/>
              <a:t> göre</a:t>
            </a:r>
            <a:r>
              <a:rPr lang="en-GB" b="1" dirty="0" smtClean="0"/>
              <a:t> </a:t>
            </a:r>
            <a:r>
              <a:rPr lang="en-GB" b="1" dirty="0"/>
              <a:t>(</a:t>
            </a:r>
            <a:r>
              <a:rPr lang="en-GB" b="1" dirty="0" err="1"/>
              <a:t>CrCL</a:t>
            </a:r>
            <a:r>
              <a:rPr lang="en-GB" b="1" dirty="0"/>
              <a:t>)</a:t>
            </a:r>
          </a:p>
          <a:p>
            <a:pPr lvl="1"/>
            <a:r>
              <a:rPr lang="en-GB" dirty="0" smtClean="0"/>
              <a:t>e</a:t>
            </a:r>
            <a:r>
              <a:rPr lang="tr-TR" dirty="0" err="1" smtClean="0"/>
              <a:t>ks</a:t>
            </a:r>
            <a:r>
              <a:rPr lang="en-GB" dirty="0" err="1" smtClean="0"/>
              <a:t>tracorporeal</a:t>
            </a:r>
            <a:r>
              <a:rPr lang="en-GB" dirty="0" smtClean="0"/>
              <a:t>  </a:t>
            </a:r>
            <a:r>
              <a:rPr lang="tr-TR" dirty="0" smtClean="0"/>
              <a:t>ve </a:t>
            </a:r>
            <a:r>
              <a:rPr lang="tr-TR" dirty="0" err="1" smtClean="0"/>
              <a:t>endojen</a:t>
            </a:r>
            <a:r>
              <a:rPr lang="tr-TR" dirty="0" smtClean="0"/>
              <a:t> </a:t>
            </a:r>
            <a:r>
              <a:rPr lang="tr-TR" dirty="0" err="1" smtClean="0"/>
              <a:t>kreatinin</a:t>
            </a:r>
            <a:r>
              <a:rPr lang="tr-TR" dirty="0" smtClean="0"/>
              <a:t> </a:t>
            </a:r>
            <a:r>
              <a:rPr lang="tr-TR" dirty="0" err="1" smtClean="0"/>
              <a:t>klerenslerinin</a:t>
            </a:r>
            <a:r>
              <a:rPr lang="tr-TR" dirty="0" smtClean="0"/>
              <a:t> toplamı (</a:t>
            </a:r>
            <a:r>
              <a:rPr lang="en-GB" dirty="0" err="1" smtClean="0"/>
              <a:t>CrCL</a:t>
            </a:r>
            <a:r>
              <a:rPr lang="tr-TR" dirty="0" smtClean="0"/>
              <a:t>)</a:t>
            </a:r>
            <a:endParaRPr lang="en-GB" dirty="0"/>
          </a:p>
          <a:p>
            <a:pPr lvl="1"/>
            <a:r>
              <a:rPr lang="en-GB" dirty="0"/>
              <a:t>Modern CRRT </a:t>
            </a:r>
            <a:r>
              <a:rPr lang="en-GB" dirty="0" err="1" smtClean="0"/>
              <a:t>te</a:t>
            </a:r>
            <a:r>
              <a:rPr lang="tr-TR" dirty="0" err="1" smtClean="0"/>
              <a:t>kniği</a:t>
            </a:r>
            <a:r>
              <a:rPr lang="tr-TR" dirty="0" smtClean="0"/>
              <a:t> ile kabaca ulaşılan </a:t>
            </a:r>
            <a:r>
              <a:rPr lang="tr-TR" dirty="0" err="1" smtClean="0"/>
              <a:t>CrCL</a:t>
            </a:r>
            <a:r>
              <a:rPr lang="tr-TR" dirty="0" smtClean="0"/>
              <a:t>: </a:t>
            </a:r>
            <a:r>
              <a:rPr lang="en-GB" dirty="0" smtClean="0"/>
              <a:t>25 </a:t>
            </a:r>
            <a:r>
              <a:rPr lang="en-GB" dirty="0"/>
              <a:t>– 50 ml/min.</a:t>
            </a:r>
          </a:p>
          <a:p>
            <a:pPr lvl="1"/>
            <a:r>
              <a:rPr lang="tr-TR" dirty="0" smtClean="0"/>
              <a:t>Bilinmeyen parametreler</a:t>
            </a:r>
            <a:endParaRPr lang="en-GB" dirty="0"/>
          </a:p>
          <a:p>
            <a:pPr lvl="1"/>
            <a:endParaRPr lang="en-GB" dirty="0" smtClean="0"/>
          </a:p>
          <a:p>
            <a:pPr>
              <a:buNone/>
            </a:pPr>
            <a:r>
              <a:rPr lang="en-GB" dirty="0"/>
              <a:t>2</a:t>
            </a:r>
            <a:r>
              <a:rPr lang="en-GB" dirty="0" smtClean="0"/>
              <a:t>. </a:t>
            </a:r>
            <a:r>
              <a:rPr lang="tr-TR" b="1" dirty="0" err="1" smtClean="0"/>
              <a:t>Renal</a:t>
            </a:r>
            <a:r>
              <a:rPr lang="tr-TR" b="1" dirty="0" smtClean="0"/>
              <a:t> ve </a:t>
            </a:r>
            <a:r>
              <a:rPr lang="tr-TR" b="1" dirty="0" err="1" smtClean="0"/>
              <a:t>non</a:t>
            </a:r>
            <a:r>
              <a:rPr lang="tr-TR" b="1" dirty="0" smtClean="0"/>
              <a:t> </a:t>
            </a:r>
            <a:r>
              <a:rPr lang="tr-TR" b="1" dirty="0" err="1" smtClean="0"/>
              <a:t>renal</a:t>
            </a:r>
            <a:r>
              <a:rPr lang="tr-TR" b="1" dirty="0" smtClean="0"/>
              <a:t> </a:t>
            </a:r>
            <a:r>
              <a:rPr lang="tr-TR" b="1" dirty="0" err="1" smtClean="0"/>
              <a:t>klerensin</a:t>
            </a:r>
            <a:r>
              <a:rPr lang="tr-TR" b="1" dirty="0" smtClean="0"/>
              <a:t> hesaplanması</a:t>
            </a:r>
            <a:endParaRPr lang="en-GB" b="1" dirty="0"/>
          </a:p>
          <a:p>
            <a:pPr>
              <a:buFont typeface="Wingdings" pitchFamily="2" charset="2"/>
              <a:buNone/>
            </a:pPr>
            <a:endParaRPr lang="en-GB" dirty="0" smtClean="0"/>
          </a:p>
          <a:p>
            <a:pPr>
              <a:buFont typeface="Wingdings" pitchFamily="2" charset="2"/>
              <a:buNone/>
            </a:pPr>
            <a:endParaRPr lang="en-GB" dirty="0" smtClean="0"/>
          </a:p>
          <a:p>
            <a:pPr>
              <a:buFont typeface="Wingdings" pitchFamily="2" charset="2"/>
              <a:buNone/>
            </a:pPr>
            <a:endParaRPr lang="tr-TR" sz="2000" dirty="0" smtClean="0"/>
          </a:p>
          <a:p>
            <a:pPr>
              <a:buFont typeface="Wingdings" pitchFamily="2" charset="2"/>
              <a:buNone/>
            </a:pPr>
            <a:r>
              <a:rPr lang="en-GB" sz="2000" dirty="0" err="1" smtClean="0"/>
              <a:t>Dn</a:t>
            </a:r>
            <a:r>
              <a:rPr lang="en-GB" sz="2000" dirty="0" smtClean="0"/>
              <a:t> </a:t>
            </a:r>
            <a:r>
              <a:rPr lang="en-GB" sz="2000" dirty="0"/>
              <a:t>= normal dose</a:t>
            </a:r>
          </a:p>
          <a:p>
            <a:pPr>
              <a:buFont typeface="Wingdings" pitchFamily="2" charset="2"/>
              <a:buNone/>
            </a:pPr>
            <a:r>
              <a:rPr lang="en-GB" sz="2000" dirty="0" err="1"/>
              <a:t>CLnr</a:t>
            </a:r>
            <a:r>
              <a:rPr lang="en-GB" sz="2000" dirty="0"/>
              <a:t> = non renal clearance</a:t>
            </a:r>
          </a:p>
          <a:p>
            <a:pPr>
              <a:buFont typeface="Wingdings" pitchFamily="2" charset="2"/>
              <a:buNone/>
            </a:pPr>
            <a:r>
              <a:rPr lang="en-GB" sz="2000" dirty="0"/>
              <a:t>Qf x S = extracorporeal clearance</a:t>
            </a:r>
          </a:p>
          <a:p>
            <a:pPr lvl="1"/>
            <a:endParaRPr lang="en-GB" sz="2000" dirty="0"/>
          </a:p>
          <a:p>
            <a:pPr lvl="1"/>
            <a:endParaRPr lang="en-GB" sz="2000" dirty="0"/>
          </a:p>
          <a:p>
            <a:pPr lvl="1">
              <a:buNone/>
            </a:pPr>
            <a:endParaRPr lang="en-GB" sz="2000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919826" y="4077072"/>
            <a:ext cx="7989912" cy="97639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87688" y="4293096"/>
            <a:ext cx="2164054" cy="41549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</a:rPr>
              <a:t>CVVH Dose =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0" y="4077072"/>
            <a:ext cx="3337452" cy="41549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00" dirty="0" err="1">
                <a:solidFill>
                  <a:srgbClr val="FFFFFF"/>
                </a:solidFill>
                <a:latin typeface="Arial" pitchFamily="34" charset="0"/>
              </a:rPr>
              <a:t>Dn</a:t>
            </a:r>
            <a:r>
              <a:rPr lang="en-US" sz="2700" dirty="0">
                <a:solidFill>
                  <a:srgbClr val="FFFFFF"/>
                </a:solidFill>
                <a:latin typeface="Arial" pitchFamily="34" charset="0"/>
              </a:rPr>
              <a:t> x [</a:t>
            </a:r>
            <a:r>
              <a:rPr lang="en-US" sz="2700" dirty="0" err="1">
                <a:solidFill>
                  <a:srgbClr val="FFFFFF"/>
                </a:solidFill>
                <a:latin typeface="Arial" pitchFamily="34" charset="0"/>
              </a:rPr>
              <a:t>CLnr</a:t>
            </a:r>
            <a:r>
              <a:rPr lang="en-US" sz="2700" dirty="0">
                <a:solidFill>
                  <a:srgbClr val="FFFFFF"/>
                </a:solidFill>
                <a:latin typeface="Arial" pitchFamily="34" charset="0"/>
              </a:rPr>
              <a:t> + (Qf x S)]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464153" y="4509120"/>
            <a:ext cx="327013" cy="41549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</a:rPr>
              <a:t>Cl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8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66041" y="260648"/>
            <a:ext cx="8861479" cy="1143000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C00000"/>
                </a:solidFill>
              </a:rPr>
              <a:t>CRRT</a:t>
            </a:r>
            <a:r>
              <a:rPr lang="tr-TR" sz="4000" b="1" dirty="0">
                <a:solidFill>
                  <a:srgbClr val="C00000"/>
                </a:solidFill>
              </a:rPr>
              <a:t>’de ilaçların idame dozunun ayarlanması</a:t>
            </a:r>
            <a:endParaRPr lang="en-GB" sz="4000" dirty="0">
              <a:solidFill>
                <a:srgbClr val="FF66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6041" y="1608083"/>
            <a:ext cx="8623572" cy="4681311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/>
              <a:t>3</a:t>
            </a:r>
            <a:r>
              <a:rPr lang="en-GB" dirty="0" smtClean="0"/>
              <a:t>. </a:t>
            </a:r>
            <a:r>
              <a:rPr lang="tr-TR" b="1" dirty="0" smtClean="0"/>
              <a:t>Literatür taraması</a:t>
            </a:r>
            <a:endParaRPr lang="en-GB" b="1" dirty="0"/>
          </a:p>
          <a:p>
            <a:pPr lvl="1"/>
            <a:r>
              <a:rPr lang="tr-TR" dirty="0" smtClean="0"/>
              <a:t>Genellikle erişkin çalışmaları</a:t>
            </a:r>
            <a:endParaRPr lang="en-GB" dirty="0"/>
          </a:p>
          <a:p>
            <a:pPr lvl="1"/>
            <a:r>
              <a:rPr lang="tr-TR" dirty="0" smtClean="0"/>
              <a:t>İlaçların özellikleri hakkında fikir </a:t>
            </a:r>
            <a:r>
              <a:rPr lang="tr-TR" dirty="0" err="1" smtClean="0"/>
              <a:t>verir..onları</a:t>
            </a:r>
            <a:r>
              <a:rPr lang="tr-TR" dirty="0" smtClean="0"/>
              <a:t> kendi ilacımıza yorumlayabiliriz</a:t>
            </a:r>
            <a:r>
              <a:rPr lang="en-GB" dirty="0" smtClean="0"/>
              <a:t> </a:t>
            </a:r>
            <a:endParaRPr lang="en-GB" dirty="0"/>
          </a:p>
          <a:p>
            <a:pPr lvl="1"/>
            <a:r>
              <a:rPr lang="tr-TR" dirty="0" smtClean="0"/>
              <a:t>Ancak genellemeler tehlikeli olabilir!!</a:t>
            </a:r>
          </a:p>
          <a:p>
            <a:pPr lvl="2"/>
            <a:r>
              <a:rPr lang="tr-TR" dirty="0" smtClean="0"/>
              <a:t>Hasta bazlı değişiklikler olacaktır</a:t>
            </a:r>
          </a:p>
          <a:p>
            <a:pPr marL="457200" indent="-457200">
              <a:buNone/>
            </a:pPr>
            <a:r>
              <a:rPr lang="en-GB" b="1" dirty="0"/>
              <a:t>4. </a:t>
            </a:r>
            <a:r>
              <a:rPr lang="tr-TR" b="1" dirty="0"/>
              <a:t>İlaç düzeylerinin ayarlanması</a:t>
            </a:r>
            <a:endParaRPr lang="en-GB" b="1" dirty="0"/>
          </a:p>
          <a:p>
            <a:pPr marL="857250" lvl="1" indent="-457200"/>
            <a:r>
              <a:rPr lang="tr-TR" dirty="0"/>
              <a:t>Bazı ilaçlar için mümkün; </a:t>
            </a:r>
            <a:r>
              <a:rPr lang="tr-TR" dirty="0" err="1"/>
              <a:t>aminoglikozidler</a:t>
            </a:r>
            <a:r>
              <a:rPr lang="tr-TR" dirty="0"/>
              <a:t>, </a:t>
            </a:r>
            <a:r>
              <a:rPr lang="tr-TR" dirty="0" err="1"/>
              <a:t>vankomisin</a:t>
            </a:r>
            <a:r>
              <a:rPr lang="tr-TR" dirty="0"/>
              <a:t> gibi</a:t>
            </a:r>
            <a:endParaRPr lang="en-GB" dirty="0"/>
          </a:p>
          <a:p>
            <a:pPr marL="857250" lvl="1" indent="-457200"/>
            <a:r>
              <a:rPr lang="tr-TR" dirty="0"/>
              <a:t>Doz düzenlemesi yapılırken farmakodinamik etkileri bilmek gerekir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1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938992" y="1391316"/>
            <a:ext cx="8229600" cy="4525963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İlacını tanı</a:t>
            </a:r>
            <a:endParaRPr lang="en-GB" sz="3600" b="1" dirty="0"/>
          </a:p>
          <a:p>
            <a:pPr lvl="1"/>
            <a:r>
              <a:rPr lang="tr-TR" sz="3200" dirty="0" smtClean="0"/>
              <a:t>Bu konudaki literatürü incele</a:t>
            </a:r>
            <a:endParaRPr lang="en-GB" sz="3200" dirty="0" smtClean="0"/>
          </a:p>
          <a:p>
            <a:pPr lvl="1"/>
            <a:r>
              <a:rPr lang="tr-TR" sz="3200" dirty="0" smtClean="0"/>
              <a:t>İlacın eliminasyon yollarını incele</a:t>
            </a:r>
            <a:endParaRPr lang="en-GB" sz="3200" dirty="0" smtClean="0"/>
          </a:p>
          <a:p>
            <a:pPr lvl="1"/>
            <a:r>
              <a:rPr lang="tr-TR" sz="3200" dirty="0" err="1" smtClean="0"/>
              <a:t>Farmakokinetik</a:t>
            </a:r>
            <a:r>
              <a:rPr lang="tr-TR" sz="3200" dirty="0" smtClean="0"/>
              <a:t> verileri incele</a:t>
            </a:r>
            <a:endParaRPr lang="tr-TR" sz="3200" dirty="0"/>
          </a:p>
          <a:p>
            <a:pPr lvl="1"/>
            <a:r>
              <a:rPr lang="tr-TR" sz="3200" dirty="0" smtClean="0"/>
              <a:t>İki önemli soruya yanıt ver;</a:t>
            </a:r>
          </a:p>
          <a:p>
            <a:pPr lvl="2"/>
            <a:r>
              <a:rPr lang="tr-TR" sz="2800" dirty="0" smtClean="0"/>
              <a:t>İlaç yüksek dozlarda </a:t>
            </a:r>
            <a:r>
              <a:rPr lang="tr-TR" sz="2800" dirty="0" err="1" smtClean="0"/>
              <a:t>toksik</a:t>
            </a:r>
            <a:r>
              <a:rPr lang="tr-TR" sz="2800" dirty="0" smtClean="0"/>
              <a:t> midir?</a:t>
            </a:r>
          </a:p>
          <a:p>
            <a:pPr lvl="2"/>
            <a:r>
              <a:rPr lang="tr-TR" sz="2800" dirty="0" smtClean="0"/>
              <a:t>Hasta için hangisi daha tehlikelidir: </a:t>
            </a:r>
            <a:r>
              <a:rPr lang="tr-TR" sz="2800" dirty="0"/>
              <a:t>t</a:t>
            </a:r>
            <a:r>
              <a:rPr lang="tr-TR" sz="2800" dirty="0" smtClean="0"/>
              <a:t>edavi yetersizliği mi ilaç </a:t>
            </a:r>
            <a:r>
              <a:rPr lang="tr-TR" sz="2800" dirty="0" err="1" smtClean="0"/>
              <a:t>toksisitesi</a:t>
            </a:r>
            <a:r>
              <a:rPr lang="tr-TR" sz="2800" dirty="0" smtClean="0"/>
              <a:t> mi?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9738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62455" y="217981"/>
            <a:ext cx="11424745" cy="875096"/>
          </a:xfrm>
        </p:spPr>
        <p:txBody>
          <a:bodyPr>
            <a:normAutofit fontScale="90000"/>
          </a:bodyPr>
          <a:lstStyle/>
          <a:p>
            <a:r>
              <a:rPr lang="tr-TR" altLang="en-US" dirty="0" smtClean="0">
                <a:solidFill>
                  <a:srgbClr val="C00000"/>
                </a:solidFill>
              </a:rPr>
              <a:t>Anti </a:t>
            </a:r>
            <a:r>
              <a:rPr lang="tr-TR" altLang="en-US" dirty="0" err="1" smtClean="0">
                <a:solidFill>
                  <a:srgbClr val="C00000"/>
                </a:solidFill>
              </a:rPr>
              <a:t>fungal</a:t>
            </a:r>
            <a:r>
              <a:rPr lang="tr-TR" altLang="en-US" dirty="0" smtClean="0">
                <a:solidFill>
                  <a:srgbClr val="C00000"/>
                </a:solidFill>
              </a:rPr>
              <a:t> ilaçların özellikleri (</a:t>
            </a:r>
            <a:r>
              <a:rPr lang="tr-TR" altLang="en-US" dirty="0" err="1" smtClean="0">
                <a:solidFill>
                  <a:srgbClr val="C00000"/>
                </a:solidFill>
              </a:rPr>
              <a:t>vankomisin</a:t>
            </a:r>
            <a:r>
              <a:rPr lang="tr-TR" altLang="en-US" dirty="0" smtClean="0">
                <a:solidFill>
                  <a:srgbClr val="C00000"/>
                </a:solidFill>
              </a:rPr>
              <a:t> </a:t>
            </a:r>
            <a:r>
              <a:rPr lang="tr-TR" altLang="en-US" dirty="0" err="1" smtClean="0">
                <a:solidFill>
                  <a:srgbClr val="C00000"/>
                </a:solidFill>
              </a:rPr>
              <a:t>ref</a:t>
            </a:r>
            <a:r>
              <a:rPr lang="tr-TR" altLang="en-US" dirty="0" smtClean="0">
                <a:solidFill>
                  <a:srgbClr val="C00000"/>
                </a:solidFill>
              </a:rPr>
              <a:t> alınarak)</a:t>
            </a:r>
            <a:endParaRPr lang="en-US" altLang="en-US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8060734"/>
              </p:ext>
            </p:extLst>
          </p:nvPr>
        </p:nvGraphicFramePr>
        <p:xfrm>
          <a:off x="1097619" y="977461"/>
          <a:ext cx="10154415" cy="5689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2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0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08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9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Drug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VOD</a:t>
                      </a:r>
                      <a:r>
                        <a:rPr lang="en-US" sz="1800" baseline="0" dirty="0" smtClean="0"/>
                        <a:t> (l/kg)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Protein Binding %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Mol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Wt</a:t>
                      </a:r>
                      <a:r>
                        <a:rPr lang="en-US" sz="1800" dirty="0" smtClean="0"/>
                        <a:t> (gm/</a:t>
                      </a:r>
                      <a:r>
                        <a:rPr lang="en-US" sz="1800" dirty="0" err="1" smtClean="0"/>
                        <a:t>mol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Elimination route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0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Fluconazole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0.7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306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renal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795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Itraconazole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10.7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99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705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hepatic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0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Voriconazole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4.6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58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349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renal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0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Micafungin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99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1270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stool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0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Caspofungin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9.7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99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1093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Stool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0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Amphotericin B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&gt; 90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924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40% in urine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2100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AmBisome</a:t>
                      </a:r>
                      <a:r>
                        <a:rPr lang="en-US" sz="1800" baseline="0" dirty="0" smtClean="0"/>
                        <a:t> </a:t>
                      </a:r>
                    </a:p>
                    <a:p>
                      <a:r>
                        <a:rPr lang="en-US" sz="1800" baseline="0" dirty="0" smtClean="0"/>
                        <a:t>(Liposomal </a:t>
                      </a:r>
                      <a:r>
                        <a:rPr lang="en-US" sz="1800" baseline="0" dirty="0" err="1" smtClean="0"/>
                        <a:t>Ampho</a:t>
                      </a:r>
                      <a:r>
                        <a:rPr lang="en-US" sz="1800" baseline="0" dirty="0" smtClean="0"/>
                        <a:t> B)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0.4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&gt; 90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924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40% in urine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8472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Abelcet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 Lipid Complex 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131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&gt; 90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924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40% in urine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10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Vancomycin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0.7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75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1450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renal</a:t>
                      </a:r>
                      <a:endParaRPr lang="en-US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37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Am</a:t>
            </a:r>
            <a:r>
              <a:rPr lang="tr-TR" altLang="en-US" dirty="0" err="1" smtClean="0"/>
              <a:t>foterisin</a:t>
            </a:r>
            <a:r>
              <a:rPr lang="tr-TR" altLang="en-US" dirty="0" smtClean="0"/>
              <a:t> B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dirty="0" smtClean="0"/>
              <a:t>CVVHD ile temizlenmez</a:t>
            </a:r>
          </a:p>
          <a:p>
            <a:r>
              <a:rPr lang="tr-TR" altLang="en-US" dirty="0" err="1" smtClean="0"/>
              <a:t>Toksisite</a:t>
            </a:r>
            <a:r>
              <a:rPr lang="tr-TR" altLang="en-US" dirty="0" smtClean="0"/>
              <a:t> durumu varsa </a:t>
            </a:r>
            <a:r>
              <a:rPr lang="tr-TR" altLang="en-US" dirty="0" err="1" smtClean="0"/>
              <a:t>plazmaferez</a:t>
            </a:r>
            <a:r>
              <a:rPr lang="tr-TR" altLang="en-US" dirty="0" smtClean="0"/>
              <a:t> ve </a:t>
            </a:r>
            <a:r>
              <a:rPr lang="tr-TR" altLang="en-US" dirty="0" err="1" smtClean="0"/>
              <a:t>high</a:t>
            </a:r>
            <a:r>
              <a:rPr lang="tr-TR" altLang="en-US" dirty="0" smtClean="0"/>
              <a:t> </a:t>
            </a:r>
            <a:r>
              <a:rPr lang="tr-TR" altLang="en-US" dirty="0" err="1" smtClean="0"/>
              <a:t>flux</a:t>
            </a:r>
            <a:r>
              <a:rPr lang="tr-TR" altLang="en-US" dirty="0" smtClean="0"/>
              <a:t> HD</a:t>
            </a:r>
          </a:p>
          <a:p>
            <a:pPr lvl="1"/>
            <a:r>
              <a:rPr lang="tr-TR" altLang="en-US" dirty="0" err="1" smtClean="0"/>
              <a:t>Ambisome</a:t>
            </a:r>
            <a:r>
              <a:rPr lang="tr-TR" altLang="en-US" dirty="0" smtClean="0"/>
              <a:t>: SPAD (</a:t>
            </a:r>
            <a:r>
              <a:rPr lang="tr-TR" altLang="en-US" dirty="0" err="1" smtClean="0"/>
              <a:t>single</a:t>
            </a:r>
            <a:r>
              <a:rPr lang="tr-TR" altLang="en-US" dirty="0" smtClean="0"/>
              <a:t> </a:t>
            </a:r>
            <a:r>
              <a:rPr lang="tr-TR" altLang="en-US" dirty="0" err="1" smtClean="0"/>
              <a:t>pass</a:t>
            </a:r>
            <a:r>
              <a:rPr lang="tr-TR" altLang="en-US" dirty="0" smtClean="0"/>
              <a:t> albümin diyalizi) ile </a:t>
            </a:r>
            <a:r>
              <a:rPr lang="tr-TR" altLang="en-US" dirty="0" err="1" smtClean="0"/>
              <a:t>klerensi</a:t>
            </a:r>
            <a:r>
              <a:rPr lang="tr-TR" altLang="en-US" dirty="0" smtClean="0"/>
              <a:t> düşük</a:t>
            </a:r>
          </a:p>
          <a:p>
            <a:pPr lvl="1"/>
            <a:r>
              <a:rPr lang="tr-TR" altLang="en-US" dirty="0" err="1" smtClean="0"/>
              <a:t>Abelcet</a:t>
            </a:r>
            <a:r>
              <a:rPr lang="tr-TR" altLang="en-US" dirty="0" smtClean="0"/>
              <a:t>: CVVHDF </a:t>
            </a:r>
            <a:r>
              <a:rPr lang="tr-TR" altLang="en-US" dirty="0" err="1" smtClean="0"/>
              <a:t>vs</a:t>
            </a:r>
            <a:r>
              <a:rPr lang="tr-TR" altLang="en-US" dirty="0" smtClean="0"/>
              <a:t> </a:t>
            </a:r>
            <a:r>
              <a:rPr lang="tr-TR" altLang="en-US" dirty="0" err="1" smtClean="0"/>
              <a:t>replasman</a:t>
            </a:r>
            <a:r>
              <a:rPr lang="tr-TR" altLang="en-US" dirty="0" smtClean="0"/>
              <a:t> tedavisi almayan hasta: fark yok</a:t>
            </a:r>
          </a:p>
          <a:p>
            <a:pPr lvl="1"/>
            <a:endParaRPr lang="tr-TR" altLang="en-US" dirty="0" smtClean="0"/>
          </a:p>
          <a:p>
            <a:endParaRPr lang="en-US" altLang="en-US" dirty="0" smtClean="0"/>
          </a:p>
          <a:p>
            <a:pPr marL="457200" lvl="1" indent="0">
              <a:buNone/>
            </a:pPr>
            <a:r>
              <a:rPr lang="tr-TR" altLang="en-US" sz="2000" i="1" dirty="0" smtClean="0"/>
              <a:t>						</a:t>
            </a:r>
            <a:r>
              <a:rPr lang="en-US" altLang="en-US" sz="2000" i="1" dirty="0" err="1" smtClean="0"/>
              <a:t>Artif</a:t>
            </a:r>
            <a:r>
              <a:rPr lang="en-US" altLang="en-US" sz="2000" i="1" dirty="0" smtClean="0"/>
              <a:t> Organs 2006, 30: 118-21</a:t>
            </a:r>
            <a:endParaRPr lang="tr-TR" altLang="en-US" sz="2000" i="1" dirty="0" smtClean="0"/>
          </a:p>
          <a:p>
            <a:pPr marL="457200" lvl="1" indent="0">
              <a:buNone/>
            </a:pPr>
            <a:r>
              <a:rPr lang="tr-TR" altLang="en-US" sz="2000" i="1" dirty="0" smtClean="0"/>
              <a:t>						</a:t>
            </a:r>
            <a:r>
              <a:rPr lang="en-US" altLang="en-US" sz="2000" i="1" dirty="0" smtClean="0"/>
              <a:t>Ann </a:t>
            </a:r>
            <a:r>
              <a:rPr lang="en-US" altLang="en-US" sz="2000" i="1" dirty="0" err="1" smtClean="0"/>
              <a:t>Pharmacother</a:t>
            </a:r>
            <a:r>
              <a:rPr lang="en-US" altLang="en-US" sz="2000" i="1" dirty="0" smtClean="0"/>
              <a:t> 2013 47</a:t>
            </a:r>
            <a:endParaRPr lang="tr-TR" altLang="en-US" sz="2000" i="1" dirty="0" smtClean="0"/>
          </a:p>
          <a:p>
            <a:pPr marL="457200" lvl="1" indent="0">
              <a:buNone/>
            </a:pPr>
            <a:r>
              <a:rPr lang="tr-TR" altLang="en-US" sz="2000" i="1" dirty="0" smtClean="0"/>
              <a:t>						</a:t>
            </a:r>
            <a:r>
              <a:rPr lang="en-US" altLang="en-US" sz="2000" i="1" dirty="0" err="1" smtClean="0"/>
              <a:t>Int</a:t>
            </a:r>
            <a:r>
              <a:rPr lang="en-US" altLang="en-US" sz="2000" i="1" dirty="0" smtClean="0"/>
              <a:t> J </a:t>
            </a:r>
            <a:r>
              <a:rPr lang="en-US" altLang="en-US" sz="2000" i="1" dirty="0" err="1" smtClean="0"/>
              <a:t>Antimicrob</a:t>
            </a:r>
            <a:r>
              <a:rPr lang="en-US" altLang="en-US" sz="2000" i="1" dirty="0" smtClean="0"/>
              <a:t> Agents 2103 42:335-42</a:t>
            </a:r>
          </a:p>
          <a:p>
            <a:pPr marL="457200" lvl="1" indent="0">
              <a:buNone/>
            </a:pPr>
            <a:endParaRPr lang="en-US" altLang="en-US" sz="2000" i="1" dirty="0"/>
          </a:p>
          <a:p>
            <a:pPr marL="457200" lvl="1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61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 smtClean="0"/>
              <a:t>Vori</a:t>
            </a:r>
            <a:r>
              <a:rPr lang="tr-TR" altLang="en-US" dirty="0" smtClean="0"/>
              <a:t>k</a:t>
            </a:r>
            <a:r>
              <a:rPr lang="en-US" altLang="en-US" dirty="0" err="1" smtClean="0"/>
              <a:t>onazol</a:t>
            </a:r>
            <a:endParaRPr lang="en-US" alt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dirty="0" smtClean="0"/>
              <a:t>Peritona çok iyi geçer ama PD ile temizlenmez</a:t>
            </a:r>
            <a:endParaRPr lang="en-US" altLang="en-US" dirty="0" smtClean="0"/>
          </a:p>
          <a:p>
            <a:pPr marL="457200" lvl="1" indent="0">
              <a:buNone/>
            </a:pPr>
            <a:r>
              <a:rPr lang="tr-TR" altLang="en-US" sz="2000" i="1" dirty="0" smtClean="0"/>
              <a:t>							</a:t>
            </a:r>
            <a:r>
              <a:rPr lang="en-US" altLang="en-US" sz="1800" i="1" dirty="0" smtClean="0"/>
              <a:t>Am J Kid Dis 2005 45:162-166</a:t>
            </a:r>
          </a:p>
          <a:p>
            <a:r>
              <a:rPr lang="en-US" altLang="en-US" dirty="0" smtClean="0"/>
              <a:t>CVVHDF </a:t>
            </a:r>
            <a:r>
              <a:rPr lang="tr-TR" altLang="en-US" dirty="0" smtClean="0"/>
              <a:t>ilaç düzeyini etkilemez (</a:t>
            </a:r>
            <a:r>
              <a:rPr lang="tr-TR" altLang="en-US" dirty="0" err="1" smtClean="0"/>
              <a:t>kc</a:t>
            </a:r>
            <a:r>
              <a:rPr lang="tr-TR" altLang="en-US" dirty="0" smtClean="0"/>
              <a:t> </a:t>
            </a:r>
            <a:r>
              <a:rPr lang="tr-TR" altLang="en-US" dirty="0" err="1" smtClean="0"/>
              <a:t>fxn</a:t>
            </a:r>
            <a:r>
              <a:rPr lang="tr-TR" altLang="en-US" dirty="0" smtClean="0"/>
              <a:t> normal ise)</a:t>
            </a:r>
          </a:p>
          <a:p>
            <a:pPr marL="457200" lvl="1" indent="0">
              <a:buNone/>
            </a:pPr>
            <a:r>
              <a:rPr lang="tr-TR" altLang="en-US" sz="2000" i="1" dirty="0" smtClean="0"/>
              <a:t>						</a:t>
            </a:r>
            <a:r>
              <a:rPr lang="en-US" altLang="en-US" sz="1800" i="1" dirty="0" smtClean="0"/>
              <a:t> J </a:t>
            </a:r>
            <a:r>
              <a:rPr lang="en-US" altLang="en-US" sz="1800" i="1" dirty="0" err="1" smtClean="0"/>
              <a:t>Antimicrob</a:t>
            </a:r>
            <a:r>
              <a:rPr lang="en-US" altLang="en-US" sz="1800" i="1" dirty="0" smtClean="0"/>
              <a:t> </a:t>
            </a:r>
            <a:r>
              <a:rPr lang="en-US" altLang="en-US" sz="1800" i="1" dirty="0" err="1" smtClean="0"/>
              <a:t>Chemother</a:t>
            </a:r>
            <a:r>
              <a:rPr lang="en-US" altLang="en-US" sz="1800" i="1" dirty="0" smtClean="0"/>
              <a:t> 2007 60:1085-1090</a:t>
            </a:r>
            <a:endParaRPr lang="en-US" altLang="en-US" sz="2000" i="1" dirty="0" smtClean="0"/>
          </a:p>
          <a:p>
            <a:r>
              <a:rPr lang="en-US" altLang="en-US" dirty="0" smtClean="0"/>
              <a:t>CVVH</a:t>
            </a:r>
            <a:r>
              <a:rPr lang="tr-TR" altLang="en-US" dirty="0" smtClean="0"/>
              <a:t>’te doz ayarlamak gerekmiyor</a:t>
            </a:r>
            <a:endParaRPr lang="en-US" altLang="en-US" dirty="0" smtClean="0"/>
          </a:p>
          <a:p>
            <a:pPr marL="457200" lvl="1" indent="0">
              <a:buNone/>
            </a:pPr>
            <a:r>
              <a:rPr lang="tr-TR" altLang="en-US" sz="1800" i="1" dirty="0" smtClean="0"/>
              <a:t>						</a:t>
            </a:r>
            <a:r>
              <a:rPr lang="en-US" altLang="en-US" sz="1800" i="1" dirty="0" err="1" smtClean="0"/>
              <a:t>Ther</a:t>
            </a:r>
            <a:r>
              <a:rPr lang="en-US" altLang="en-US" sz="1800" i="1" dirty="0" smtClean="0"/>
              <a:t> Drug </a:t>
            </a:r>
            <a:r>
              <a:rPr lang="en-US" altLang="en-US" sz="1800" i="1" dirty="0" err="1" smtClean="0"/>
              <a:t>Monit</a:t>
            </a:r>
            <a:r>
              <a:rPr lang="en-US" altLang="en-US" sz="1800" i="1" dirty="0" smtClean="0"/>
              <a:t> 2011 33:393-397</a:t>
            </a: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367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Flu</a:t>
            </a:r>
            <a:r>
              <a:rPr lang="tr-TR" altLang="en-US" dirty="0" smtClean="0"/>
              <a:t>k</a:t>
            </a:r>
            <a:r>
              <a:rPr lang="en-US" altLang="en-US" dirty="0" err="1" smtClean="0"/>
              <a:t>onazol</a:t>
            </a:r>
            <a:endParaRPr lang="en-US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dirty="0" smtClean="0"/>
              <a:t>CVVH: denge kurulduktan sonra doz ayarlaması gerekmez</a:t>
            </a:r>
            <a:endParaRPr lang="en-US" altLang="en-US" dirty="0" smtClean="0"/>
          </a:p>
          <a:p>
            <a:r>
              <a:rPr lang="en-US" altLang="en-US" dirty="0" smtClean="0"/>
              <a:t>SLED </a:t>
            </a:r>
            <a:r>
              <a:rPr lang="tr-TR" altLang="en-US" dirty="0" smtClean="0"/>
              <a:t>ile %</a:t>
            </a:r>
            <a:r>
              <a:rPr lang="en-US" altLang="en-US" dirty="0" smtClean="0"/>
              <a:t>72</a:t>
            </a:r>
            <a:r>
              <a:rPr lang="tr-TR" altLang="en-US" dirty="0"/>
              <a:t> </a:t>
            </a:r>
            <a:r>
              <a:rPr lang="tr-TR" altLang="en-US" dirty="0" err="1" smtClean="0"/>
              <a:t>klerens</a:t>
            </a:r>
            <a:r>
              <a:rPr lang="tr-TR" altLang="en-US" dirty="0"/>
              <a:t> </a:t>
            </a:r>
            <a:r>
              <a:rPr lang="tr-TR" altLang="en-US" dirty="0" smtClean="0"/>
              <a:t>(6 saat sonra)</a:t>
            </a:r>
          </a:p>
          <a:p>
            <a:r>
              <a:rPr lang="tr-TR" altLang="en-US" dirty="0" smtClean="0"/>
              <a:t>HD: %</a:t>
            </a:r>
            <a:r>
              <a:rPr lang="en-US" altLang="en-US" dirty="0" smtClean="0"/>
              <a:t>3</a:t>
            </a:r>
            <a:r>
              <a:rPr lang="tr-TR" altLang="en-US" dirty="0" smtClean="0"/>
              <a:t>4</a:t>
            </a:r>
            <a:endParaRPr lang="en-US" altLang="en-US" sz="2400" dirty="0" smtClean="0"/>
          </a:p>
          <a:p>
            <a:pPr marL="457200" lvl="1" indent="0">
              <a:buNone/>
            </a:pPr>
            <a:r>
              <a:rPr lang="tr-TR" altLang="en-US" sz="2000" dirty="0" smtClean="0"/>
              <a:t>						</a:t>
            </a:r>
            <a:r>
              <a:rPr lang="en-US" altLang="en-US" sz="2000" i="1" dirty="0" err="1" smtClean="0"/>
              <a:t>Int</a:t>
            </a:r>
            <a:r>
              <a:rPr lang="en-US" altLang="en-US" sz="2000" i="1" dirty="0" smtClean="0"/>
              <a:t> J </a:t>
            </a:r>
            <a:r>
              <a:rPr lang="en-US" altLang="en-US" sz="2000" i="1" dirty="0" err="1" smtClean="0"/>
              <a:t>Antimicrob</a:t>
            </a:r>
            <a:r>
              <a:rPr lang="en-US" altLang="en-US" sz="2000" i="1" dirty="0" smtClean="0"/>
              <a:t> Agents 2015 45:192-195 </a:t>
            </a:r>
          </a:p>
        </p:txBody>
      </p:sp>
    </p:spTree>
    <p:extLst>
      <p:ext uri="{BB962C8B-B14F-4D97-AF65-F5344CB8AC3E}">
        <p14:creationId xmlns:p14="http://schemas.microsoft.com/office/powerpoint/2010/main" val="299476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6648" y="157654"/>
            <a:ext cx="10131971" cy="11377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C00000"/>
                </a:solidFill>
              </a:rPr>
              <a:t>When in doubt, start here</a:t>
            </a:r>
            <a:r>
              <a:rPr lang="tr-TR" altLang="en-US" b="1" dirty="0" smtClean="0">
                <a:solidFill>
                  <a:srgbClr val="C00000"/>
                </a:solidFill>
              </a:rPr>
              <a:t>***……</a:t>
            </a:r>
            <a:br>
              <a:rPr lang="tr-TR" altLang="en-US" b="1" dirty="0" smtClean="0">
                <a:solidFill>
                  <a:srgbClr val="C00000"/>
                </a:solidFill>
              </a:rPr>
            </a:br>
            <a:r>
              <a:rPr lang="tr-TR" altLang="en-US" b="1" dirty="0" smtClean="0">
                <a:solidFill>
                  <a:srgbClr val="C00000"/>
                </a:solidFill>
              </a:rPr>
              <a:t>						         </a:t>
            </a:r>
            <a:r>
              <a:rPr lang="tr-TR" altLang="en-US" sz="3600" b="1" i="1" dirty="0" err="1" smtClean="0">
                <a:solidFill>
                  <a:srgbClr val="C00000"/>
                </a:solidFill>
              </a:rPr>
              <a:t>Thimothy</a:t>
            </a:r>
            <a:r>
              <a:rPr lang="tr-TR" altLang="en-US" sz="3600" b="1" i="1" dirty="0" smtClean="0">
                <a:solidFill>
                  <a:srgbClr val="C00000"/>
                </a:solidFill>
              </a:rPr>
              <a:t> </a:t>
            </a:r>
            <a:r>
              <a:rPr lang="tr-TR" altLang="en-US" sz="3600" b="1" i="1" dirty="0" err="1" smtClean="0">
                <a:solidFill>
                  <a:srgbClr val="C00000"/>
                </a:solidFill>
              </a:rPr>
              <a:t>Bunchman</a:t>
            </a:r>
            <a:endParaRPr lang="en-US" altLang="en-US" b="1" i="1" dirty="0" smtClean="0">
              <a:solidFill>
                <a:srgbClr val="C00000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84435" y="1295400"/>
            <a:ext cx="8610600" cy="485315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Blood flow, filter type are not very important.</a:t>
            </a:r>
          </a:p>
          <a:p>
            <a:pPr eaLnBrk="1" hangingPunct="1"/>
            <a:r>
              <a:rPr lang="en-US" altLang="en-US" dirty="0" smtClean="0"/>
              <a:t>Find out</a:t>
            </a:r>
          </a:p>
          <a:p>
            <a:pPr lvl="1" eaLnBrk="1" hangingPunct="1"/>
            <a:r>
              <a:rPr lang="en-US" altLang="en-US" b="1" dirty="0" smtClean="0">
                <a:solidFill>
                  <a:srgbClr val="C00000"/>
                </a:solidFill>
              </a:rPr>
              <a:t>In CVVHD</a:t>
            </a:r>
            <a:r>
              <a:rPr lang="en-US" altLang="en-US" dirty="0" smtClean="0"/>
              <a:t>: Dialysate flow rate (ml/</a:t>
            </a:r>
            <a:r>
              <a:rPr lang="en-US" altLang="en-US" dirty="0" err="1" smtClean="0"/>
              <a:t>hr</a:t>
            </a:r>
            <a:r>
              <a:rPr lang="en-US" altLang="en-US" dirty="0" smtClean="0"/>
              <a:t>)</a:t>
            </a:r>
          </a:p>
          <a:p>
            <a:pPr lvl="2" eaLnBrk="1" hangingPunct="1"/>
            <a:r>
              <a:rPr lang="en-US" altLang="en-US" dirty="0" smtClean="0"/>
              <a:t>Usually 2 L/1.73m2/</a:t>
            </a:r>
            <a:r>
              <a:rPr lang="en-US" altLang="en-US" dirty="0" err="1" smtClean="0"/>
              <a:t>hr</a:t>
            </a:r>
            <a:r>
              <a:rPr lang="en-US" altLang="en-US" dirty="0" smtClean="0"/>
              <a:t> </a:t>
            </a:r>
            <a:r>
              <a:rPr lang="en-US" altLang="en-US" b="1" dirty="0" smtClean="0">
                <a:solidFill>
                  <a:schemeClr val="accent5">
                    <a:lumMod val="75000"/>
                  </a:schemeClr>
                </a:solidFill>
              </a:rPr>
              <a:t>(33 mL/1.73m2/min)</a:t>
            </a:r>
          </a:p>
          <a:p>
            <a:pPr lvl="1" eaLnBrk="1" hangingPunct="1"/>
            <a:r>
              <a:rPr lang="en-US" altLang="en-US" b="1" dirty="0" smtClean="0">
                <a:solidFill>
                  <a:srgbClr val="C00000"/>
                </a:solidFill>
              </a:rPr>
              <a:t>In CVVH</a:t>
            </a:r>
            <a:r>
              <a:rPr lang="en-US" altLang="en-US" dirty="0" smtClean="0"/>
              <a:t>: Substitution Fluid rate (ml/</a:t>
            </a:r>
            <a:r>
              <a:rPr lang="en-US" altLang="en-US" dirty="0" err="1" smtClean="0"/>
              <a:t>hr</a:t>
            </a:r>
            <a:r>
              <a:rPr lang="en-US" altLang="en-US" dirty="0" smtClean="0"/>
              <a:t>)</a:t>
            </a:r>
          </a:p>
          <a:p>
            <a:pPr lvl="2" eaLnBrk="1" hangingPunct="1"/>
            <a:r>
              <a:rPr lang="en-US" altLang="en-US" dirty="0" smtClean="0"/>
              <a:t>Usually 2</a:t>
            </a:r>
            <a:r>
              <a:rPr lang="tr-TR" altLang="en-US" dirty="0" smtClean="0"/>
              <a:t> </a:t>
            </a:r>
            <a:r>
              <a:rPr lang="en-US" altLang="en-US" dirty="0" smtClean="0"/>
              <a:t>L/1.73m2/</a:t>
            </a:r>
            <a:r>
              <a:rPr lang="en-US" altLang="en-US" dirty="0" err="1" smtClean="0"/>
              <a:t>hr</a:t>
            </a:r>
            <a:r>
              <a:rPr lang="en-US" altLang="en-US" dirty="0" smtClean="0"/>
              <a:t> </a:t>
            </a:r>
            <a:r>
              <a:rPr lang="en-US" altLang="en-US" b="1" dirty="0" smtClean="0">
                <a:solidFill>
                  <a:schemeClr val="accent5">
                    <a:lumMod val="75000"/>
                  </a:schemeClr>
                </a:solidFill>
              </a:rPr>
              <a:t>(33 mL/1.73m2/min)</a:t>
            </a:r>
          </a:p>
          <a:p>
            <a:pPr eaLnBrk="1" hangingPunct="1"/>
            <a:r>
              <a:rPr lang="en-US" altLang="en-US" dirty="0" smtClean="0"/>
              <a:t>Add this to patient’s native Cr Cl (ml/1.73m2/min)</a:t>
            </a:r>
          </a:p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This is patient’s new Cr Cl </a:t>
            </a:r>
            <a:r>
              <a:rPr lang="en-US" altLang="en-US" dirty="0" smtClean="0">
                <a:solidFill>
                  <a:srgbClr val="C00000"/>
                </a:solidFill>
                <a:sym typeface="Wingdings" pitchFamily="124" charset="2"/>
              </a:rPr>
              <a:t> dose accordingly</a:t>
            </a:r>
          </a:p>
          <a:p>
            <a:pPr eaLnBrk="1" hangingPunct="1"/>
            <a:r>
              <a:rPr lang="en-US" altLang="en-US" dirty="0" smtClean="0">
                <a:sym typeface="Wingdings" pitchFamily="124" charset="2"/>
              </a:rPr>
              <a:t>Works in most cases…is good enough for initial estimates.  Follow up with drug level monitoring.</a:t>
            </a:r>
          </a:p>
          <a:p>
            <a:pPr lvl="2" eaLnBrk="1" hangingPunct="1">
              <a:buFont typeface="Wingdings" pitchFamily="124" charset="2"/>
              <a:buNone/>
            </a:pPr>
            <a:endParaRPr lang="en-US" altLang="en-US" dirty="0" smtClean="0">
              <a:sym typeface="Wingdings" pitchFamily="124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2422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3779" y="470393"/>
            <a:ext cx="11719033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en-US" sz="3600" b="1" dirty="0" smtClean="0">
                <a:solidFill>
                  <a:srgbClr val="C00000"/>
                </a:solidFill>
              </a:rPr>
              <a:t>Böbrek yetmezliğinde ilaç reçete edilmesi: </a:t>
            </a:r>
            <a:r>
              <a:rPr lang="en-US" altLang="en-US" sz="3600" b="1" i="1" dirty="0" smtClean="0">
                <a:solidFill>
                  <a:srgbClr val="C00000"/>
                </a:solidFill>
              </a:rPr>
              <a:t>George </a:t>
            </a:r>
            <a:r>
              <a:rPr lang="en-US" altLang="en-US" sz="3600" b="1" i="1" dirty="0" err="1" smtClean="0">
                <a:solidFill>
                  <a:srgbClr val="C00000"/>
                </a:solidFill>
              </a:rPr>
              <a:t>Aronoff</a:t>
            </a:r>
            <a:r>
              <a:rPr lang="en-US" altLang="en-US" sz="3600" b="1" i="1" dirty="0" smtClean="0">
                <a:solidFill>
                  <a:srgbClr val="C00000"/>
                </a:solidFill>
              </a:rPr>
              <a:t> et al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4410" y="1765738"/>
            <a:ext cx="5613400" cy="4648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tr-TR" altLang="en-US" dirty="0" smtClean="0"/>
              <a:t>Genellikle farmakologlar tarafından yazılmış</a:t>
            </a:r>
            <a:endParaRPr lang="en-US" altLang="en-US" dirty="0"/>
          </a:p>
          <a:p>
            <a:pPr eaLnBrk="1" hangingPunct="1"/>
            <a:r>
              <a:rPr lang="en-US" altLang="en-US" dirty="0">
                <a:solidFill>
                  <a:schemeClr val="tx2"/>
                </a:solidFill>
                <a:hlinkClick r:id="rId2"/>
              </a:rPr>
              <a:t>http://www.kdp-baptist.louisville.edu/renalbook/</a:t>
            </a:r>
            <a:endParaRPr lang="en-US" altLang="en-US" dirty="0">
              <a:solidFill>
                <a:schemeClr val="tx2"/>
              </a:solidFill>
            </a:endParaRPr>
          </a:p>
          <a:p>
            <a:pPr marL="0" indent="0" eaLnBrk="1" hangingPunct="1">
              <a:buNone/>
            </a:pPr>
            <a:endParaRPr lang="en-US" altLang="en-US" dirty="0"/>
          </a:p>
          <a:p>
            <a:pPr eaLnBrk="1" hangingPunct="1"/>
            <a:r>
              <a:rPr lang="tr-TR" altLang="en-US" dirty="0" smtClean="0"/>
              <a:t>Yeni ilaçlar için de öneriler var</a:t>
            </a:r>
            <a:endParaRPr lang="en-US" altLang="en-US" dirty="0"/>
          </a:p>
          <a:p>
            <a:pPr eaLnBrk="1" hangingPunct="1"/>
            <a:r>
              <a:rPr lang="en-US" altLang="en-US" dirty="0"/>
              <a:t>IHD </a:t>
            </a:r>
            <a:r>
              <a:rPr lang="tr-TR" altLang="en-US" dirty="0" smtClean="0"/>
              <a:t>ve </a:t>
            </a:r>
            <a:r>
              <a:rPr lang="en-US" altLang="en-US" dirty="0" smtClean="0"/>
              <a:t>CRRT</a:t>
            </a:r>
            <a:r>
              <a:rPr lang="tr-TR" altLang="en-US" dirty="0" smtClean="0"/>
              <a:t> için doz önerileri</a:t>
            </a:r>
            <a:endParaRPr lang="en-US" altLang="en-US" dirty="0"/>
          </a:p>
          <a:p>
            <a:pPr eaLnBrk="1" hangingPunct="1"/>
            <a:r>
              <a:rPr lang="en-US" altLang="en-US" dirty="0" err="1" smtClean="0"/>
              <a:t>Pediatri</a:t>
            </a:r>
            <a:r>
              <a:rPr lang="tr-TR" altLang="en-US" dirty="0" smtClean="0"/>
              <a:t>k doz önerileri</a:t>
            </a:r>
          </a:p>
          <a:p>
            <a:pPr eaLnBrk="1" hangingPunct="1"/>
            <a:r>
              <a:rPr lang="tr-TR" altLang="en-US" dirty="0" smtClean="0"/>
              <a:t>İlaçların farmakodinamiği hakkında bilgi</a:t>
            </a:r>
            <a:endParaRPr lang="en-US" altLang="en-US" dirty="0"/>
          </a:p>
        </p:txBody>
      </p:sp>
      <p:pic>
        <p:nvPicPr>
          <p:cNvPr id="55300" name="Picture 4" descr="drugbook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0864" y="1499038"/>
            <a:ext cx="2851856" cy="4953000"/>
          </a:xfrm>
        </p:spPr>
      </p:pic>
    </p:spTree>
    <p:extLst>
      <p:ext uri="{BB962C8B-B14F-4D97-AF65-F5344CB8AC3E}">
        <p14:creationId xmlns:p14="http://schemas.microsoft.com/office/powerpoint/2010/main" val="48611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Çevrimiçi Resim Yer Tutucusu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24" y="445896"/>
            <a:ext cx="11136000" cy="626400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7499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0951" t="14332" r="9851" b="5668"/>
          <a:stretch/>
        </p:blipFill>
        <p:spPr>
          <a:xfrm>
            <a:off x="387296" y="617538"/>
            <a:ext cx="7812000" cy="51840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8395854" y="2618717"/>
            <a:ext cx="3659976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smtClean="0"/>
              <a:t>SLED </a:t>
            </a:r>
            <a:r>
              <a:rPr lang="tr-TR" dirty="0" err="1" smtClean="0"/>
              <a:t>metaanalizi</a:t>
            </a:r>
            <a:r>
              <a:rPr lang="tr-TR" dirty="0" smtClean="0"/>
              <a:t> (erişkin); 11 makale</a:t>
            </a:r>
          </a:p>
          <a:p>
            <a:pPr marL="342900" indent="-342900">
              <a:buFont typeface="+mj-lt"/>
              <a:buAutoNum type="arabicPeriod"/>
            </a:pPr>
            <a:r>
              <a:rPr lang="tr-TR" dirty="0" smtClean="0"/>
              <a:t>Antibiyotiklerin </a:t>
            </a:r>
            <a:r>
              <a:rPr lang="tr-TR" dirty="0" err="1" smtClean="0"/>
              <a:t>farmakokinetiği</a:t>
            </a:r>
            <a:endParaRPr lang="tr-TR" dirty="0" smtClean="0"/>
          </a:p>
          <a:p>
            <a:pPr marL="342900" indent="-342900">
              <a:buFont typeface="+mj-lt"/>
              <a:buAutoNum type="arabicPeriod"/>
            </a:pPr>
            <a:r>
              <a:rPr lang="tr-TR" dirty="0" smtClean="0"/>
              <a:t>Önerilen dozları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Çevrimiçi Resim Yer Tutucusu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5520" t="12357" r="13829" b="14014"/>
          <a:stretch/>
        </p:blipFill>
        <p:spPr>
          <a:xfrm>
            <a:off x="190920" y="139586"/>
            <a:ext cx="11856172" cy="661290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59188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Çevrimiçi Resim Yer Tutucusu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5495" t="14011" r="15915" b="4948"/>
          <a:stretch/>
        </p:blipFill>
        <p:spPr>
          <a:xfrm>
            <a:off x="432000" y="321903"/>
            <a:ext cx="11556000" cy="6156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1657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Sonuç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Daha sağlıklı veriler elde edilene kadar, kullandığınız ilaç </a:t>
            </a:r>
            <a:r>
              <a:rPr lang="tr-TR" dirty="0" err="1" smtClean="0"/>
              <a:t>nefrotoksik</a:t>
            </a:r>
            <a:r>
              <a:rPr lang="tr-TR" dirty="0" smtClean="0"/>
              <a:t> değilse, düşük dozda kalmak yerine yüksek dozda olmayı tercih edin!!!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1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2781</TotalTime>
  <Words>1602</Words>
  <Application>Microsoft Office PowerPoint</Application>
  <PresentationFormat>Geniş ekran</PresentationFormat>
  <Paragraphs>403</Paragraphs>
  <Slides>43</Slides>
  <Notes>17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54" baseType="lpstr">
      <vt:lpstr>MS PGothic</vt:lpstr>
      <vt:lpstr>Arial</vt:lpstr>
      <vt:lpstr>Calibri</vt:lpstr>
      <vt:lpstr>Calibri Light</vt:lpstr>
      <vt:lpstr>굴림</vt:lpstr>
      <vt:lpstr>Monotype Sorts</vt:lpstr>
      <vt:lpstr>Symbol</vt:lpstr>
      <vt:lpstr>Tahoma</vt:lpstr>
      <vt:lpstr>Times New Roman</vt:lpstr>
      <vt:lpstr>Wingdings</vt:lpstr>
      <vt:lpstr>Office Teması</vt:lpstr>
      <vt:lpstr>Sürekli renal replasman tedavilerinde ilaç dozlarının yönetimi</vt:lpstr>
      <vt:lpstr>PowerPoint Sunusu</vt:lpstr>
      <vt:lpstr>PowerPoint Sunusu</vt:lpstr>
      <vt:lpstr>Bu konu neden bu kadar zor!! …</vt:lpstr>
      <vt:lpstr>PowerPoint Sunusu</vt:lpstr>
      <vt:lpstr>PowerPoint Sunusu</vt:lpstr>
      <vt:lpstr>CRRT ilacın temizlenmesi</vt:lpstr>
      <vt:lpstr>Bir ilacın klerensini neler belirler: Dağılım hacmi</vt:lpstr>
      <vt:lpstr>Bir ilacın klerensini neler belirler: Moleküler ağırlık ve elektriksel yük</vt:lpstr>
      <vt:lpstr>Bir ilacın klerensini neler belirler</vt:lpstr>
      <vt:lpstr>CVVH</vt:lpstr>
      <vt:lpstr>CVVHDF</vt:lpstr>
      <vt:lpstr>PowerPoint Sunusu</vt:lpstr>
      <vt:lpstr>PowerPoint Sunusu</vt:lpstr>
      <vt:lpstr>PowerPoint Sunusu</vt:lpstr>
      <vt:lpstr>Convection + Diffusion = Confusion!</vt:lpstr>
      <vt:lpstr>İlaçların ekstrakorpereal atılımını neler belirler</vt:lpstr>
      <vt:lpstr>Sieving Coefficients</vt:lpstr>
      <vt:lpstr>Sieving Coefficient &amp; Protein Binding </vt:lpstr>
      <vt:lpstr>Filtrenin özellikleri</vt:lpstr>
      <vt:lpstr>PowerPoint Sunusu</vt:lpstr>
      <vt:lpstr>PowerPoint Sunusu</vt:lpstr>
      <vt:lpstr> Farmakokinetik (Pk)   </vt:lpstr>
      <vt:lpstr>PowerPoint Sunusu</vt:lpstr>
      <vt:lpstr>Kritik hastalığın farmakokinetiğe etkisi</vt:lpstr>
      <vt:lpstr>Kritik hastalığın farmakokinetiğe etkisi</vt:lpstr>
      <vt:lpstr>CRRT’de ilaç dozlarının uyarlanması</vt:lpstr>
      <vt:lpstr>PowerPoint Sunusu</vt:lpstr>
      <vt:lpstr>ÇYBÜ’de CRRT altında ilaç dozlarının ayarlanması</vt:lpstr>
      <vt:lpstr>CRRT’de ilaçların idame dozunun ayarlanması</vt:lpstr>
      <vt:lpstr>CRRT’de ilaçların idame dozunun ayarlanması</vt:lpstr>
      <vt:lpstr>PowerPoint Sunusu</vt:lpstr>
      <vt:lpstr>Anti fungal ilaçların özellikleri (vankomisin ref alınarak)</vt:lpstr>
      <vt:lpstr>Amfoterisin B</vt:lpstr>
      <vt:lpstr>Vorikonazol</vt:lpstr>
      <vt:lpstr>Flukonazol</vt:lpstr>
      <vt:lpstr>When in doubt, start here***……                Thimothy Bunchman</vt:lpstr>
      <vt:lpstr>Böbrek yetmezliğinde ilaç reçete edilmesi: George Aronoff et al</vt:lpstr>
      <vt:lpstr>PowerPoint Sunusu</vt:lpstr>
      <vt:lpstr>PowerPoint Sunusu</vt:lpstr>
      <vt:lpstr>PowerPoint Sunusu</vt:lpstr>
      <vt:lpstr>PowerPoint Sunusu</vt:lpstr>
      <vt:lpstr>Sonuç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Umut Selda Bayrakci</dc:creator>
  <cp:lastModifiedBy>Umut Selda Bayrakci</cp:lastModifiedBy>
  <cp:revision>97</cp:revision>
  <dcterms:created xsi:type="dcterms:W3CDTF">2019-09-14T13:31:09Z</dcterms:created>
  <dcterms:modified xsi:type="dcterms:W3CDTF">2019-09-28T05:02:27Z</dcterms:modified>
</cp:coreProperties>
</file>