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56" r:id="rId2"/>
    <p:sldId id="366" r:id="rId3"/>
    <p:sldId id="307" r:id="rId4"/>
    <p:sldId id="306" r:id="rId5"/>
    <p:sldId id="331" r:id="rId6"/>
    <p:sldId id="322" r:id="rId7"/>
    <p:sldId id="323" r:id="rId8"/>
    <p:sldId id="324" r:id="rId9"/>
    <p:sldId id="334" r:id="rId10"/>
    <p:sldId id="326" r:id="rId11"/>
    <p:sldId id="327" r:id="rId12"/>
    <p:sldId id="367" r:id="rId13"/>
    <p:sldId id="328" r:id="rId14"/>
    <p:sldId id="368" r:id="rId15"/>
    <p:sldId id="329" r:id="rId16"/>
    <p:sldId id="313" r:id="rId17"/>
    <p:sldId id="341" r:id="rId18"/>
    <p:sldId id="342" r:id="rId19"/>
    <p:sldId id="315" r:id="rId20"/>
    <p:sldId id="343" r:id="rId21"/>
    <p:sldId id="335" r:id="rId22"/>
    <p:sldId id="345" r:id="rId23"/>
    <p:sldId id="344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6" r:id="rId33"/>
    <p:sldId id="354" r:id="rId34"/>
    <p:sldId id="355" r:id="rId35"/>
    <p:sldId id="357" r:id="rId36"/>
    <p:sldId id="358" r:id="rId37"/>
    <p:sldId id="360" r:id="rId38"/>
    <p:sldId id="369" r:id="rId39"/>
    <p:sldId id="361" r:id="rId40"/>
    <p:sldId id="370" r:id="rId41"/>
    <p:sldId id="362" r:id="rId42"/>
    <p:sldId id="363" r:id="rId43"/>
    <p:sldId id="364" r:id="rId44"/>
    <p:sldId id="365" r:id="rId4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32260-8366-4AE1-9505-B2D38DF8CB9C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72B56-9180-4280-8D5F-D159D58179D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3434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72B56-9180-4280-8D5F-D159D58179D1}" type="slidenum">
              <a:rPr lang="tr-TR" smtClean="0"/>
              <a:pPr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65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HD süresince çıkabilecek sorunlar ve çözümleri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tr-TR" dirty="0" smtClean="0"/>
          </a:p>
          <a:p>
            <a:r>
              <a:rPr lang="tr-TR" dirty="0" smtClean="0"/>
              <a:t>Dr. Alev Yılmaz</a:t>
            </a:r>
          </a:p>
          <a:p>
            <a:r>
              <a:rPr lang="tr-TR" dirty="0" smtClean="0"/>
              <a:t>İstanbul Üniversitesi</a:t>
            </a:r>
          </a:p>
          <a:p>
            <a:r>
              <a:rPr lang="tr-TR" dirty="0" smtClean="0"/>
              <a:t>İstanbul Tıp Fakültesi</a:t>
            </a:r>
          </a:p>
          <a:p>
            <a:r>
              <a:rPr lang="tr-TR" dirty="0" smtClean="0"/>
              <a:t>2019 Antalya</a:t>
            </a:r>
            <a:endParaRPr lang="tr-TR" dirty="0"/>
          </a:p>
        </p:txBody>
      </p:sp>
      <p:pic>
        <p:nvPicPr>
          <p:cNvPr id="4" name="Picture 490" descr="ITF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609" y="3717032"/>
            <a:ext cx="2307842" cy="233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kapi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94"/>
          <a:stretch/>
        </p:blipFill>
        <p:spPr bwMode="auto">
          <a:xfrm>
            <a:off x="467544" y="908720"/>
            <a:ext cx="4075972" cy="2715379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84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5224544" cy="1143000"/>
          </a:xfrm>
        </p:spPr>
        <p:txBody>
          <a:bodyPr>
            <a:normAutofit/>
          </a:bodyPr>
          <a:lstStyle/>
          <a:p>
            <a:r>
              <a:rPr lang="tr-TR" sz="2800" b="1" dirty="0" smtClean="0"/>
              <a:t>İstanbul Tıp Fakültesi </a:t>
            </a:r>
            <a:br>
              <a:rPr lang="tr-TR" sz="2800" b="1" dirty="0" smtClean="0"/>
            </a:br>
            <a:r>
              <a:rPr lang="tr-TR" sz="2800" b="1" dirty="0" smtClean="0"/>
              <a:t>Çocuk Diyaliz Ünitesi</a:t>
            </a:r>
            <a:endParaRPr lang="tr-TR" sz="2800" b="1" dirty="0"/>
          </a:p>
        </p:txBody>
      </p:sp>
      <p:sp>
        <p:nvSpPr>
          <p:cNvPr id="6" name="İçerik Yer Tutucusu 5"/>
          <p:cNvSpPr>
            <a:spLocks noGrp="1"/>
          </p:cNvSpPr>
          <p:nvPr>
            <p:ph sz="half" idx="4294967295"/>
          </p:nvPr>
        </p:nvSpPr>
        <p:spPr>
          <a:xfrm>
            <a:off x="467544" y="1268760"/>
            <a:ext cx="4152541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8580" indent="0">
              <a:buNone/>
            </a:pPr>
            <a:endParaRPr lang="tr-TR" sz="2000" dirty="0" smtClean="0"/>
          </a:p>
          <a:p>
            <a:r>
              <a:rPr lang="tr-TR" sz="2000" dirty="0" smtClean="0"/>
              <a:t>İlk HD – 1978 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</a:t>
            </a:r>
          </a:p>
          <a:p>
            <a:r>
              <a:rPr lang="tr-TR" sz="2000" dirty="0" smtClean="0"/>
              <a:t>İlk akut PD – 1967</a:t>
            </a:r>
          </a:p>
          <a:p>
            <a:endParaRPr lang="tr-TR" sz="2000" dirty="0" smtClean="0"/>
          </a:p>
          <a:p>
            <a:r>
              <a:rPr lang="tr-TR" sz="2000" dirty="0" smtClean="0"/>
              <a:t>İlk kronik PD – 1990</a:t>
            </a:r>
          </a:p>
          <a:p>
            <a:pPr marL="68580" indent="0">
              <a:buNone/>
            </a:pPr>
            <a:endParaRPr lang="tr-TR" sz="2000" dirty="0" smtClean="0"/>
          </a:p>
        </p:txBody>
      </p:sp>
      <p:pic>
        <p:nvPicPr>
          <p:cNvPr id="12" name="Picture 4" descr="fotoğr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17032"/>
            <a:ext cx="3965040" cy="260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İçerik Yer Tutucusu 8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69045"/>
            <a:ext cx="1989621" cy="2763627"/>
          </a:xfrm>
          <a:prstGeom prst="rect">
            <a:avLst/>
          </a:prstGeom>
        </p:spPr>
      </p:pic>
      <p:pic>
        <p:nvPicPr>
          <p:cNvPr id="7" name="Picture 3" descr="tarama01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2240" y="3332672"/>
            <a:ext cx="1989621" cy="2447477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7369116" y="5865963"/>
            <a:ext cx="1352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Prof. Dr. Aydan Şirin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73382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11560" y="836712"/>
            <a:ext cx="3850712" cy="496972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tr-TR" b="1" dirty="0" smtClean="0"/>
              <a:t>Sık görülen: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/>
              <a:t>Hipotansiyon % 20 – </a:t>
            </a:r>
            <a:r>
              <a:rPr lang="tr-TR" sz="2000" dirty="0" smtClean="0"/>
              <a:t>30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smtClean="0"/>
              <a:t>Kramp </a:t>
            </a:r>
            <a:r>
              <a:rPr lang="tr-TR" sz="2000" dirty="0"/>
              <a:t>% 5 – 20 </a:t>
            </a:r>
            <a:r>
              <a:rPr lang="tr-TR" sz="2000" dirty="0" smtClean="0"/>
              <a:t> 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smtClean="0"/>
              <a:t>Bulantı </a:t>
            </a:r>
            <a:r>
              <a:rPr lang="tr-TR" sz="2000" dirty="0"/>
              <a:t>– Kusma % 5 – 15 </a:t>
            </a:r>
            <a:endParaRPr lang="tr-TR" sz="2000" dirty="0" smtClean="0"/>
          </a:p>
          <a:p>
            <a:pPr>
              <a:lnSpc>
                <a:spcPct val="15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err="1" smtClean="0"/>
              <a:t>Başağrısı</a:t>
            </a:r>
            <a:r>
              <a:rPr lang="tr-TR" sz="2000" dirty="0" smtClean="0"/>
              <a:t> </a:t>
            </a:r>
            <a:r>
              <a:rPr lang="tr-TR" sz="2000" dirty="0"/>
              <a:t>% 5 </a:t>
            </a:r>
            <a:endParaRPr lang="tr-TR" sz="2000" dirty="0" smtClean="0"/>
          </a:p>
          <a:p>
            <a:pPr>
              <a:lnSpc>
                <a:spcPct val="15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smtClean="0"/>
              <a:t>Göğüs </a:t>
            </a:r>
            <a:r>
              <a:rPr lang="tr-TR" sz="2000" dirty="0"/>
              <a:t>ağrısı % 2 – 5 </a:t>
            </a:r>
            <a:endParaRPr lang="tr-TR" sz="2000" dirty="0" smtClean="0"/>
          </a:p>
          <a:p>
            <a:pPr>
              <a:lnSpc>
                <a:spcPct val="15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smtClean="0"/>
              <a:t>Sırt </a:t>
            </a:r>
            <a:r>
              <a:rPr lang="tr-TR" sz="2000" dirty="0"/>
              <a:t>ağrısı % 2 – 5 </a:t>
            </a:r>
            <a:endParaRPr lang="tr-TR" sz="2000" dirty="0" smtClean="0"/>
          </a:p>
          <a:p>
            <a:pPr>
              <a:lnSpc>
                <a:spcPct val="15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smtClean="0"/>
              <a:t>Kaşıntı </a:t>
            </a:r>
            <a:r>
              <a:rPr lang="tr-TR" sz="2000" dirty="0"/>
              <a:t>% 5 </a:t>
            </a:r>
            <a:endParaRPr lang="tr-TR" sz="2000" dirty="0" smtClean="0"/>
          </a:p>
          <a:p>
            <a:pPr>
              <a:lnSpc>
                <a:spcPct val="15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smtClean="0"/>
              <a:t>Ateş </a:t>
            </a:r>
            <a:r>
              <a:rPr lang="tr-TR" sz="2000" dirty="0"/>
              <a:t>– titreme % 1</a:t>
            </a:r>
            <a:endParaRPr lang="tr-TR" sz="2000" dirty="0" smtClean="0"/>
          </a:p>
          <a:p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4"/>
          </p:nvPr>
        </p:nvSpPr>
        <p:spPr>
          <a:xfrm>
            <a:off x="4645152" y="836712"/>
            <a:ext cx="3959296" cy="496972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tr-TR" b="1" dirty="0"/>
              <a:t>S</a:t>
            </a:r>
            <a:r>
              <a:rPr lang="tr-TR" b="1" dirty="0" smtClean="0"/>
              <a:t>eyrek görülen: 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err="1"/>
              <a:t>Disequilibrium</a:t>
            </a:r>
            <a:r>
              <a:rPr lang="tr-TR" sz="2000" dirty="0"/>
              <a:t> (dengesizlik) sendromu </a:t>
            </a:r>
            <a:endParaRPr lang="tr-TR" sz="2000" dirty="0" smtClean="0"/>
          </a:p>
          <a:p>
            <a:pPr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err="1" smtClean="0"/>
              <a:t>Diyalizör</a:t>
            </a:r>
            <a:r>
              <a:rPr lang="tr-TR" sz="2000" dirty="0" smtClean="0"/>
              <a:t> </a:t>
            </a:r>
            <a:r>
              <a:rPr lang="tr-TR" sz="2000" dirty="0"/>
              <a:t>reaksiyonları </a:t>
            </a:r>
            <a:endParaRPr lang="tr-TR" sz="2000" dirty="0" smtClean="0"/>
          </a:p>
          <a:p>
            <a:pPr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smtClean="0"/>
              <a:t>Aritmi 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smtClean="0"/>
              <a:t>Kalp </a:t>
            </a:r>
            <a:r>
              <a:rPr lang="tr-TR" sz="2000" dirty="0" err="1"/>
              <a:t>tamponadı</a:t>
            </a:r>
            <a:r>
              <a:rPr lang="tr-TR" sz="2000" dirty="0"/>
              <a:t> </a:t>
            </a:r>
            <a:endParaRPr lang="tr-TR" sz="2000" dirty="0" smtClean="0"/>
          </a:p>
          <a:p>
            <a:pPr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err="1" smtClean="0"/>
              <a:t>İntrakraniyal</a:t>
            </a:r>
            <a:r>
              <a:rPr lang="tr-TR" sz="2000" dirty="0" smtClean="0"/>
              <a:t> kanama 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err="1" smtClean="0"/>
              <a:t>Konvülsiyon</a:t>
            </a:r>
            <a:r>
              <a:rPr lang="tr-TR" sz="2000" dirty="0" smtClean="0"/>
              <a:t> 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err="1" smtClean="0"/>
              <a:t>Hemoliz</a:t>
            </a:r>
            <a:r>
              <a:rPr lang="tr-TR" sz="2000" dirty="0" smtClean="0"/>
              <a:t> 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smtClean="0"/>
              <a:t>Hava </a:t>
            </a:r>
            <a:r>
              <a:rPr lang="tr-TR" sz="2000" dirty="0" err="1"/>
              <a:t>embolisi</a:t>
            </a:r>
            <a:r>
              <a:rPr lang="tr-TR" sz="2000" dirty="0"/>
              <a:t> </a:t>
            </a:r>
            <a:endParaRPr lang="tr-TR" sz="2000" dirty="0" smtClean="0"/>
          </a:p>
          <a:p>
            <a:pPr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tr-TR" sz="2000" dirty="0" smtClean="0"/>
              <a:t>ÖLÜM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8358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3794" y="764704"/>
            <a:ext cx="7024744" cy="1143000"/>
          </a:xfrm>
        </p:spPr>
        <p:txBody>
          <a:bodyPr/>
          <a:lstStyle/>
          <a:p>
            <a:r>
              <a:rPr lang="tr-TR" dirty="0" smtClean="0"/>
              <a:t>             Vaka 1- R.K.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988840"/>
            <a:ext cx="8064896" cy="4176464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 </a:t>
            </a:r>
            <a:r>
              <a:rPr lang="tr-TR" sz="2900" dirty="0" smtClean="0"/>
              <a:t>11 yaş erkek hasta</a:t>
            </a:r>
          </a:p>
          <a:p>
            <a:pPr algn="ctr">
              <a:buNone/>
            </a:pPr>
            <a:r>
              <a:rPr lang="tr-TR" sz="2900" dirty="0" smtClean="0"/>
              <a:t>  </a:t>
            </a:r>
          </a:p>
          <a:p>
            <a:pPr algn="ctr">
              <a:buNone/>
            </a:pPr>
            <a:r>
              <a:rPr lang="tr-TR" sz="2900" dirty="0" err="1" smtClean="0"/>
              <a:t>Spina</a:t>
            </a:r>
            <a:r>
              <a:rPr lang="tr-TR" sz="2900" dirty="0" smtClean="0"/>
              <a:t> </a:t>
            </a:r>
            <a:r>
              <a:rPr lang="tr-TR" sz="2900" dirty="0" err="1" smtClean="0"/>
              <a:t>Bifida</a:t>
            </a:r>
            <a:r>
              <a:rPr lang="tr-TR" sz="2900" dirty="0" smtClean="0"/>
              <a:t>, </a:t>
            </a:r>
            <a:r>
              <a:rPr lang="tr-TR" sz="2900" dirty="0" err="1" smtClean="0"/>
              <a:t>Nörojen</a:t>
            </a:r>
            <a:r>
              <a:rPr lang="tr-TR" sz="2900" dirty="0" smtClean="0"/>
              <a:t> Mesaneye </a:t>
            </a:r>
            <a:r>
              <a:rPr lang="tr-TR" sz="2900" dirty="0" err="1" smtClean="0"/>
              <a:t>Sekonder</a:t>
            </a:r>
            <a:r>
              <a:rPr lang="tr-TR" sz="2900" dirty="0" smtClean="0"/>
              <a:t> KBY</a:t>
            </a:r>
          </a:p>
          <a:p>
            <a:pPr algn="ctr">
              <a:buNone/>
            </a:pPr>
            <a:r>
              <a:rPr lang="tr-TR" sz="2900" dirty="0" smtClean="0"/>
              <a:t>3 Yıldır hastada 3 gün hemodiyalize giriyor</a:t>
            </a:r>
          </a:p>
          <a:p>
            <a:pPr algn="ctr">
              <a:buNone/>
            </a:pPr>
            <a:endParaRPr lang="tr-TR" sz="2900" dirty="0" smtClean="0"/>
          </a:p>
          <a:p>
            <a:pPr algn="ctr">
              <a:buNone/>
            </a:pPr>
            <a:endParaRPr lang="tr-TR" sz="2900" dirty="0" smtClean="0"/>
          </a:p>
          <a:p>
            <a:pPr algn="ctr">
              <a:buNone/>
            </a:pPr>
            <a:r>
              <a:rPr lang="tr-TR" sz="2900" dirty="0" smtClean="0"/>
              <a:t>2.01.2018 Hemodiyalizin 2. saatinde </a:t>
            </a:r>
          </a:p>
          <a:p>
            <a:pPr algn="ctr">
              <a:buNone/>
            </a:pPr>
            <a:r>
              <a:rPr lang="tr-TR" sz="2900" dirty="0" smtClean="0"/>
              <a:t>Bulantı</a:t>
            </a:r>
          </a:p>
          <a:p>
            <a:pPr algn="ctr">
              <a:buNone/>
            </a:pPr>
            <a:endParaRPr lang="tr-TR" sz="2900" dirty="0" smtClean="0"/>
          </a:p>
          <a:p>
            <a:pPr algn="ctr">
              <a:buNone/>
            </a:pPr>
            <a:r>
              <a:rPr lang="tr-TR" sz="2900" dirty="0" smtClean="0"/>
              <a:t>TA 60/-</a:t>
            </a:r>
          </a:p>
          <a:p>
            <a:pPr algn="ctr"/>
            <a:endParaRPr lang="tr-TR" dirty="0" smtClean="0"/>
          </a:p>
          <a:p>
            <a:pPr algn="ctr">
              <a:buNone/>
            </a:pPr>
            <a:r>
              <a:rPr lang="tr-TR" dirty="0" smtClean="0"/>
              <a:t>      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sz="3300" dirty="0" err="1" smtClean="0"/>
              <a:t>intradiyalitik</a:t>
            </a:r>
            <a:r>
              <a:rPr lang="tr-TR" sz="3300" dirty="0" smtClean="0"/>
              <a:t> hipotansiyon</a:t>
            </a:r>
            <a:r>
              <a:rPr lang="tr-TR" dirty="0" smtClean="0"/>
              <a:t>     </a:t>
            </a:r>
          </a:p>
          <a:p>
            <a:endParaRPr lang="tr-TR" dirty="0" smtClean="0"/>
          </a:p>
        </p:txBody>
      </p:sp>
      <p:sp>
        <p:nvSpPr>
          <p:cNvPr id="7" name="6 Aşağı Ok"/>
          <p:cNvSpPr/>
          <p:nvPr/>
        </p:nvSpPr>
        <p:spPr>
          <a:xfrm>
            <a:off x="4415458" y="5085184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03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2800" b="1" dirty="0" err="1" smtClean="0"/>
              <a:t>intradiyalitik</a:t>
            </a:r>
            <a:r>
              <a:rPr lang="tr-TR" sz="2800" b="1" dirty="0" smtClean="0"/>
              <a:t> hipotansiyon tanımı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3568" y="2323652"/>
            <a:ext cx="7920880" cy="3508977"/>
          </a:xfrm>
        </p:spPr>
        <p:txBody>
          <a:bodyPr>
            <a:normAutofit/>
          </a:bodyPr>
          <a:lstStyle/>
          <a:p>
            <a:pPr marL="84138" indent="-14288">
              <a:buFont typeface="Courier New" panose="02070309020205020404" pitchFamily="49" charset="0"/>
              <a:buChar char="o"/>
            </a:pPr>
            <a:r>
              <a:rPr lang="tr-TR" sz="2200" dirty="0" smtClean="0"/>
              <a:t> </a:t>
            </a:r>
            <a:r>
              <a:rPr lang="tr-TR" dirty="0" err="1" smtClean="0"/>
              <a:t>Sistolik</a:t>
            </a:r>
            <a:r>
              <a:rPr lang="tr-TR" dirty="0" smtClean="0"/>
              <a:t> </a:t>
            </a:r>
            <a:r>
              <a:rPr lang="tr-TR" dirty="0"/>
              <a:t>kan basıncında &gt; 20 mm Hg veya</a:t>
            </a:r>
          </a:p>
          <a:p>
            <a:pPr marL="84138" indent="-14288">
              <a:buFont typeface="Courier New" panose="02070309020205020404" pitchFamily="49" charset="0"/>
              <a:buChar char="o"/>
            </a:pPr>
            <a:r>
              <a:rPr lang="tr-TR" dirty="0"/>
              <a:t>Ortalama kan basıncında &gt; 10 mm </a:t>
            </a:r>
            <a:r>
              <a:rPr lang="tr-TR" dirty="0" smtClean="0"/>
              <a:t>Hg düşüş</a:t>
            </a:r>
          </a:p>
          <a:p>
            <a:pPr marL="68580" indent="0" algn="ctr">
              <a:buNone/>
            </a:pPr>
            <a:r>
              <a:rPr lang="tr-TR" dirty="0" smtClean="0"/>
              <a:t> </a:t>
            </a:r>
            <a:r>
              <a:rPr lang="tr-TR" dirty="0" smtClean="0">
                <a:solidFill>
                  <a:schemeClr val="accent1"/>
                </a:solidFill>
              </a:rPr>
              <a:t>ve beraberinde SEMPTOM VARLIĞI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sz="1400" dirty="0" err="1"/>
              <a:t>European</a:t>
            </a:r>
            <a:r>
              <a:rPr lang="tr-TR" sz="1400" dirty="0"/>
              <a:t> Best </a:t>
            </a:r>
            <a:r>
              <a:rPr lang="tr-TR" sz="1400" dirty="0" err="1"/>
              <a:t>Practice</a:t>
            </a:r>
            <a:r>
              <a:rPr lang="tr-TR" sz="1400" dirty="0"/>
              <a:t> </a:t>
            </a:r>
            <a:r>
              <a:rPr lang="tr-TR" sz="1400" dirty="0" err="1" smtClean="0"/>
              <a:t>Guidelines</a:t>
            </a:r>
            <a:r>
              <a:rPr lang="tr-TR" sz="1400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 err="1" smtClean="0"/>
              <a:t>Nephrol</a:t>
            </a:r>
            <a:r>
              <a:rPr lang="en-US" sz="1400" dirty="0" smtClean="0"/>
              <a:t> </a:t>
            </a:r>
            <a:r>
              <a:rPr lang="en-US" sz="1400" dirty="0"/>
              <a:t>Dial Transplant. 2007 May;22 </a:t>
            </a:r>
            <a:r>
              <a:rPr lang="en-US" sz="1400" dirty="0" err="1"/>
              <a:t>Suppl</a:t>
            </a:r>
            <a:r>
              <a:rPr lang="en-US" sz="1400" dirty="0"/>
              <a:t> 2:ii22-44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58402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2800" b="1" dirty="0" err="1" smtClean="0"/>
              <a:t>intradiyalitik</a:t>
            </a:r>
            <a:r>
              <a:rPr lang="tr-TR" sz="2800" b="1" dirty="0" smtClean="0"/>
              <a:t> hipotansiyon tanımı (çocuk)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3568" y="2323652"/>
            <a:ext cx="7920880" cy="350897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200" dirty="0" smtClean="0"/>
              <a:t>  </a:t>
            </a:r>
            <a:r>
              <a:rPr lang="tr-TR" sz="2200" dirty="0" err="1" smtClean="0"/>
              <a:t>Sistolik</a:t>
            </a:r>
            <a:r>
              <a:rPr lang="tr-TR" sz="2200" dirty="0" smtClean="0"/>
              <a:t> kan basıncının yaşa ve cinsiyete göre &lt;5p olması                          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tr-TR" sz="2600" dirty="0" smtClean="0">
                <a:solidFill>
                  <a:schemeClr val="accent1"/>
                </a:solidFill>
              </a:rPr>
              <a:t>ve beraberinde</a:t>
            </a:r>
          </a:p>
          <a:p>
            <a:pPr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200" dirty="0" smtClean="0"/>
              <a:t>Semptom varlığı (karın ağrısı, bulantı, kusma, kas krampları, huzursuzluk, sersemlik, </a:t>
            </a:r>
            <a:r>
              <a:rPr lang="tr-TR" sz="2200" dirty="0" err="1" smtClean="0"/>
              <a:t>senkop</a:t>
            </a:r>
            <a:r>
              <a:rPr lang="tr-TR" sz="2200" dirty="0" smtClean="0"/>
              <a:t>, </a:t>
            </a:r>
            <a:r>
              <a:rPr lang="tr-TR" sz="2200" dirty="0" err="1" smtClean="0"/>
              <a:t>anksiyete</a:t>
            </a:r>
            <a:r>
              <a:rPr lang="tr-TR" sz="2200" dirty="0" smtClean="0"/>
              <a:t>)</a:t>
            </a:r>
            <a:r>
              <a:rPr lang="en-US" sz="2200" dirty="0" smtClean="0"/>
              <a:t> </a:t>
            </a:r>
            <a:endParaRPr lang="tr-TR" sz="2200" dirty="0" smtClean="0"/>
          </a:p>
          <a:p>
            <a:pPr marL="0" indent="0">
              <a:lnSpc>
                <a:spcPct val="150000"/>
              </a:lnSpc>
              <a:buNone/>
            </a:pPr>
            <a:endParaRPr lang="tr-TR" sz="16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sz="1500" dirty="0" err="1" smtClean="0"/>
              <a:t>Raina</a:t>
            </a:r>
            <a:r>
              <a:rPr lang="tr-TR" sz="1500" dirty="0" smtClean="0"/>
              <a:t> R; </a:t>
            </a:r>
            <a:r>
              <a:rPr lang="en-US" sz="1500" dirty="0"/>
              <a:t>Pediatric intradialytic hypotension: recommendations from the Pediatric Continuous Renal Replacement Therapy (PCRRT) </a:t>
            </a:r>
            <a:r>
              <a:rPr lang="en-US" sz="1500" dirty="0" smtClean="0"/>
              <a:t>Workgroup</a:t>
            </a:r>
            <a:r>
              <a:rPr lang="tr-TR" sz="1500" dirty="0" smtClean="0"/>
              <a:t>; </a:t>
            </a:r>
            <a:r>
              <a:rPr lang="tr-TR" sz="1500" dirty="0" err="1" smtClean="0"/>
              <a:t>Ped</a:t>
            </a:r>
            <a:r>
              <a:rPr lang="tr-TR" sz="1500" dirty="0" smtClean="0"/>
              <a:t> </a:t>
            </a:r>
            <a:r>
              <a:rPr lang="tr-TR" sz="1500" dirty="0" err="1" smtClean="0"/>
              <a:t>Neph</a:t>
            </a:r>
            <a:r>
              <a:rPr lang="tr-TR" sz="1500" dirty="0" smtClean="0"/>
              <a:t> 2019</a:t>
            </a:r>
            <a:endParaRPr lang="en-US" sz="1500" dirty="0"/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06083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2800" b="1" dirty="0" err="1" smtClean="0"/>
              <a:t>intradiyalitik</a:t>
            </a:r>
            <a:r>
              <a:rPr lang="tr-TR" sz="2800" b="1" dirty="0" smtClean="0"/>
              <a:t> hipotansiyon nedenleri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7188" indent="0">
              <a:buNone/>
            </a:pPr>
            <a:r>
              <a:rPr lang="tr-TR" dirty="0" smtClean="0"/>
              <a:t>1. </a:t>
            </a:r>
            <a:r>
              <a:rPr lang="tr-TR" dirty="0" err="1" smtClean="0"/>
              <a:t>İntravasküler</a:t>
            </a:r>
            <a:r>
              <a:rPr lang="tr-TR" dirty="0" smtClean="0"/>
              <a:t> </a:t>
            </a:r>
            <a:r>
              <a:rPr lang="tr-TR" dirty="0"/>
              <a:t>volümün hızla ve çok azalması </a:t>
            </a:r>
            <a:endParaRPr lang="tr-TR" dirty="0" smtClean="0"/>
          </a:p>
          <a:p>
            <a:pPr marL="357188" indent="0">
              <a:buNone/>
            </a:pPr>
            <a:endParaRPr lang="tr-TR" dirty="0" smtClean="0"/>
          </a:p>
          <a:p>
            <a:pPr marL="357188" indent="0">
              <a:buNone/>
            </a:pPr>
            <a:r>
              <a:rPr lang="tr-TR" sz="1900" dirty="0"/>
              <a:t> </a:t>
            </a:r>
            <a:r>
              <a:rPr lang="tr-TR" sz="1900" dirty="0" smtClean="0"/>
              <a:t>   - Fazla </a:t>
            </a:r>
            <a:r>
              <a:rPr lang="tr-TR" sz="1900" dirty="0"/>
              <a:t>ve hızlı </a:t>
            </a:r>
            <a:r>
              <a:rPr lang="tr-TR" sz="1900" dirty="0" smtClean="0"/>
              <a:t>UF</a:t>
            </a:r>
          </a:p>
          <a:p>
            <a:pPr marL="357188" indent="0">
              <a:buNone/>
            </a:pPr>
            <a:r>
              <a:rPr lang="tr-TR" sz="1900" dirty="0"/>
              <a:t> </a:t>
            </a:r>
            <a:r>
              <a:rPr lang="tr-TR" sz="1900" dirty="0" smtClean="0"/>
              <a:t>   - Düşük </a:t>
            </a:r>
            <a:r>
              <a:rPr lang="tr-TR" sz="1900" dirty="0"/>
              <a:t>kuru ağırlık hedefi </a:t>
            </a:r>
            <a:endParaRPr lang="tr-TR" sz="1900" dirty="0" smtClean="0"/>
          </a:p>
          <a:p>
            <a:pPr marL="357188" indent="0">
              <a:buNone/>
            </a:pPr>
            <a:r>
              <a:rPr lang="tr-TR" sz="1900" dirty="0"/>
              <a:t> </a:t>
            </a:r>
            <a:r>
              <a:rPr lang="tr-TR" sz="1900" dirty="0" smtClean="0"/>
              <a:t>   - Düşük  </a:t>
            </a:r>
            <a:r>
              <a:rPr lang="tr-TR" sz="1900" dirty="0"/>
              <a:t>diyaliz sıvısı </a:t>
            </a:r>
            <a:r>
              <a:rPr lang="tr-TR" sz="1900" dirty="0" smtClean="0"/>
              <a:t>sodyumu</a:t>
            </a:r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145068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2800" b="1" dirty="0" err="1" smtClean="0"/>
              <a:t>intradiyalitik</a:t>
            </a:r>
            <a:r>
              <a:rPr lang="tr-TR" sz="2800" b="1" dirty="0" smtClean="0"/>
              <a:t> hipotansiyon nedenleri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2323652"/>
            <a:ext cx="3888433" cy="35089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tr-TR" dirty="0" smtClean="0"/>
              <a:t>2. </a:t>
            </a:r>
            <a:r>
              <a:rPr lang="tr-TR" dirty="0" err="1" smtClean="0"/>
              <a:t>Vazodilatasyon</a:t>
            </a:r>
            <a:endParaRPr lang="tr-TR" dirty="0" smtClean="0"/>
          </a:p>
          <a:p>
            <a:pPr marL="68580" indent="0">
              <a:buNone/>
            </a:pPr>
            <a:endParaRPr lang="tr-TR" dirty="0" smtClean="0"/>
          </a:p>
          <a:p>
            <a:pPr marL="68580" indent="0">
              <a:buNone/>
            </a:pPr>
            <a:r>
              <a:rPr lang="tr-TR" sz="1900" dirty="0"/>
              <a:t>    - Asetat içeren diyaliz sıvısı </a:t>
            </a:r>
            <a:endParaRPr lang="tr-TR" sz="1900" dirty="0" smtClean="0"/>
          </a:p>
          <a:p>
            <a:pPr marL="68580" indent="0">
              <a:buNone/>
            </a:pPr>
            <a:r>
              <a:rPr lang="tr-TR" sz="1900" dirty="0"/>
              <a:t> </a:t>
            </a:r>
            <a:r>
              <a:rPr lang="tr-TR" sz="1900" dirty="0" smtClean="0"/>
              <a:t>   - Aşırı </a:t>
            </a:r>
            <a:r>
              <a:rPr lang="tr-TR" sz="1900" dirty="0"/>
              <a:t>sıcak diyaliz sıvısı </a:t>
            </a:r>
            <a:endParaRPr lang="tr-TR" sz="1900" dirty="0" smtClean="0"/>
          </a:p>
          <a:p>
            <a:pPr marL="68580" indent="0">
              <a:buNone/>
            </a:pPr>
            <a:r>
              <a:rPr lang="tr-TR" sz="1900" dirty="0"/>
              <a:t> </a:t>
            </a:r>
            <a:r>
              <a:rPr lang="tr-TR" sz="1900" dirty="0" smtClean="0"/>
              <a:t>   - </a:t>
            </a:r>
            <a:r>
              <a:rPr lang="tr-TR" sz="1900" dirty="0" err="1" smtClean="0"/>
              <a:t>Antihipertansif</a:t>
            </a:r>
            <a:r>
              <a:rPr lang="tr-TR" sz="1900" dirty="0" smtClean="0"/>
              <a:t> </a:t>
            </a:r>
            <a:r>
              <a:rPr lang="tr-TR" sz="1900" dirty="0"/>
              <a:t>ilaçlar </a:t>
            </a:r>
            <a:endParaRPr lang="tr-TR" sz="1900" dirty="0" smtClean="0"/>
          </a:p>
          <a:p>
            <a:pPr marL="68580" indent="0">
              <a:buNone/>
            </a:pPr>
            <a:r>
              <a:rPr lang="tr-TR" sz="1900" dirty="0"/>
              <a:t> </a:t>
            </a:r>
            <a:r>
              <a:rPr lang="tr-TR" sz="1900" dirty="0" smtClean="0"/>
              <a:t>   - </a:t>
            </a:r>
            <a:r>
              <a:rPr lang="tr-TR" sz="1900" dirty="0" err="1" smtClean="0"/>
              <a:t>Splenik</a:t>
            </a:r>
            <a:r>
              <a:rPr lang="tr-TR" sz="1900" dirty="0" smtClean="0"/>
              <a:t> </a:t>
            </a:r>
            <a:r>
              <a:rPr lang="tr-TR" sz="1900" dirty="0" err="1"/>
              <a:t>vazodilatasyon</a:t>
            </a:r>
            <a:r>
              <a:rPr lang="tr-TR" sz="1900" dirty="0"/>
              <a:t> </a:t>
            </a:r>
            <a:endParaRPr lang="tr-TR" sz="1900" dirty="0" smtClean="0"/>
          </a:p>
          <a:p>
            <a:pPr marL="68580" indent="0">
              <a:buNone/>
            </a:pPr>
            <a:r>
              <a:rPr lang="tr-TR" sz="1900" dirty="0"/>
              <a:t> </a:t>
            </a:r>
            <a:r>
              <a:rPr lang="tr-TR" sz="1900" dirty="0" smtClean="0"/>
              <a:t>   - Otonom </a:t>
            </a:r>
            <a:r>
              <a:rPr lang="tr-TR" sz="1900" dirty="0" err="1" smtClean="0"/>
              <a:t>nöropati</a:t>
            </a:r>
            <a:endParaRPr lang="tr-TR" sz="19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4427984" y="2276872"/>
            <a:ext cx="4392488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tr-TR" dirty="0" smtClean="0"/>
              <a:t>3. Kalp fonksiyonlarının bozulması </a:t>
            </a:r>
          </a:p>
          <a:p>
            <a:pPr marL="68580" indent="0">
              <a:buFont typeface="Wingdings 2" pitchFamily="18" charset="2"/>
              <a:buNone/>
            </a:pPr>
            <a:endParaRPr lang="tr-TR" sz="1900" dirty="0" smtClean="0"/>
          </a:p>
          <a:p>
            <a:pPr marL="68580" indent="0">
              <a:buFont typeface="Wingdings 2" pitchFamily="18" charset="2"/>
              <a:buNone/>
            </a:pPr>
            <a:r>
              <a:rPr lang="tr-TR" sz="1900" dirty="0" smtClean="0"/>
              <a:t>   - </a:t>
            </a:r>
            <a:r>
              <a:rPr lang="tr-TR" sz="1900" dirty="0" err="1" smtClean="0"/>
              <a:t>İskemik</a:t>
            </a:r>
            <a:r>
              <a:rPr lang="tr-TR" sz="1900" dirty="0" smtClean="0"/>
              <a:t> kalp hastalığı </a:t>
            </a:r>
          </a:p>
          <a:p>
            <a:pPr marL="68580" indent="0">
              <a:buFont typeface="Wingdings 2" pitchFamily="18" charset="2"/>
              <a:buNone/>
            </a:pPr>
            <a:r>
              <a:rPr lang="tr-TR" sz="1900" dirty="0" smtClean="0"/>
              <a:t>   - Aritmi </a:t>
            </a:r>
          </a:p>
          <a:p>
            <a:pPr marL="68580" indent="0">
              <a:buFont typeface="Wingdings 2" pitchFamily="18" charset="2"/>
              <a:buNone/>
            </a:pPr>
            <a:r>
              <a:rPr lang="tr-TR" sz="1900" dirty="0" smtClean="0"/>
              <a:t>   - </a:t>
            </a:r>
            <a:r>
              <a:rPr lang="tr-TR" sz="1900" dirty="0" err="1" smtClean="0"/>
              <a:t>Perikardit</a:t>
            </a:r>
            <a:r>
              <a:rPr lang="tr-TR" sz="1900" dirty="0" smtClean="0"/>
              <a:t> </a:t>
            </a:r>
          </a:p>
          <a:p>
            <a:pPr marL="68580" indent="0">
              <a:buFont typeface="Wingdings 2" pitchFamily="18" charset="2"/>
              <a:buNone/>
            </a:pPr>
            <a:r>
              <a:rPr lang="tr-TR" sz="1900" dirty="0" smtClean="0"/>
              <a:t>   - Beta </a:t>
            </a:r>
            <a:r>
              <a:rPr lang="tr-TR" sz="1900" dirty="0" err="1" smtClean="0"/>
              <a:t>bloker</a:t>
            </a:r>
            <a:r>
              <a:rPr lang="tr-TR" sz="1900" dirty="0" smtClean="0"/>
              <a:t> kullanımı </a:t>
            </a:r>
          </a:p>
          <a:p>
            <a:pPr marL="68580" indent="0">
              <a:buFont typeface="Wingdings 2" pitchFamily="18" charset="2"/>
              <a:buNone/>
            </a:pPr>
            <a:r>
              <a:rPr lang="tr-TR" sz="1900" dirty="0" smtClean="0"/>
              <a:t>   - </a:t>
            </a:r>
            <a:r>
              <a:rPr lang="tr-TR" sz="1900" dirty="0" err="1" smtClean="0"/>
              <a:t>Amiloidoz</a:t>
            </a:r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136824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47102" y="548680"/>
            <a:ext cx="7024744" cy="1143000"/>
          </a:xfrm>
        </p:spPr>
        <p:txBody>
          <a:bodyPr/>
          <a:lstStyle/>
          <a:p>
            <a:r>
              <a:rPr lang="tr-TR" dirty="0" smtClean="0"/>
              <a:t>             Vaka 1- R.K.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700808"/>
            <a:ext cx="8064896" cy="4896544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sz="3400" dirty="0" smtClean="0"/>
              <a:t> 11 yaş erkek hasta</a:t>
            </a:r>
          </a:p>
          <a:p>
            <a:pPr algn="ctr">
              <a:buNone/>
            </a:pPr>
            <a:r>
              <a:rPr lang="tr-TR" sz="3400" dirty="0" smtClean="0"/>
              <a:t>  </a:t>
            </a:r>
          </a:p>
          <a:p>
            <a:pPr algn="ctr">
              <a:buNone/>
            </a:pPr>
            <a:r>
              <a:rPr lang="tr-TR" sz="3400" dirty="0" err="1" smtClean="0"/>
              <a:t>Spina</a:t>
            </a:r>
            <a:r>
              <a:rPr lang="tr-TR" sz="3400" dirty="0" smtClean="0"/>
              <a:t> </a:t>
            </a:r>
            <a:r>
              <a:rPr lang="tr-TR" sz="3400" dirty="0" err="1" smtClean="0"/>
              <a:t>Bifida</a:t>
            </a:r>
            <a:r>
              <a:rPr lang="tr-TR" sz="3400" dirty="0" smtClean="0"/>
              <a:t>, </a:t>
            </a:r>
            <a:r>
              <a:rPr lang="tr-TR" sz="3400" dirty="0" err="1" smtClean="0"/>
              <a:t>Nörojen</a:t>
            </a:r>
            <a:r>
              <a:rPr lang="tr-TR" sz="3400" dirty="0" smtClean="0"/>
              <a:t> Mesaneye </a:t>
            </a:r>
            <a:r>
              <a:rPr lang="tr-TR" sz="3400" dirty="0" err="1" smtClean="0"/>
              <a:t>Sekonder</a:t>
            </a:r>
            <a:r>
              <a:rPr lang="tr-TR" sz="3400" dirty="0" smtClean="0"/>
              <a:t> KBY</a:t>
            </a:r>
          </a:p>
          <a:p>
            <a:pPr algn="ctr">
              <a:buNone/>
            </a:pPr>
            <a:r>
              <a:rPr lang="tr-TR" sz="3400" dirty="0" smtClean="0"/>
              <a:t>3 Yıldır hastada 3 gün hemodiyalize giriyor</a:t>
            </a:r>
          </a:p>
          <a:p>
            <a:pPr algn="ctr">
              <a:buNone/>
            </a:pPr>
            <a:endParaRPr lang="tr-TR" sz="3400" dirty="0" smtClean="0"/>
          </a:p>
          <a:p>
            <a:pPr algn="ctr">
              <a:buNone/>
            </a:pPr>
            <a:endParaRPr lang="tr-TR" sz="3400" dirty="0" smtClean="0"/>
          </a:p>
          <a:p>
            <a:pPr algn="ctr">
              <a:buNone/>
            </a:pPr>
            <a:r>
              <a:rPr lang="tr-TR" sz="3400" dirty="0" smtClean="0"/>
              <a:t>2.01.2018 Hemodiyalizin 2. saatinde </a:t>
            </a:r>
          </a:p>
          <a:p>
            <a:pPr algn="ctr">
              <a:buNone/>
            </a:pPr>
            <a:r>
              <a:rPr lang="tr-TR" sz="3400" dirty="0" smtClean="0"/>
              <a:t>Bulantı</a:t>
            </a:r>
          </a:p>
          <a:p>
            <a:pPr algn="ctr">
              <a:buNone/>
            </a:pPr>
            <a:endParaRPr lang="tr-TR" sz="3400" dirty="0" smtClean="0"/>
          </a:p>
          <a:p>
            <a:pPr algn="ctr">
              <a:buNone/>
            </a:pPr>
            <a:r>
              <a:rPr lang="tr-TR" sz="3400" dirty="0" smtClean="0"/>
              <a:t>TA 60/-</a:t>
            </a:r>
          </a:p>
          <a:p>
            <a:pPr algn="ctr"/>
            <a:endParaRPr lang="tr-TR" dirty="0" smtClean="0"/>
          </a:p>
          <a:p>
            <a:pPr algn="ctr">
              <a:buNone/>
            </a:pPr>
            <a:r>
              <a:rPr lang="tr-TR" dirty="0" smtClean="0"/>
              <a:t>      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lnSpc>
                <a:spcPct val="170000"/>
              </a:lnSpc>
              <a:buNone/>
            </a:pPr>
            <a:r>
              <a:rPr lang="tr-TR" sz="3400" dirty="0" err="1" smtClean="0"/>
              <a:t>Trendelenburg</a:t>
            </a:r>
            <a:r>
              <a:rPr lang="tr-TR" sz="3400" dirty="0" smtClean="0"/>
              <a:t> </a:t>
            </a:r>
            <a:r>
              <a:rPr lang="tr-TR" sz="3400" dirty="0"/>
              <a:t>pozisyonu</a:t>
            </a:r>
          </a:p>
          <a:p>
            <a:pPr algn="ctr">
              <a:lnSpc>
                <a:spcPct val="170000"/>
              </a:lnSpc>
              <a:buNone/>
            </a:pPr>
            <a:r>
              <a:rPr lang="tr-TR" sz="3400" dirty="0" smtClean="0"/>
              <a:t>UF durduruldu</a:t>
            </a:r>
            <a:endParaRPr lang="tr-TR" sz="3400" dirty="0"/>
          </a:p>
          <a:p>
            <a:pPr algn="ctr">
              <a:lnSpc>
                <a:spcPct val="170000"/>
              </a:lnSpc>
              <a:buNone/>
            </a:pPr>
            <a:r>
              <a:rPr lang="tr-TR" sz="3400" dirty="0"/>
              <a:t>60 cc </a:t>
            </a:r>
            <a:r>
              <a:rPr lang="tr-TR" sz="3400" dirty="0" smtClean="0"/>
              <a:t>SF</a:t>
            </a:r>
            <a:r>
              <a:rPr lang="tr-TR" dirty="0" smtClean="0"/>
              <a:t>      </a:t>
            </a:r>
          </a:p>
          <a:p>
            <a:endParaRPr lang="tr-TR" dirty="0" smtClean="0"/>
          </a:p>
        </p:txBody>
      </p:sp>
      <p:sp>
        <p:nvSpPr>
          <p:cNvPr id="7" name="6 Aşağı Ok"/>
          <p:cNvSpPr/>
          <p:nvPr/>
        </p:nvSpPr>
        <p:spPr>
          <a:xfrm>
            <a:off x="4415458" y="4509120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389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2800" b="1" dirty="0" err="1" smtClean="0"/>
              <a:t>intradiyalitik</a:t>
            </a:r>
            <a:r>
              <a:rPr lang="tr-TR" sz="2800" b="1" dirty="0" smtClean="0"/>
              <a:t> hipotansiyon tedavisi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323652"/>
            <a:ext cx="8280920" cy="3508977"/>
          </a:xfrm>
        </p:spPr>
        <p:txBody>
          <a:bodyPr>
            <a:normAutofit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err="1"/>
              <a:t>Trendelenburg</a:t>
            </a:r>
            <a:r>
              <a:rPr lang="tr-TR" dirty="0"/>
              <a:t> </a:t>
            </a:r>
            <a:r>
              <a:rPr lang="tr-TR" dirty="0" smtClean="0"/>
              <a:t>pozisyonu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UF azaltılır ya da durdurulur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5 </a:t>
            </a:r>
            <a:r>
              <a:rPr lang="tr-TR" dirty="0"/>
              <a:t>ml/kg  serum fizyolojik (%0.9 </a:t>
            </a:r>
            <a:r>
              <a:rPr lang="tr-TR" dirty="0" err="1"/>
              <a:t>NaCl</a:t>
            </a:r>
            <a:r>
              <a:rPr lang="tr-TR" dirty="0"/>
              <a:t>) </a:t>
            </a:r>
            <a:r>
              <a:rPr lang="tr-TR" dirty="0" err="1" smtClean="0"/>
              <a:t>ven</a:t>
            </a:r>
            <a:r>
              <a:rPr lang="tr-TR" dirty="0" smtClean="0"/>
              <a:t> setinden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Nazal oksijen</a:t>
            </a:r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62608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2800" b="1" dirty="0" err="1" smtClean="0"/>
              <a:t>intradiyalitik</a:t>
            </a:r>
            <a:r>
              <a:rPr lang="tr-TR" sz="2800" b="1" dirty="0" smtClean="0"/>
              <a:t> hipotansiyon önlenmesi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492" y="2323652"/>
            <a:ext cx="7488948" cy="350897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tr-TR" dirty="0"/>
              <a:t>Doğru kuru </a:t>
            </a:r>
            <a:r>
              <a:rPr lang="tr-TR" dirty="0" smtClean="0"/>
              <a:t>ağırlık</a:t>
            </a:r>
          </a:p>
          <a:p>
            <a:pPr>
              <a:buFont typeface="Courier New" panose="02070309020205020404" pitchFamily="49" charset="0"/>
              <a:buChar char="o"/>
            </a:pPr>
            <a:endParaRPr lang="tr-TR" dirty="0"/>
          </a:p>
          <a:p>
            <a:pPr>
              <a:buFont typeface="Courier New" panose="02070309020205020404" pitchFamily="49" charset="0"/>
              <a:buChar char="o"/>
            </a:pP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endParaRPr lang="tr-TR" dirty="0"/>
          </a:p>
          <a:p>
            <a:pPr>
              <a:buFont typeface="Courier New" panose="02070309020205020404" pitchFamily="49" charset="0"/>
              <a:buChar char="o"/>
            </a:pPr>
            <a:r>
              <a:rPr lang="tr-TR" sz="1800" dirty="0"/>
              <a:t>B</a:t>
            </a:r>
            <a:r>
              <a:rPr lang="tr-TR" sz="1800" dirty="0" smtClean="0"/>
              <a:t>ir </a:t>
            </a:r>
            <a:r>
              <a:rPr lang="tr-TR" sz="1800" dirty="0"/>
              <a:t>seansta çekilmesi gereken sıvı miktarı arttıkça gerekli olan </a:t>
            </a:r>
            <a:r>
              <a:rPr lang="tr-TR" sz="1800" dirty="0" smtClean="0"/>
              <a:t>sıvı </a:t>
            </a:r>
            <a:r>
              <a:rPr lang="tr-TR" sz="1800" dirty="0"/>
              <a:t>çekme hızı da </a:t>
            </a:r>
            <a:r>
              <a:rPr lang="tr-TR" sz="1800" dirty="0" smtClean="0"/>
              <a:t>artacaktır  </a:t>
            </a:r>
            <a:endParaRPr lang="tr-TR" sz="1800" dirty="0"/>
          </a:p>
          <a:p>
            <a:pPr marL="68580" indent="0">
              <a:buNone/>
            </a:pPr>
            <a:endParaRPr lang="tr-TR" dirty="0" smtClean="0"/>
          </a:p>
          <a:p>
            <a:pPr marL="68580" indent="0">
              <a:buNone/>
            </a:pPr>
            <a:r>
              <a:rPr lang="tr-TR" dirty="0"/>
              <a:t> </a:t>
            </a:r>
            <a:r>
              <a:rPr lang="tr-TR" dirty="0" smtClean="0"/>
              <a:t>  </a:t>
            </a:r>
            <a:r>
              <a:rPr lang="tr-TR" dirty="0" err="1" smtClean="0"/>
              <a:t>İnterdiyalitik</a:t>
            </a:r>
            <a:r>
              <a:rPr lang="tr-TR" dirty="0" smtClean="0"/>
              <a:t> sıvı ve tuz alımının azaltılması</a:t>
            </a:r>
          </a:p>
          <a:p>
            <a:pPr>
              <a:buFont typeface="Courier New" panose="02070309020205020404" pitchFamily="49" charset="0"/>
              <a:buChar char="o"/>
            </a:pPr>
            <a:endParaRPr lang="tr-TR" dirty="0" smtClean="0"/>
          </a:p>
        </p:txBody>
      </p:sp>
      <p:pic>
        <p:nvPicPr>
          <p:cNvPr id="4" name="Picture 2" descr="C:\Users\Alev\Desktop\RESİMLER\diyaliz holter rotary\biyoimpeedans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37" y="1987375"/>
            <a:ext cx="1682325" cy="126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Düz Ok Bağlayıcısı 4"/>
          <p:cNvCxnSpPr/>
          <p:nvPr/>
        </p:nvCxnSpPr>
        <p:spPr>
          <a:xfrm>
            <a:off x="3059832" y="4725144"/>
            <a:ext cx="0" cy="2880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09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2800" b="1" dirty="0" err="1" smtClean="0"/>
              <a:t>intradiyalitik</a:t>
            </a:r>
            <a:r>
              <a:rPr lang="tr-TR" sz="2800" b="1" dirty="0" smtClean="0"/>
              <a:t> hipotansiyon önlenmesi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492" y="2323652"/>
            <a:ext cx="7488948" cy="350897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Diyaliz </a:t>
            </a:r>
            <a:r>
              <a:rPr lang="tr-TR" dirty="0"/>
              <a:t>sırasında </a:t>
            </a:r>
            <a:r>
              <a:rPr lang="tr-TR" dirty="0" smtClean="0"/>
              <a:t>gıda alımından kaçınılması </a:t>
            </a:r>
          </a:p>
          <a:p>
            <a:pPr>
              <a:buFont typeface="Courier New" panose="02070309020205020404" pitchFamily="49" charset="0"/>
              <a:buChar char="o"/>
            </a:pPr>
            <a:endParaRPr lang="tr-TR" dirty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err="1" smtClean="0"/>
              <a:t>Antihipertansif</a:t>
            </a:r>
            <a:r>
              <a:rPr lang="tr-TR" dirty="0" smtClean="0"/>
              <a:t> ilaçların hemodiyaliz seansı öncesinde verilmemesi</a:t>
            </a:r>
          </a:p>
          <a:p>
            <a:pPr>
              <a:buFont typeface="Courier New" panose="02070309020205020404" pitchFamily="49" charset="0"/>
              <a:buChar char="o"/>
            </a:pPr>
            <a:endParaRPr lang="tr-TR" dirty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err="1" smtClean="0"/>
              <a:t>Hb</a:t>
            </a:r>
            <a:r>
              <a:rPr lang="tr-TR" dirty="0" smtClean="0"/>
              <a:t> </a:t>
            </a:r>
            <a:r>
              <a:rPr lang="tr-TR" dirty="0"/>
              <a:t>&gt;10 g/</a:t>
            </a:r>
            <a:r>
              <a:rPr lang="tr-TR" dirty="0" err="1"/>
              <a:t>dL</a:t>
            </a:r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229815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2800" b="1" dirty="0" err="1" smtClean="0"/>
              <a:t>intradiyalitik</a:t>
            </a:r>
            <a:r>
              <a:rPr lang="tr-TR" sz="2800" b="1" dirty="0" smtClean="0"/>
              <a:t> hipotansiyon önlenmesi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492" y="2323652"/>
            <a:ext cx="7488948" cy="350897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/>
              <a:t>Volüm </a:t>
            </a:r>
            <a:r>
              <a:rPr lang="tr-TR" sz="2000" dirty="0" err="1" smtClean="0"/>
              <a:t>monitörizasyonu</a:t>
            </a:r>
            <a:r>
              <a:rPr lang="tr-TR" sz="2000" dirty="0" smtClean="0"/>
              <a:t> olan diyaliz cihazı kullanılmalı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tr-TR" sz="2000" dirty="0"/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tr-TR" sz="2000" dirty="0" smtClean="0"/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tr-TR" sz="2000" dirty="0"/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tr-TR" sz="2000" dirty="0"/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1800" dirty="0" smtClean="0"/>
              <a:t>HD sırasında vücut ısısı artışı </a:t>
            </a:r>
            <a:r>
              <a:rPr lang="tr-TR" sz="1800" dirty="0" err="1" smtClean="0"/>
              <a:t>vazodilatasyona</a:t>
            </a:r>
            <a:r>
              <a:rPr lang="tr-TR" sz="1800" dirty="0" smtClean="0"/>
              <a:t> yol açabilir   </a:t>
            </a:r>
          </a:p>
          <a:p>
            <a:pPr marL="68580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Soğuk </a:t>
            </a:r>
            <a:r>
              <a:rPr lang="tr-TR" sz="2000" dirty="0" err="1"/>
              <a:t>diyalizat</a:t>
            </a:r>
            <a:r>
              <a:rPr lang="tr-TR" sz="2000" dirty="0"/>
              <a:t> </a:t>
            </a:r>
            <a:r>
              <a:rPr lang="tr-TR" sz="2000" dirty="0" smtClean="0"/>
              <a:t>(35-36.5°C)</a:t>
            </a:r>
            <a:endParaRPr lang="tr-TR" sz="2000" dirty="0"/>
          </a:p>
        </p:txBody>
      </p:sp>
      <p:cxnSp>
        <p:nvCxnSpPr>
          <p:cNvPr id="5" name="Düz Ok Bağlayıcısı 4"/>
          <p:cNvCxnSpPr/>
          <p:nvPr/>
        </p:nvCxnSpPr>
        <p:spPr>
          <a:xfrm>
            <a:off x="1607812" y="5517232"/>
            <a:ext cx="43204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crit line monitor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221628"/>
            <a:ext cx="2106115" cy="139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00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2800" b="1" dirty="0" err="1" smtClean="0"/>
              <a:t>intradiyalitik</a:t>
            </a:r>
            <a:r>
              <a:rPr lang="tr-TR" sz="2800" b="1" dirty="0" smtClean="0"/>
              <a:t> hipotansiyon önlenmesi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492" y="2323652"/>
            <a:ext cx="7488948" cy="350897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Yüksek </a:t>
            </a:r>
            <a:r>
              <a:rPr lang="tr-TR" sz="2000" dirty="0" err="1" smtClean="0"/>
              <a:t>diyalizat</a:t>
            </a:r>
            <a:r>
              <a:rPr lang="tr-TR" sz="2000" dirty="0" smtClean="0"/>
              <a:t> </a:t>
            </a:r>
            <a:r>
              <a:rPr lang="tr-TR" sz="2000" dirty="0" err="1" smtClean="0"/>
              <a:t>Na</a:t>
            </a:r>
            <a:r>
              <a:rPr lang="tr-TR" sz="2000" dirty="0" smtClean="0"/>
              <a:t> düzeyi (145-150 </a:t>
            </a:r>
            <a:r>
              <a:rPr lang="tr-TR" sz="2000" dirty="0" err="1"/>
              <a:t>mmol</a:t>
            </a:r>
            <a:r>
              <a:rPr lang="tr-TR" sz="2000" dirty="0"/>
              <a:t>/L</a:t>
            </a:r>
            <a:r>
              <a:rPr lang="tr-TR" sz="2000" dirty="0" smtClean="0"/>
              <a:t>)</a:t>
            </a:r>
            <a:r>
              <a:rPr lang="tr-TR" sz="2000" dirty="0"/>
              <a:t> </a:t>
            </a:r>
            <a:r>
              <a:rPr lang="tr-TR" sz="1700" dirty="0" err="1"/>
              <a:t>ozmotik</a:t>
            </a:r>
            <a:r>
              <a:rPr lang="tr-TR" sz="1700" dirty="0"/>
              <a:t> etkiyle </a:t>
            </a:r>
            <a:r>
              <a:rPr lang="tr-TR" sz="1700" dirty="0" err="1"/>
              <a:t>vasküler</a:t>
            </a:r>
            <a:r>
              <a:rPr lang="tr-TR" sz="1700" dirty="0"/>
              <a:t> doluşu </a:t>
            </a:r>
            <a:r>
              <a:rPr lang="tr-TR" sz="1700" dirty="0" smtClean="0"/>
              <a:t>sağlar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tr-TR" sz="1700" dirty="0"/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Azalan </a:t>
            </a:r>
            <a:r>
              <a:rPr lang="tr-TR" sz="2000" dirty="0" err="1" smtClean="0"/>
              <a:t>Na</a:t>
            </a:r>
            <a:r>
              <a:rPr lang="tr-TR" sz="2000" dirty="0" smtClean="0"/>
              <a:t> </a:t>
            </a:r>
            <a:r>
              <a:rPr lang="tr-TR" sz="2000" dirty="0"/>
              <a:t>profili (</a:t>
            </a:r>
            <a:r>
              <a:rPr lang="tr-TR" sz="2000" dirty="0" smtClean="0"/>
              <a:t>148 </a:t>
            </a:r>
            <a:r>
              <a:rPr lang="tr-TR" sz="2000" dirty="0" err="1" smtClean="0"/>
              <a:t>mmol</a:t>
            </a:r>
            <a:r>
              <a:rPr lang="tr-TR" sz="2000" dirty="0" smtClean="0"/>
              <a:t>/L       138 </a:t>
            </a:r>
            <a:r>
              <a:rPr lang="tr-TR" sz="2000" dirty="0" err="1"/>
              <a:t>mmol</a:t>
            </a:r>
            <a:r>
              <a:rPr lang="tr-TR" sz="2000" dirty="0"/>
              <a:t>/L</a:t>
            </a:r>
            <a:r>
              <a:rPr lang="tr-TR" sz="2000" dirty="0" smtClean="0"/>
              <a:t>)</a:t>
            </a:r>
          </a:p>
          <a:p>
            <a:pPr marL="68580" indent="0">
              <a:lnSpc>
                <a:spcPct val="150000"/>
              </a:lnSpc>
              <a:buNone/>
            </a:pPr>
            <a:r>
              <a:rPr lang="tr-TR" sz="2000" dirty="0" smtClean="0"/>
              <a:t>(</a:t>
            </a:r>
            <a:r>
              <a:rPr lang="tr-TR" sz="1800" dirty="0" smtClean="0"/>
              <a:t>sabit hızla azalan, basamaklı azalan, giderek artan hızda azalan)</a:t>
            </a:r>
            <a:endParaRPr lang="tr-TR" sz="2000" dirty="0"/>
          </a:p>
        </p:txBody>
      </p:sp>
      <p:cxnSp>
        <p:nvCxnSpPr>
          <p:cNvPr id="5" name="Düz Ok Bağlayıcısı 4"/>
          <p:cNvCxnSpPr/>
          <p:nvPr/>
        </p:nvCxnSpPr>
        <p:spPr>
          <a:xfrm>
            <a:off x="5148064" y="4005064"/>
            <a:ext cx="43204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1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2800" b="1" dirty="0" err="1" smtClean="0"/>
              <a:t>intradiyalitik</a:t>
            </a:r>
            <a:r>
              <a:rPr lang="tr-TR" sz="2800" b="1" dirty="0" smtClean="0"/>
              <a:t> hipotansiyon önlenmesi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492" y="2323652"/>
            <a:ext cx="7488948" cy="350897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tr-TR" dirty="0"/>
              <a:t>Diyaliz öncesinde </a:t>
            </a:r>
            <a:r>
              <a:rPr lang="tr-TR" dirty="0" smtClean="0"/>
              <a:t>veya sırasında</a:t>
            </a:r>
          </a:p>
          <a:p>
            <a:pPr marL="68580" indent="0">
              <a:buNone/>
            </a:pPr>
            <a:r>
              <a:rPr lang="tr-TR" dirty="0" smtClean="0"/>
              <a:t>     - Albümin </a:t>
            </a:r>
            <a:r>
              <a:rPr lang="tr-TR" sz="1600" dirty="0" smtClean="0"/>
              <a:t>(0.5-1 gr/kg</a:t>
            </a:r>
            <a:r>
              <a:rPr lang="tr-TR" sz="1600" dirty="0"/>
              <a:t>)</a:t>
            </a:r>
          </a:p>
          <a:p>
            <a:pPr marL="68580" indent="0">
              <a:buNone/>
            </a:pPr>
            <a:r>
              <a:rPr lang="tr-TR" dirty="0"/>
              <a:t> </a:t>
            </a:r>
            <a:r>
              <a:rPr lang="tr-TR" dirty="0" smtClean="0"/>
              <a:t>    - </a:t>
            </a:r>
            <a:r>
              <a:rPr lang="tr-TR" dirty="0" err="1" smtClean="0"/>
              <a:t>Mannitol</a:t>
            </a:r>
            <a:r>
              <a:rPr lang="tr-TR" dirty="0" smtClean="0"/>
              <a:t> </a:t>
            </a:r>
            <a:r>
              <a:rPr lang="tr-TR" sz="1400" dirty="0" smtClean="0"/>
              <a:t>(1gr/kg haftanın ilk HD seansında, 0.5gr/kg sonraki iki seansta) </a:t>
            </a:r>
            <a:endParaRPr lang="tr-TR" sz="1400" dirty="0"/>
          </a:p>
          <a:p>
            <a:pPr marL="68580" indent="0">
              <a:buNone/>
            </a:pPr>
            <a:r>
              <a:rPr lang="tr-TR" dirty="0"/>
              <a:t> </a:t>
            </a:r>
            <a:r>
              <a:rPr lang="tr-TR" dirty="0" smtClean="0"/>
              <a:t>    - </a:t>
            </a:r>
            <a:r>
              <a:rPr lang="tr-TR" dirty="0" err="1" smtClean="0"/>
              <a:t>Midodrine</a:t>
            </a:r>
            <a:r>
              <a:rPr lang="tr-TR" dirty="0" smtClean="0"/>
              <a:t> </a:t>
            </a:r>
            <a:r>
              <a:rPr lang="tr-TR" sz="1600" dirty="0" smtClean="0"/>
              <a:t>alfa-</a:t>
            </a:r>
            <a:r>
              <a:rPr lang="tr-TR" sz="1600" dirty="0" err="1" smtClean="0"/>
              <a:t>agonist</a:t>
            </a:r>
            <a:r>
              <a:rPr lang="tr-TR" sz="1600" dirty="0" smtClean="0"/>
              <a:t> özellikle otonom </a:t>
            </a:r>
            <a:r>
              <a:rPr lang="tr-TR" sz="1600" dirty="0" err="1" smtClean="0"/>
              <a:t>nöropatisi</a:t>
            </a:r>
            <a:r>
              <a:rPr lang="tr-TR" sz="1600" dirty="0" smtClean="0"/>
              <a:t> olan diyabetik hastalarda (2.5 mg/doz verilir, 30 </a:t>
            </a:r>
            <a:r>
              <a:rPr lang="tr-TR" sz="1600" dirty="0" err="1" smtClean="0"/>
              <a:t>dk</a:t>
            </a:r>
            <a:r>
              <a:rPr lang="tr-TR" sz="1600" dirty="0" smtClean="0"/>
              <a:t> sonra tekrarlanabilir, seansın son 30 </a:t>
            </a:r>
            <a:r>
              <a:rPr lang="tr-TR" sz="1600" dirty="0" err="1" smtClean="0"/>
              <a:t>dk’sında</a:t>
            </a:r>
            <a:r>
              <a:rPr lang="tr-TR" sz="1600" dirty="0" smtClean="0"/>
              <a:t> yapılmaz, </a:t>
            </a:r>
            <a:r>
              <a:rPr lang="tr-TR" sz="1600" dirty="0" err="1" smtClean="0"/>
              <a:t>maks</a:t>
            </a:r>
            <a:r>
              <a:rPr lang="tr-TR" sz="1600" dirty="0" smtClean="0"/>
              <a:t> kümülatif doz = 7.5mg/3 seans)</a:t>
            </a:r>
          </a:p>
          <a:p>
            <a:pPr marL="68580" indent="0">
              <a:buNone/>
            </a:pP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Online-HDF uygulamasına geçiş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7773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/>
          <a:lstStyle/>
          <a:p>
            <a:r>
              <a:rPr lang="tr-TR" dirty="0" smtClean="0"/>
              <a:t>           Vaka 2 - F.B.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536504"/>
          </a:xfrm>
        </p:spPr>
        <p:txBody>
          <a:bodyPr/>
          <a:lstStyle/>
          <a:p>
            <a:pPr algn="ctr">
              <a:buNone/>
            </a:pPr>
            <a:r>
              <a:rPr lang="tr-TR" dirty="0" smtClean="0"/>
              <a:t>VUR’ a SEKONDER KBY</a:t>
            </a:r>
          </a:p>
          <a:p>
            <a:pPr algn="ctr">
              <a:buNone/>
            </a:pPr>
            <a:r>
              <a:rPr lang="tr-TR" dirty="0" smtClean="0"/>
              <a:t>17 yaş kız hasta</a:t>
            </a:r>
          </a:p>
          <a:p>
            <a:pPr algn="ctr">
              <a:buNone/>
            </a:pPr>
            <a:r>
              <a:rPr lang="tr-TR" dirty="0" smtClean="0"/>
              <a:t>13.02.2019 ayaklarda kramp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Nedenleri:</a:t>
            </a:r>
          </a:p>
          <a:p>
            <a:pPr marL="525780" indent="-457200" algn="ctr">
              <a:buAutoNum type="alphaLcPeriod"/>
            </a:pPr>
            <a:r>
              <a:rPr lang="tr-TR" dirty="0" smtClean="0"/>
              <a:t>Hipotansiyon</a:t>
            </a:r>
          </a:p>
          <a:p>
            <a:pPr marL="525780" indent="-457200" algn="ctr">
              <a:buAutoNum type="alphaLcPeriod"/>
            </a:pPr>
            <a:r>
              <a:rPr lang="tr-TR" dirty="0" smtClean="0"/>
              <a:t>Hastanın kuru ağırlığının altında olması</a:t>
            </a:r>
          </a:p>
          <a:p>
            <a:pPr marL="525780" indent="-457200" algn="ctr">
              <a:buAutoNum type="alphaLcPeriod"/>
            </a:pPr>
            <a:r>
              <a:rPr lang="tr-TR" dirty="0" smtClean="0"/>
              <a:t>Düşük sodyumlu </a:t>
            </a:r>
            <a:r>
              <a:rPr lang="tr-TR" dirty="0" err="1" smtClean="0"/>
              <a:t>diyalizat</a:t>
            </a:r>
            <a:r>
              <a:rPr lang="tr-TR" dirty="0" smtClean="0"/>
              <a:t> kullanılması</a:t>
            </a:r>
            <a:endParaRPr lang="tr-TR" dirty="0"/>
          </a:p>
        </p:txBody>
      </p:sp>
      <p:sp>
        <p:nvSpPr>
          <p:cNvPr id="4" name="3 Aşağı Ok"/>
          <p:cNvSpPr/>
          <p:nvPr/>
        </p:nvSpPr>
        <p:spPr>
          <a:xfrm>
            <a:off x="4139952" y="3284984"/>
            <a:ext cx="57606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/>
          <a:lstStyle/>
          <a:p>
            <a:r>
              <a:rPr lang="tr-TR" dirty="0" smtClean="0"/>
              <a:t>           Vaka 2 - F.B.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536504"/>
          </a:xfrm>
        </p:spPr>
        <p:txBody>
          <a:bodyPr/>
          <a:lstStyle/>
          <a:p>
            <a:pPr algn="ctr">
              <a:buNone/>
            </a:pPr>
            <a:r>
              <a:rPr lang="tr-TR" dirty="0" smtClean="0"/>
              <a:t>VUR’ a SEKONDER KBY</a:t>
            </a:r>
          </a:p>
          <a:p>
            <a:pPr algn="ctr">
              <a:buNone/>
            </a:pPr>
            <a:r>
              <a:rPr lang="tr-TR" dirty="0" smtClean="0"/>
              <a:t>17 yaş kız hasta</a:t>
            </a:r>
          </a:p>
          <a:p>
            <a:pPr algn="ctr">
              <a:buNone/>
            </a:pPr>
            <a:r>
              <a:rPr lang="tr-TR" dirty="0" smtClean="0"/>
              <a:t>13.02.2019 ayaklarda kramp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Tedavi:</a:t>
            </a:r>
          </a:p>
          <a:p>
            <a:pPr marL="525780" indent="-457200" algn="ctr">
              <a:buAutoNum type="alphaLcPeriod"/>
            </a:pPr>
            <a:r>
              <a:rPr lang="tr-TR" dirty="0"/>
              <a:t>UF durduruldu</a:t>
            </a:r>
          </a:p>
          <a:p>
            <a:pPr marL="525780" indent="-457200" algn="ctr">
              <a:buAutoNum type="alphaLcPeriod"/>
            </a:pPr>
            <a:r>
              <a:rPr lang="tr-TR" dirty="0"/>
              <a:t>100 cc SF</a:t>
            </a:r>
          </a:p>
        </p:txBody>
      </p:sp>
      <p:sp>
        <p:nvSpPr>
          <p:cNvPr id="4" name="3 Aşağı Ok"/>
          <p:cNvSpPr/>
          <p:nvPr/>
        </p:nvSpPr>
        <p:spPr>
          <a:xfrm>
            <a:off x="4139952" y="3284984"/>
            <a:ext cx="57606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147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/>
          <a:lstStyle/>
          <a:p>
            <a:r>
              <a:rPr lang="tr-TR" dirty="0" smtClean="0"/>
              <a:t>          Vaka 4 – M.E.A.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60" y="1844824"/>
            <a:ext cx="7920880" cy="460851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tr-TR" dirty="0" smtClean="0"/>
              <a:t>PRİMER OKSALÜRİ+ KBY</a:t>
            </a:r>
          </a:p>
          <a:p>
            <a:pPr algn="ctr">
              <a:buNone/>
            </a:pPr>
            <a:r>
              <a:rPr lang="tr-TR" dirty="0" smtClean="0"/>
              <a:t> 9 Yaş erkek hasta</a:t>
            </a:r>
          </a:p>
          <a:p>
            <a:pPr algn="ctr">
              <a:buNone/>
            </a:pPr>
            <a:r>
              <a:rPr lang="tr-TR" dirty="0" smtClean="0"/>
              <a:t>Kalıcı </a:t>
            </a:r>
            <a:r>
              <a:rPr lang="tr-TR" dirty="0" err="1" smtClean="0"/>
              <a:t>kateterle</a:t>
            </a:r>
            <a:r>
              <a:rPr lang="tr-TR" dirty="0" smtClean="0"/>
              <a:t> </a:t>
            </a:r>
            <a:r>
              <a:rPr lang="tr-TR" dirty="0" err="1" smtClean="0"/>
              <a:t>HD’e</a:t>
            </a:r>
            <a:r>
              <a:rPr lang="tr-TR" dirty="0" smtClean="0"/>
              <a:t> giriyor</a:t>
            </a:r>
          </a:p>
          <a:p>
            <a:pPr algn="ctr">
              <a:buNone/>
            </a:pPr>
            <a:r>
              <a:rPr lang="tr-TR" dirty="0" smtClean="0"/>
              <a:t>08.02.2018 ateş ve titreme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lnSpc>
                <a:spcPct val="170000"/>
              </a:lnSpc>
              <a:buNone/>
            </a:pPr>
            <a:r>
              <a:rPr lang="tr-TR" dirty="0" smtClean="0"/>
              <a:t>Öksürük, ishal, karın ağrısı </a:t>
            </a:r>
            <a:r>
              <a:rPr lang="tr-TR" dirty="0" err="1" smtClean="0"/>
              <a:t>vb</a:t>
            </a:r>
            <a:r>
              <a:rPr lang="tr-TR" dirty="0" smtClean="0"/>
              <a:t> şikayetleri yok</a:t>
            </a:r>
          </a:p>
          <a:p>
            <a:pPr algn="ctr">
              <a:lnSpc>
                <a:spcPct val="170000"/>
              </a:lnSpc>
              <a:buNone/>
            </a:pPr>
            <a:r>
              <a:rPr lang="tr-TR" dirty="0" smtClean="0"/>
              <a:t>FM’de ateş odağı yok</a:t>
            </a:r>
          </a:p>
          <a:p>
            <a:pPr algn="ctr">
              <a:lnSpc>
                <a:spcPct val="170000"/>
              </a:lnSpc>
              <a:buNone/>
            </a:pPr>
            <a:r>
              <a:rPr lang="tr-TR" dirty="0" err="1" smtClean="0"/>
              <a:t>Parasetamol</a:t>
            </a:r>
            <a:r>
              <a:rPr lang="tr-TR" dirty="0" smtClean="0"/>
              <a:t> verildi</a:t>
            </a:r>
          </a:p>
          <a:p>
            <a:pPr algn="ctr">
              <a:buNone/>
            </a:pPr>
            <a:endParaRPr lang="tr-TR" dirty="0"/>
          </a:p>
        </p:txBody>
      </p:sp>
      <p:sp>
        <p:nvSpPr>
          <p:cNvPr id="4" name="3 Aşağı Ok"/>
          <p:cNvSpPr/>
          <p:nvPr/>
        </p:nvSpPr>
        <p:spPr>
          <a:xfrm>
            <a:off x="4139952" y="3429000"/>
            <a:ext cx="504056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146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87620" y="692696"/>
            <a:ext cx="7024744" cy="1143000"/>
          </a:xfrm>
        </p:spPr>
        <p:txBody>
          <a:bodyPr/>
          <a:lstStyle/>
          <a:p>
            <a:r>
              <a:rPr lang="tr-TR" dirty="0" smtClean="0"/>
              <a:t>          Vaka 4 – M.E.A.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46449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tr-TR" dirty="0" err="1" smtClean="0"/>
              <a:t>Lökositoz</a:t>
            </a:r>
            <a:r>
              <a:rPr lang="tr-TR" dirty="0" smtClean="0"/>
              <a:t> + CRP </a:t>
            </a:r>
          </a:p>
          <a:p>
            <a:pPr algn="ctr">
              <a:buNone/>
            </a:pPr>
            <a:r>
              <a:rPr lang="tr-TR" dirty="0" err="1" smtClean="0"/>
              <a:t>Kateterden</a:t>
            </a:r>
            <a:r>
              <a:rPr lang="tr-TR" dirty="0" smtClean="0"/>
              <a:t> ve </a:t>
            </a:r>
            <a:r>
              <a:rPr lang="tr-TR" dirty="0" err="1" smtClean="0"/>
              <a:t>periferden</a:t>
            </a:r>
            <a:r>
              <a:rPr lang="tr-TR" dirty="0" smtClean="0"/>
              <a:t> </a:t>
            </a:r>
            <a:r>
              <a:rPr lang="tr-TR" dirty="0" err="1" smtClean="0"/>
              <a:t>hemokültür</a:t>
            </a:r>
            <a:r>
              <a:rPr lang="tr-TR" dirty="0" smtClean="0"/>
              <a:t> alındı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err="1" smtClean="0"/>
              <a:t>Kateter</a:t>
            </a:r>
            <a:r>
              <a:rPr lang="tr-TR" dirty="0" smtClean="0"/>
              <a:t> ilişkili enfeksiyon: 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tr-TR" dirty="0" smtClean="0"/>
              <a:t>hem </a:t>
            </a:r>
            <a:r>
              <a:rPr lang="tr-TR" dirty="0" err="1" smtClean="0"/>
              <a:t>kateterden</a:t>
            </a:r>
            <a:r>
              <a:rPr lang="tr-TR" dirty="0" smtClean="0"/>
              <a:t> alınan kanda hem en az bir </a:t>
            </a:r>
            <a:r>
              <a:rPr lang="tr-TR" dirty="0" err="1" smtClean="0"/>
              <a:t>periferik</a:t>
            </a:r>
            <a:r>
              <a:rPr lang="tr-TR" dirty="0" smtClean="0"/>
              <a:t> </a:t>
            </a:r>
            <a:r>
              <a:rPr lang="tr-TR" dirty="0" err="1" smtClean="0"/>
              <a:t>venden</a:t>
            </a:r>
            <a:r>
              <a:rPr lang="tr-TR" dirty="0" smtClean="0"/>
              <a:t> alınan kanda aynı m.o.’</a:t>
            </a:r>
            <a:r>
              <a:rPr lang="tr-TR" dirty="0" err="1" smtClean="0"/>
              <a:t>nın</a:t>
            </a:r>
            <a:r>
              <a:rPr lang="tr-TR" dirty="0" smtClean="0"/>
              <a:t> üremesi 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tr-TR" dirty="0" err="1" smtClean="0"/>
              <a:t>Kateterden</a:t>
            </a:r>
            <a:r>
              <a:rPr lang="tr-TR" dirty="0" smtClean="0"/>
              <a:t> alınan kültürde 3 kat fazla koloni sayısı</a:t>
            </a:r>
          </a:p>
          <a:p>
            <a:pPr marL="68580" indent="0" algn="ctr">
              <a:buNone/>
            </a:pPr>
            <a:r>
              <a:rPr lang="tr-TR" sz="1400" dirty="0" err="1" smtClean="0"/>
              <a:t>Mermel</a:t>
            </a:r>
            <a:r>
              <a:rPr lang="tr-TR" sz="1400" dirty="0" smtClean="0"/>
              <a:t> LA; </a:t>
            </a:r>
            <a:r>
              <a:rPr lang="en-US" sz="1400" dirty="0" smtClean="0"/>
              <a:t>Clinical </a:t>
            </a:r>
            <a:r>
              <a:rPr lang="en-US" sz="1400" dirty="0"/>
              <a:t>practice guidelines for the diagnosis and management of intravascular catheter-related infection: 2009 Update by the Infectious Diseases Society of </a:t>
            </a:r>
            <a:r>
              <a:rPr lang="en-US" sz="1400" dirty="0" smtClean="0"/>
              <a:t>America</a:t>
            </a:r>
            <a:r>
              <a:rPr lang="tr-TR" sz="1400" dirty="0" smtClean="0"/>
              <a:t>; </a:t>
            </a:r>
            <a:r>
              <a:rPr lang="tr-TR" sz="1400" dirty="0" err="1" smtClean="0"/>
              <a:t>Clin</a:t>
            </a:r>
            <a:r>
              <a:rPr lang="tr-TR" sz="1400" dirty="0" smtClean="0"/>
              <a:t> </a:t>
            </a:r>
            <a:r>
              <a:rPr lang="tr-TR" sz="1400" dirty="0" err="1" smtClean="0"/>
              <a:t>Infect</a:t>
            </a:r>
            <a:r>
              <a:rPr lang="tr-TR" sz="1400" dirty="0" smtClean="0"/>
              <a:t> </a:t>
            </a:r>
            <a:r>
              <a:rPr lang="tr-TR" sz="1400" dirty="0" err="1" smtClean="0"/>
              <a:t>Dis</a:t>
            </a:r>
            <a:r>
              <a:rPr lang="tr-TR" sz="1400" dirty="0" smtClean="0"/>
              <a:t> </a:t>
            </a:r>
            <a:r>
              <a:rPr lang="fr-FR" sz="1400" dirty="0" smtClean="0"/>
              <a:t>2009</a:t>
            </a:r>
            <a:r>
              <a:rPr lang="fr-FR" sz="1400" dirty="0"/>
              <a:t> </a:t>
            </a:r>
            <a:r>
              <a:rPr lang="fr-FR" sz="1400" dirty="0" err="1"/>
              <a:t>Jul</a:t>
            </a:r>
            <a:r>
              <a:rPr lang="fr-FR" sz="1400" dirty="0"/>
              <a:t> 1;49(1):1-45</a:t>
            </a:r>
            <a:endParaRPr lang="en-US" sz="1400" dirty="0"/>
          </a:p>
          <a:p>
            <a:pPr marL="68580" indent="0" algn="ctr">
              <a:buNone/>
            </a:pPr>
            <a:endParaRPr lang="tr-TR" sz="1600" dirty="0"/>
          </a:p>
        </p:txBody>
      </p:sp>
      <p:sp>
        <p:nvSpPr>
          <p:cNvPr id="4" name="3 Aşağı Ok"/>
          <p:cNvSpPr/>
          <p:nvPr/>
        </p:nvSpPr>
        <p:spPr>
          <a:xfrm>
            <a:off x="3995936" y="2780928"/>
            <a:ext cx="504056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" name="Düz Ok Bağlayıcısı 5"/>
          <p:cNvCxnSpPr/>
          <p:nvPr/>
        </p:nvCxnSpPr>
        <p:spPr>
          <a:xfrm flipV="1">
            <a:off x="5652120" y="1844824"/>
            <a:ext cx="72008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87620" y="692696"/>
            <a:ext cx="7024744" cy="1143000"/>
          </a:xfrm>
        </p:spPr>
        <p:txBody>
          <a:bodyPr/>
          <a:lstStyle/>
          <a:p>
            <a:r>
              <a:rPr lang="tr-TR" dirty="0" smtClean="0"/>
              <a:t>          Vaka 4 – M.E.A.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464496"/>
          </a:xfrm>
        </p:spPr>
        <p:txBody>
          <a:bodyPr>
            <a:normAutofit/>
          </a:bodyPr>
          <a:lstStyle/>
          <a:p>
            <a:pPr marL="412750" indent="-342900" algn="ctr">
              <a:buFont typeface="Courier New" panose="02070309020205020404" pitchFamily="49" charset="0"/>
              <a:buChar char="o"/>
            </a:pPr>
            <a:r>
              <a:rPr lang="tr-TR" dirty="0" smtClean="0"/>
              <a:t>Antibiyotik tedavisi</a:t>
            </a:r>
          </a:p>
          <a:p>
            <a:pPr marL="69850" indent="0" algn="ctr">
              <a:buNone/>
            </a:pPr>
            <a:r>
              <a:rPr lang="tr-TR" dirty="0" smtClean="0"/>
              <a:t>MRSA </a:t>
            </a:r>
            <a:r>
              <a:rPr lang="tr-TR" dirty="0" smtClean="0">
                <a:sym typeface="Wingdings" panose="05000000000000000000" pitchFamily="2" charset="2"/>
              </a:rPr>
              <a:t> </a:t>
            </a:r>
            <a:r>
              <a:rPr lang="tr-TR" dirty="0" err="1" smtClean="0"/>
              <a:t>Vankomisin</a:t>
            </a:r>
            <a:endParaRPr lang="tr-TR" dirty="0" smtClean="0"/>
          </a:p>
          <a:p>
            <a:pPr marL="69850" indent="0" algn="ctr">
              <a:buNone/>
            </a:pPr>
            <a:r>
              <a:rPr lang="tr-TR" dirty="0" smtClean="0"/>
              <a:t>Gr (-) </a:t>
            </a:r>
            <a:r>
              <a:rPr lang="tr-TR" dirty="0" smtClean="0">
                <a:sym typeface="Wingdings" panose="05000000000000000000" pitchFamily="2" charset="2"/>
              </a:rPr>
              <a:t> </a:t>
            </a:r>
            <a:r>
              <a:rPr lang="tr-TR" dirty="0" smtClean="0"/>
              <a:t>3. kuşak </a:t>
            </a:r>
            <a:r>
              <a:rPr lang="tr-TR" dirty="0" err="1" smtClean="0"/>
              <a:t>sefalosporin</a:t>
            </a:r>
            <a:r>
              <a:rPr lang="tr-TR" dirty="0" smtClean="0"/>
              <a:t> 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tr-TR" dirty="0" smtClean="0"/>
              <a:t>Antibiyotik kilidi</a:t>
            </a:r>
          </a:p>
          <a:p>
            <a:pPr marL="68580" indent="0" algn="ctr">
              <a:buNone/>
            </a:pPr>
            <a:r>
              <a:rPr lang="tr-TR" sz="1600" dirty="0" err="1" smtClean="0"/>
              <a:t>Vankomisin</a:t>
            </a:r>
            <a:r>
              <a:rPr lang="tr-TR" sz="1600" dirty="0" smtClean="0"/>
              <a:t> 5mg/ml </a:t>
            </a:r>
            <a:r>
              <a:rPr lang="tr-TR" sz="1600" dirty="0"/>
              <a:t>ve </a:t>
            </a:r>
            <a:r>
              <a:rPr lang="tr-TR" sz="1600" dirty="0" err="1"/>
              <a:t>Heparin</a:t>
            </a:r>
            <a:r>
              <a:rPr lang="tr-TR" sz="1600" dirty="0"/>
              <a:t> 5000U/ml</a:t>
            </a:r>
          </a:p>
          <a:p>
            <a:pPr marL="68580" indent="0" algn="ctr">
              <a:buNone/>
            </a:pPr>
            <a:r>
              <a:rPr lang="tr-TR" sz="1600" dirty="0" smtClean="0"/>
              <a:t> konsantrasyonunda hazırlanır </a:t>
            </a:r>
          </a:p>
          <a:p>
            <a:pPr marL="68580" indent="0" algn="ctr">
              <a:buNone/>
            </a:pPr>
            <a:r>
              <a:rPr lang="tr-TR" sz="1600" dirty="0" smtClean="0"/>
              <a:t>Her ikisinden de 1,5 ml alınıp karıştırılır</a:t>
            </a:r>
          </a:p>
          <a:p>
            <a:pPr marL="68580" indent="0" algn="ctr">
              <a:buNone/>
            </a:pPr>
            <a:r>
              <a:rPr lang="tr-TR" sz="1600" dirty="0" err="1" smtClean="0"/>
              <a:t>Kateter</a:t>
            </a:r>
            <a:r>
              <a:rPr lang="tr-TR" sz="1600" dirty="0" smtClean="0"/>
              <a:t> lümenine doldurulur</a:t>
            </a:r>
          </a:p>
          <a:p>
            <a:pPr marL="68580" indent="0" algn="ctr">
              <a:buNone/>
            </a:pPr>
            <a:r>
              <a:rPr lang="tr-TR" sz="1600" dirty="0" smtClean="0"/>
              <a:t>6-12 saat süreyle </a:t>
            </a:r>
            <a:r>
              <a:rPr lang="tr-TR" sz="1600" dirty="0" err="1" smtClean="0"/>
              <a:t>kateter</a:t>
            </a:r>
            <a:r>
              <a:rPr lang="tr-TR" sz="1600" dirty="0" smtClean="0"/>
              <a:t> lümeninde bırakılır</a:t>
            </a:r>
          </a:p>
          <a:p>
            <a:pPr marL="68580" indent="0" algn="ctr">
              <a:buNone/>
            </a:pPr>
            <a:r>
              <a:rPr lang="tr-TR" sz="1600" dirty="0" smtClean="0"/>
              <a:t>Bu işlem haftada 2 kez yapılır</a:t>
            </a:r>
          </a:p>
          <a:p>
            <a:pPr marL="68580" indent="0" algn="ctr">
              <a:buNone/>
            </a:pPr>
            <a:r>
              <a:rPr lang="tr-TR" sz="1600" dirty="0" smtClean="0"/>
              <a:t>İşlem öncesi ve sonrası </a:t>
            </a:r>
            <a:r>
              <a:rPr lang="tr-TR" sz="1600" dirty="0" err="1" smtClean="0"/>
              <a:t>kateter</a:t>
            </a:r>
            <a:r>
              <a:rPr lang="tr-TR" sz="1600" dirty="0" smtClean="0"/>
              <a:t> lümeni SF ile yıkanır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tr-TR" dirty="0" err="1" smtClean="0"/>
              <a:t>Kateterin</a:t>
            </a:r>
            <a:r>
              <a:rPr lang="tr-TR" dirty="0" smtClean="0"/>
              <a:t> </a:t>
            </a:r>
            <a:r>
              <a:rPr lang="tr-TR" dirty="0"/>
              <a:t>değiştirilmesi</a:t>
            </a:r>
          </a:p>
          <a:p>
            <a:pPr marL="68580" indent="0" algn="ctr">
              <a:buNone/>
            </a:pPr>
            <a:endParaRPr lang="tr-TR" sz="1600" dirty="0" smtClean="0"/>
          </a:p>
        </p:txBody>
      </p:sp>
    </p:spTree>
    <p:extLst>
      <p:ext uri="{BB962C8B-B14F-4D97-AF65-F5344CB8AC3E}">
        <p14:creationId xmlns:p14="http://schemas.microsoft.com/office/powerpoint/2010/main" val="11771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95632" y="548680"/>
            <a:ext cx="7024744" cy="1143000"/>
          </a:xfrm>
        </p:spPr>
        <p:txBody>
          <a:bodyPr/>
          <a:lstStyle/>
          <a:p>
            <a:pPr algn="ctr"/>
            <a:r>
              <a:rPr lang="tr-TR" dirty="0" smtClean="0"/>
              <a:t>Vaka 5 - N.K.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844824"/>
            <a:ext cx="8064896" cy="4536504"/>
          </a:xfrm>
        </p:spPr>
        <p:txBody>
          <a:bodyPr>
            <a:normAutofit fontScale="85000" lnSpcReduction="20000"/>
          </a:bodyPr>
          <a:lstStyle/>
          <a:p>
            <a:pPr marL="68580" indent="0" algn="ctr">
              <a:buNone/>
            </a:pPr>
            <a:r>
              <a:rPr lang="tr-TR" dirty="0" smtClean="0"/>
              <a:t>GLOMERÜLONEFRİT+ KBY</a:t>
            </a:r>
          </a:p>
          <a:p>
            <a:pPr marL="68580" indent="0" algn="ctr">
              <a:buNone/>
            </a:pPr>
            <a:r>
              <a:rPr lang="tr-TR" dirty="0" smtClean="0"/>
              <a:t>48 yaşında kadın hasta</a:t>
            </a:r>
          </a:p>
          <a:p>
            <a:pPr marL="68580" indent="0" algn="ctr">
              <a:buNone/>
            </a:pPr>
            <a:r>
              <a:rPr lang="tr-TR" dirty="0" smtClean="0"/>
              <a:t>13 Yıldır </a:t>
            </a:r>
            <a:r>
              <a:rPr lang="tr-TR" dirty="0" err="1" smtClean="0"/>
              <a:t>HD’e</a:t>
            </a:r>
            <a:r>
              <a:rPr lang="tr-TR" dirty="0" smtClean="0"/>
              <a:t> giriyor</a:t>
            </a:r>
          </a:p>
          <a:p>
            <a:pPr marL="68580" indent="0" algn="ctr">
              <a:buNone/>
            </a:pPr>
            <a:endParaRPr lang="tr-TR" dirty="0" smtClean="0"/>
          </a:p>
          <a:p>
            <a:pPr marL="68580" indent="0" algn="ctr">
              <a:buNone/>
            </a:pPr>
            <a:r>
              <a:rPr lang="tr-TR" dirty="0"/>
              <a:t>12.02.2013  </a:t>
            </a:r>
            <a:r>
              <a:rPr lang="tr-TR" dirty="0" smtClean="0"/>
              <a:t>HD 2. saatinde </a:t>
            </a:r>
          </a:p>
          <a:p>
            <a:pPr marL="68580" indent="0" algn="ctr">
              <a:buNone/>
            </a:pPr>
            <a:r>
              <a:rPr lang="tr-TR" dirty="0" smtClean="0"/>
              <a:t>bulantı</a:t>
            </a:r>
            <a:r>
              <a:rPr lang="tr-TR" dirty="0"/>
              <a:t>, kusma, </a:t>
            </a:r>
            <a:r>
              <a:rPr lang="tr-TR" dirty="0" smtClean="0"/>
              <a:t>karın ağrısı</a:t>
            </a:r>
            <a:r>
              <a:rPr lang="tr-TR" dirty="0"/>
              <a:t>, </a:t>
            </a:r>
            <a:r>
              <a:rPr lang="tr-TR" dirty="0" err="1" smtClean="0"/>
              <a:t>defekasyon</a:t>
            </a:r>
            <a:r>
              <a:rPr lang="tr-TR" dirty="0" smtClean="0"/>
              <a:t> hissi</a:t>
            </a:r>
          </a:p>
          <a:p>
            <a:pPr marL="68580" indent="0" algn="ctr">
              <a:buNone/>
            </a:pPr>
            <a:r>
              <a:rPr lang="tr-TR" dirty="0" smtClean="0"/>
              <a:t>TA </a:t>
            </a:r>
            <a:r>
              <a:rPr lang="tr-TR" dirty="0"/>
              <a:t>81/46, </a:t>
            </a:r>
          </a:p>
          <a:p>
            <a:pPr marL="68580" indent="0" algn="ctr">
              <a:buNone/>
            </a:pPr>
            <a:endParaRPr lang="tr-TR" dirty="0"/>
          </a:p>
          <a:p>
            <a:pPr marL="68580" indent="0" algn="ctr">
              <a:buNone/>
            </a:pPr>
            <a:endParaRPr lang="tr-TR" dirty="0" smtClean="0"/>
          </a:p>
          <a:p>
            <a:pPr marL="68580" indent="0" algn="ctr">
              <a:buNone/>
            </a:pPr>
            <a:endParaRPr lang="tr-TR" dirty="0"/>
          </a:p>
          <a:p>
            <a:pPr marL="68580" indent="0" algn="ctr">
              <a:buNone/>
            </a:pPr>
            <a:endParaRPr lang="tr-TR" dirty="0" smtClean="0"/>
          </a:p>
          <a:p>
            <a:pPr marL="68580" indent="0" algn="ctr">
              <a:buNone/>
            </a:pPr>
            <a:endParaRPr lang="tr-TR" dirty="0"/>
          </a:p>
          <a:p>
            <a:pPr marL="68580" indent="0" algn="ctr">
              <a:buNone/>
            </a:pPr>
            <a:r>
              <a:rPr lang="tr-TR" dirty="0" smtClean="0"/>
              <a:t>BUSCOPAN </a:t>
            </a:r>
            <a:r>
              <a:rPr lang="tr-TR" dirty="0"/>
              <a:t>20 mg/ml </a:t>
            </a:r>
            <a:r>
              <a:rPr lang="tr-TR" dirty="0" smtClean="0"/>
              <a:t>iv</a:t>
            </a:r>
          </a:p>
          <a:p>
            <a:pPr marL="68580" indent="0" algn="ctr">
              <a:buNone/>
            </a:pPr>
            <a:r>
              <a:rPr lang="tr-TR" dirty="0" smtClean="0"/>
              <a:t>Şikayetler gerilemiş</a:t>
            </a:r>
          </a:p>
        </p:txBody>
      </p:sp>
      <p:sp>
        <p:nvSpPr>
          <p:cNvPr id="4" name="Aşağı Ok 3"/>
          <p:cNvSpPr/>
          <p:nvPr/>
        </p:nvSpPr>
        <p:spPr>
          <a:xfrm>
            <a:off x="4427984" y="4437112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114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024744" cy="1143000"/>
          </a:xfrm>
        </p:spPr>
        <p:txBody>
          <a:bodyPr/>
          <a:lstStyle/>
          <a:p>
            <a:pPr algn="ctr"/>
            <a:r>
              <a:rPr lang="tr-TR" dirty="0"/>
              <a:t>Vaka 5 - </a:t>
            </a:r>
            <a:r>
              <a:rPr lang="tr-TR" dirty="0" smtClean="0"/>
              <a:t>N.K.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3569" y="1700808"/>
            <a:ext cx="7848872" cy="4608511"/>
          </a:xfrm>
        </p:spPr>
        <p:txBody>
          <a:bodyPr>
            <a:normAutofit lnSpcReduction="10000"/>
          </a:bodyPr>
          <a:lstStyle/>
          <a:p>
            <a:pPr marL="68580" indent="0" algn="ctr">
              <a:buNone/>
            </a:pPr>
            <a:r>
              <a:rPr lang="tr-TR" dirty="0" smtClean="0"/>
              <a:t>14.04.2013 HD 10. </a:t>
            </a:r>
            <a:r>
              <a:rPr lang="tr-TR" dirty="0" err="1" smtClean="0"/>
              <a:t>dk</a:t>
            </a:r>
            <a:endParaRPr lang="tr-TR" dirty="0" smtClean="0"/>
          </a:p>
          <a:p>
            <a:pPr marL="68580" indent="0" algn="ctr">
              <a:buNone/>
            </a:pPr>
            <a:r>
              <a:rPr lang="tr-TR" dirty="0" smtClean="0"/>
              <a:t>solunum sıkıntısı, baygınlık hissi, ölüm </a:t>
            </a:r>
          </a:p>
          <a:p>
            <a:pPr marL="68580" indent="0" algn="ctr">
              <a:buNone/>
            </a:pPr>
            <a:r>
              <a:rPr lang="tr-TR" dirty="0" smtClean="0"/>
              <a:t>korkusu, bulantı, kusma, </a:t>
            </a:r>
            <a:r>
              <a:rPr lang="tr-TR" dirty="0" err="1" smtClean="0"/>
              <a:t>defekasyon</a:t>
            </a:r>
            <a:r>
              <a:rPr lang="tr-TR" dirty="0" smtClean="0"/>
              <a:t> hissi</a:t>
            </a:r>
          </a:p>
          <a:p>
            <a:pPr marL="68580" indent="0" algn="ctr">
              <a:buNone/>
            </a:pPr>
            <a:r>
              <a:rPr lang="tr-TR" dirty="0" smtClean="0"/>
              <a:t>TA </a:t>
            </a:r>
            <a:r>
              <a:rPr lang="tr-TR" dirty="0"/>
              <a:t>84/49 </a:t>
            </a:r>
            <a:endParaRPr lang="tr-TR" dirty="0" smtClean="0"/>
          </a:p>
          <a:p>
            <a:pPr marL="68580" indent="0" algn="ctr">
              <a:buNone/>
            </a:pPr>
            <a:endParaRPr lang="tr-TR" dirty="0"/>
          </a:p>
          <a:p>
            <a:pPr marL="68580" indent="0" algn="ctr">
              <a:buNone/>
            </a:pPr>
            <a:endParaRPr lang="tr-TR" dirty="0" smtClean="0"/>
          </a:p>
          <a:p>
            <a:pPr marL="68580" indent="0" algn="ctr">
              <a:buNone/>
            </a:pPr>
            <a:r>
              <a:rPr lang="tr-TR" sz="3200" dirty="0" smtClean="0"/>
              <a:t>Tanı?</a:t>
            </a:r>
          </a:p>
          <a:p>
            <a:pPr marL="68580" indent="0" algn="ctr">
              <a:buNone/>
            </a:pPr>
            <a:endParaRPr lang="tr-TR" sz="3200" dirty="0"/>
          </a:p>
          <a:p>
            <a:pPr marL="68580" indent="0" algn="ctr">
              <a:buNone/>
            </a:pPr>
            <a:endParaRPr lang="tr-TR" sz="3200" dirty="0" smtClean="0"/>
          </a:p>
          <a:p>
            <a:pPr marL="68580" indent="0" algn="ctr">
              <a:buNone/>
            </a:pPr>
            <a:r>
              <a:rPr lang="tr-TR" sz="3200" dirty="0" err="1" smtClean="0"/>
              <a:t>Diyalizör</a:t>
            </a:r>
            <a:r>
              <a:rPr lang="tr-TR" sz="3200" dirty="0" smtClean="0"/>
              <a:t> reaksiyonu (Etilen oksit)</a:t>
            </a:r>
          </a:p>
          <a:p>
            <a:pPr marL="68580" indent="0" algn="ctr">
              <a:buNone/>
            </a:pPr>
            <a:endParaRPr lang="tr-TR" sz="3200" dirty="0"/>
          </a:p>
          <a:p>
            <a:pPr marL="68580" indent="0" algn="ctr">
              <a:buNone/>
            </a:pPr>
            <a:endParaRPr lang="tr-TR" sz="3200" dirty="0" smtClean="0"/>
          </a:p>
          <a:p>
            <a:pPr marL="68580" indent="0" algn="ctr">
              <a:buNone/>
            </a:pPr>
            <a:endParaRPr lang="tr-TR" sz="3200" dirty="0" smtClean="0"/>
          </a:p>
          <a:p>
            <a:pPr marL="68580" indent="0" algn="ctr">
              <a:buNone/>
            </a:pPr>
            <a:endParaRPr lang="tr-TR" dirty="0" smtClean="0"/>
          </a:p>
          <a:p>
            <a:pPr marL="68580" indent="0" algn="ctr">
              <a:buNone/>
            </a:pPr>
            <a:endParaRPr lang="tr-TR" dirty="0" smtClean="0"/>
          </a:p>
        </p:txBody>
      </p:sp>
      <p:sp>
        <p:nvSpPr>
          <p:cNvPr id="5" name="Aşağı Ok 4"/>
          <p:cNvSpPr/>
          <p:nvPr/>
        </p:nvSpPr>
        <p:spPr>
          <a:xfrm>
            <a:off x="4275830" y="3356992"/>
            <a:ext cx="4846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şağı Ok 5"/>
          <p:cNvSpPr/>
          <p:nvPr/>
        </p:nvSpPr>
        <p:spPr>
          <a:xfrm>
            <a:off x="4322118" y="4869160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09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024744" cy="1143000"/>
          </a:xfrm>
        </p:spPr>
        <p:txBody>
          <a:bodyPr/>
          <a:lstStyle/>
          <a:p>
            <a:pPr algn="ctr"/>
            <a:r>
              <a:rPr lang="tr-TR" dirty="0"/>
              <a:t>Vaka 5 - </a:t>
            </a:r>
            <a:r>
              <a:rPr lang="tr-TR" dirty="0" smtClean="0"/>
              <a:t>N.K.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3569" y="1700808"/>
            <a:ext cx="7848872" cy="4608511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tr-TR" dirty="0" smtClean="0"/>
              <a:t> 14.04.2013 solunum sıkıntısı, baygınlık hissi, ölüm </a:t>
            </a:r>
          </a:p>
          <a:p>
            <a:pPr marL="68580" indent="0" algn="ctr">
              <a:buNone/>
            </a:pPr>
            <a:r>
              <a:rPr lang="tr-TR" dirty="0" smtClean="0"/>
              <a:t>korkusu, bulantı, kusma  TA </a:t>
            </a:r>
            <a:r>
              <a:rPr lang="tr-TR" dirty="0"/>
              <a:t>84/49 </a:t>
            </a:r>
            <a:endParaRPr lang="tr-TR" dirty="0" smtClean="0"/>
          </a:p>
          <a:p>
            <a:pPr marL="68580" indent="0" algn="ctr">
              <a:buNone/>
            </a:pPr>
            <a:endParaRPr lang="tr-TR" dirty="0" smtClean="0"/>
          </a:p>
          <a:p>
            <a:pPr marL="68580" indent="0" algn="ctr">
              <a:buNone/>
            </a:pPr>
            <a:endParaRPr lang="tr-TR" dirty="0" smtClean="0"/>
          </a:p>
          <a:p>
            <a:pPr marL="68580" indent="0" algn="ctr">
              <a:buNone/>
            </a:pPr>
            <a:r>
              <a:rPr lang="tr-TR" dirty="0" err="1" smtClean="0"/>
              <a:t>Prednol</a:t>
            </a:r>
            <a:r>
              <a:rPr lang="tr-TR" dirty="0" smtClean="0"/>
              <a:t> 40 mg iv+ </a:t>
            </a:r>
            <a:r>
              <a:rPr lang="tr-TR" dirty="0" err="1"/>
              <a:t>A</a:t>
            </a:r>
            <a:r>
              <a:rPr lang="tr-TR" dirty="0" err="1" smtClean="0"/>
              <a:t>vil</a:t>
            </a:r>
            <a:r>
              <a:rPr lang="tr-TR" dirty="0" smtClean="0"/>
              <a:t> </a:t>
            </a:r>
            <a:r>
              <a:rPr lang="tr-TR" dirty="0"/>
              <a:t> 45.5 </a:t>
            </a:r>
            <a:r>
              <a:rPr lang="tr-TR" dirty="0" smtClean="0"/>
              <a:t>mg/2 ml </a:t>
            </a:r>
          </a:p>
          <a:p>
            <a:pPr marL="68580" indent="0" algn="ctr">
              <a:buNone/>
            </a:pPr>
            <a:r>
              <a:rPr lang="tr-TR" dirty="0" smtClean="0"/>
              <a:t>+ </a:t>
            </a:r>
            <a:r>
              <a:rPr lang="tr-TR" dirty="0" err="1"/>
              <a:t>Buskopan</a:t>
            </a:r>
            <a:r>
              <a:rPr lang="tr-TR" dirty="0"/>
              <a:t> 20mg/ ml iv</a:t>
            </a:r>
            <a:endParaRPr lang="tr-TR" dirty="0" smtClean="0"/>
          </a:p>
          <a:p>
            <a:pPr marL="68580" indent="0" algn="ctr">
              <a:buNone/>
            </a:pPr>
            <a:endParaRPr lang="tr-TR" dirty="0" smtClean="0"/>
          </a:p>
          <a:p>
            <a:pPr marL="68580" indent="0" algn="ctr">
              <a:buNone/>
            </a:pPr>
            <a:endParaRPr lang="tr-TR" dirty="0"/>
          </a:p>
          <a:p>
            <a:pPr marL="68580" indent="0" algn="ctr">
              <a:buNone/>
            </a:pPr>
            <a:r>
              <a:rPr lang="tr-TR" dirty="0" smtClean="0"/>
              <a:t>Şikayetler gerilemiş</a:t>
            </a:r>
          </a:p>
          <a:p>
            <a:pPr marL="68580" indent="0" algn="ctr">
              <a:buNone/>
            </a:pPr>
            <a:r>
              <a:rPr lang="tr-TR" dirty="0" smtClean="0"/>
              <a:t>Buharla sterilize edilen </a:t>
            </a:r>
            <a:r>
              <a:rPr lang="tr-TR" dirty="0" err="1" smtClean="0"/>
              <a:t>diyalizörler</a:t>
            </a:r>
            <a:r>
              <a:rPr lang="tr-TR" dirty="0" smtClean="0"/>
              <a:t> temin edilmiş</a:t>
            </a:r>
          </a:p>
        </p:txBody>
      </p:sp>
      <p:sp>
        <p:nvSpPr>
          <p:cNvPr id="4" name="Aşağı Ok 3"/>
          <p:cNvSpPr/>
          <p:nvPr/>
        </p:nvSpPr>
        <p:spPr>
          <a:xfrm>
            <a:off x="4210252" y="2636912"/>
            <a:ext cx="43204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Aşağı Ok 4"/>
          <p:cNvSpPr/>
          <p:nvPr/>
        </p:nvSpPr>
        <p:spPr>
          <a:xfrm>
            <a:off x="4183960" y="4437112"/>
            <a:ext cx="484632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351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2800" b="1" dirty="0" err="1" smtClean="0"/>
              <a:t>Diyalizör</a:t>
            </a:r>
            <a:r>
              <a:rPr lang="tr-TR" sz="2800" b="1" dirty="0" smtClean="0"/>
              <a:t> reaksiyonları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323652"/>
            <a:ext cx="8280920" cy="3508977"/>
          </a:xfrm>
        </p:spPr>
        <p:txBody>
          <a:bodyPr>
            <a:normAutofit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A tipi reaksiyon (</a:t>
            </a:r>
            <a:r>
              <a:rPr lang="tr-TR" dirty="0" err="1"/>
              <a:t>Anaflaksi</a:t>
            </a:r>
            <a:r>
              <a:rPr lang="tr-TR" dirty="0"/>
              <a:t>)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dirty="0"/>
              <a:t>Diyalizin </a:t>
            </a:r>
            <a:r>
              <a:rPr lang="tr-TR" dirty="0" smtClean="0"/>
              <a:t>ilk 20 dakikasında ciddi </a:t>
            </a:r>
            <a:r>
              <a:rPr lang="tr-TR" dirty="0"/>
              <a:t>klinik tablo</a:t>
            </a:r>
          </a:p>
          <a:p>
            <a:pPr marL="357188" indent="0">
              <a:lnSpc>
                <a:spcPct val="150000"/>
              </a:lnSpc>
              <a:buNone/>
            </a:pPr>
            <a:endParaRPr lang="tr-TR" dirty="0" smtClean="0"/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B </a:t>
            </a:r>
            <a:r>
              <a:rPr lang="tr-TR" dirty="0"/>
              <a:t>tipi reaksiyon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dirty="0"/>
              <a:t>Yarım saatten sonra </a:t>
            </a:r>
            <a:r>
              <a:rPr lang="tr-TR" dirty="0" smtClean="0"/>
              <a:t>hafif </a:t>
            </a:r>
            <a:r>
              <a:rPr lang="tr-TR" dirty="0"/>
              <a:t>seyirli</a:t>
            </a:r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331642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A </a:t>
            </a:r>
            <a:r>
              <a:rPr lang="tr-TR" dirty="0"/>
              <a:t>tipi reaksiyon nedenleri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Etilen </a:t>
            </a:r>
            <a:r>
              <a:rPr lang="tr-TR" dirty="0"/>
              <a:t>oksit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err="1" smtClean="0"/>
              <a:t>Heparin</a:t>
            </a:r>
            <a:endParaRPr lang="tr-TR" dirty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PAN </a:t>
            </a:r>
            <a:r>
              <a:rPr lang="tr-TR" dirty="0"/>
              <a:t>(</a:t>
            </a:r>
            <a:r>
              <a:rPr lang="tr-TR" dirty="0" err="1"/>
              <a:t>poliakrilonitril</a:t>
            </a:r>
            <a:r>
              <a:rPr lang="tr-TR" dirty="0"/>
              <a:t>) </a:t>
            </a:r>
            <a:r>
              <a:rPr lang="tr-TR" dirty="0" err="1"/>
              <a:t>membranlar</a:t>
            </a:r>
            <a:r>
              <a:rPr lang="tr-TR" dirty="0"/>
              <a:t> </a:t>
            </a:r>
            <a:r>
              <a:rPr lang="tr-TR" dirty="0" smtClean="0"/>
              <a:t>özellikle AN69 </a:t>
            </a:r>
            <a:r>
              <a:rPr lang="tr-TR" dirty="0" err="1" smtClean="0"/>
              <a:t>membranlar</a:t>
            </a: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ACE-İ kullanımı </a:t>
            </a:r>
            <a:r>
              <a:rPr lang="tr-TR" sz="1800" dirty="0" smtClean="0"/>
              <a:t>(AN69 </a:t>
            </a:r>
            <a:r>
              <a:rPr lang="tr-TR" sz="1800" dirty="0" err="1" smtClean="0"/>
              <a:t>membranlar</a:t>
            </a:r>
            <a:r>
              <a:rPr lang="tr-TR" sz="1800" dirty="0" smtClean="0"/>
              <a:t> kullanıldığında </a:t>
            </a:r>
            <a:r>
              <a:rPr lang="tr-TR" sz="1800" dirty="0" err="1" smtClean="0"/>
              <a:t>bradikinin</a:t>
            </a:r>
            <a:r>
              <a:rPr lang="tr-TR" sz="1800" dirty="0" smtClean="0"/>
              <a:t> salınımı)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52538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A </a:t>
            </a:r>
            <a:r>
              <a:rPr lang="tr-TR" dirty="0"/>
              <a:t>tipi reaksiyon </a:t>
            </a:r>
            <a:r>
              <a:rPr lang="tr-TR" dirty="0" smtClean="0"/>
              <a:t>belirtileri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132856"/>
            <a:ext cx="4104457" cy="324036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Genel </a:t>
            </a:r>
            <a:r>
              <a:rPr lang="tr-TR" dirty="0"/>
              <a:t>durum bozukluğu </a:t>
            </a: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Solunum </a:t>
            </a:r>
            <a:r>
              <a:rPr lang="tr-TR" dirty="0"/>
              <a:t>sıkıntısı </a:t>
            </a: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Hipotansiyon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Baş </a:t>
            </a:r>
            <a:r>
              <a:rPr lang="tr-TR" dirty="0"/>
              <a:t>ağrısı </a:t>
            </a: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Göğüs </a:t>
            </a:r>
            <a:r>
              <a:rPr lang="tr-TR" dirty="0"/>
              <a:t>ağrısı </a:t>
            </a: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Sırt </a:t>
            </a:r>
            <a:r>
              <a:rPr lang="tr-TR" dirty="0"/>
              <a:t>ağrısı </a:t>
            </a:r>
            <a:endParaRPr lang="tr-TR" dirty="0" smtClean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4818379" y="2132856"/>
            <a:ext cx="4104457" cy="3240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tr-TR" dirty="0" err="1" smtClean="0"/>
              <a:t>Stridor</a:t>
            </a:r>
            <a:r>
              <a:rPr lang="tr-TR" dirty="0" smtClean="0"/>
              <a:t> 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err="1" smtClean="0"/>
              <a:t>Bronkoobstrüksiyon</a:t>
            </a: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Döküntü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Ürtiker plakları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err="1" smtClean="0"/>
              <a:t>Konjonktivit</a:t>
            </a:r>
            <a:r>
              <a:rPr lang="tr-TR" dirty="0" smtClean="0"/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Burun akıntısı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196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A </a:t>
            </a:r>
            <a:r>
              <a:rPr lang="tr-TR" dirty="0"/>
              <a:t>tipi reaksiyon </a:t>
            </a:r>
            <a:r>
              <a:rPr lang="tr-TR" dirty="0" smtClean="0"/>
              <a:t>acil tedavi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/>
              <a:t>Diyalizin hemen sonlandırılması </a:t>
            </a: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err="1" smtClean="0"/>
              <a:t>Diyalizördeki</a:t>
            </a:r>
            <a:r>
              <a:rPr lang="tr-TR" dirty="0" smtClean="0"/>
              <a:t> </a:t>
            </a:r>
            <a:r>
              <a:rPr lang="tr-TR" dirty="0"/>
              <a:t>kan hastaya geri </a:t>
            </a:r>
            <a:r>
              <a:rPr lang="tr-TR" dirty="0" smtClean="0"/>
              <a:t>döndürülmez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err="1" smtClean="0"/>
              <a:t>Kardiyo-pulmoner</a:t>
            </a:r>
            <a:r>
              <a:rPr lang="tr-TR" dirty="0" smtClean="0"/>
              <a:t> </a:t>
            </a:r>
            <a:r>
              <a:rPr lang="tr-TR" dirty="0"/>
              <a:t>destek </a:t>
            </a: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err="1" smtClean="0"/>
              <a:t>Antihistaminikler</a:t>
            </a:r>
            <a:r>
              <a:rPr lang="tr-TR" dirty="0"/>
              <a:t>, </a:t>
            </a:r>
            <a:r>
              <a:rPr lang="tr-TR" dirty="0" err="1"/>
              <a:t>steroid</a:t>
            </a:r>
            <a:r>
              <a:rPr lang="tr-TR" dirty="0"/>
              <a:t>, adrenalin </a:t>
            </a:r>
          </a:p>
        </p:txBody>
      </p:sp>
    </p:spTree>
    <p:extLst>
      <p:ext uri="{BB962C8B-B14F-4D97-AF65-F5344CB8AC3E}">
        <p14:creationId xmlns:p14="http://schemas.microsoft.com/office/powerpoint/2010/main" val="42318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A </a:t>
            </a:r>
            <a:r>
              <a:rPr lang="tr-TR" dirty="0"/>
              <a:t>tipi reaksiyon </a:t>
            </a:r>
            <a:r>
              <a:rPr lang="tr-TR" dirty="0" smtClean="0"/>
              <a:t>önlenmesi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err="1" smtClean="0"/>
              <a:t>Diyalizörlerin</a:t>
            </a:r>
            <a:r>
              <a:rPr lang="tr-TR" dirty="0" smtClean="0"/>
              <a:t> iyi yıkanması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err="1" smtClean="0"/>
              <a:t>Diyalizör</a:t>
            </a:r>
            <a:r>
              <a:rPr lang="tr-TR" dirty="0" smtClean="0"/>
              <a:t> yıkandıktan sonra beklemeden diyalize başlanması</a:t>
            </a:r>
          </a:p>
          <a:p>
            <a:pPr marL="68580" indent="0">
              <a:buNone/>
            </a:pP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789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B</a:t>
            </a:r>
            <a:r>
              <a:rPr lang="tr-TR" dirty="0" smtClean="0"/>
              <a:t> </a:t>
            </a:r>
            <a:r>
              <a:rPr lang="tr-TR" dirty="0"/>
              <a:t>tipi reaksiyon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824536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endParaRPr lang="tr-TR" dirty="0" smtClean="0"/>
          </a:p>
          <a:p>
            <a:pPr marL="68580" indent="0">
              <a:buNone/>
            </a:pPr>
            <a:r>
              <a:rPr lang="tr-TR" dirty="0" smtClean="0"/>
              <a:t>Belirtileri: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tr-TR" b="1" dirty="0" smtClean="0"/>
              <a:t>Sırt </a:t>
            </a:r>
            <a:r>
              <a:rPr lang="tr-TR" b="1" dirty="0"/>
              <a:t>ağrısı </a:t>
            </a:r>
            <a:endParaRPr lang="tr-TR" b="1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Göğüs </a:t>
            </a:r>
            <a:r>
              <a:rPr lang="tr-TR" dirty="0"/>
              <a:t>ağrısı </a:t>
            </a: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Solunum </a:t>
            </a:r>
            <a:r>
              <a:rPr lang="tr-TR" dirty="0"/>
              <a:t>sıkıntısı </a:t>
            </a:r>
            <a:endParaRPr lang="tr-TR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tr-TR" dirty="0" smtClean="0"/>
              <a:t>Bulantı</a:t>
            </a:r>
            <a:r>
              <a:rPr lang="tr-TR" dirty="0"/>
              <a:t>, kusma </a:t>
            </a:r>
            <a:endParaRPr lang="tr-TR" dirty="0" smtClean="0"/>
          </a:p>
          <a:p>
            <a:pPr marL="68580" indent="0">
              <a:buNone/>
            </a:pPr>
            <a:endParaRPr lang="tr-TR" dirty="0"/>
          </a:p>
          <a:p>
            <a:pPr marL="68580" indent="0">
              <a:buNone/>
            </a:pPr>
            <a:r>
              <a:rPr lang="tr-TR" dirty="0" smtClean="0"/>
              <a:t>Tedavisi: </a:t>
            </a:r>
            <a:r>
              <a:rPr lang="tr-TR" dirty="0" err="1" smtClean="0"/>
              <a:t>semptomatik</a:t>
            </a:r>
            <a:endParaRPr lang="tr-TR" dirty="0" smtClean="0"/>
          </a:p>
          <a:p>
            <a:pPr marL="68580" indent="0">
              <a:buNone/>
            </a:pPr>
            <a:endParaRPr lang="tr-TR" dirty="0"/>
          </a:p>
          <a:p>
            <a:pPr marL="68580" indent="0">
              <a:buNone/>
            </a:pPr>
            <a:r>
              <a:rPr lang="tr-TR" dirty="0" smtClean="0"/>
              <a:t>Önlenmesi: </a:t>
            </a:r>
            <a:r>
              <a:rPr lang="tr-TR" dirty="0" err="1" smtClean="0"/>
              <a:t>membran</a:t>
            </a:r>
            <a:r>
              <a:rPr lang="tr-TR" dirty="0" smtClean="0"/>
              <a:t> değişikliği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9726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err="1"/>
              <a:t>Disequilibrium</a:t>
            </a:r>
            <a:r>
              <a:rPr lang="tr-TR" sz="2800" b="1" dirty="0"/>
              <a:t> </a:t>
            </a:r>
            <a:r>
              <a:rPr lang="tr-TR" sz="2800" b="1" dirty="0" smtClean="0"/>
              <a:t>(diyaliz dengesizlik</a:t>
            </a:r>
            <a:r>
              <a:rPr lang="tr-TR" sz="2800" b="1" dirty="0"/>
              <a:t>) sendromu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323652"/>
            <a:ext cx="8280920" cy="3508977"/>
          </a:xfrm>
        </p:spPr>
        <p:txBody>
          <a:bodyPr>
            <a:normAutofit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Diyaliz sırasında veya diyalizden hemen sonra ortaya çıkan 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Sistemik ve nörolojik bulgular ile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Bunlara sıklıkla eşlik eden EEG bulgularından oluşan bir sendrom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565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err="1"/>
              <a:t>Disequilibrium</a:t>
            </a:r>
            <a:r>
              <a:rPr lang="tr-TR" sz="2800" b="1" dirty="0"/>
              <a:t> </a:t>
            </a:r>
            <a:r>
              <a:rPr lang="tr-TR" sz="2800" b="1" dirty="0" smtClean="0"/>
              <a:t>(diyaliz dengesizlik</a:t>
            </a:r>
            <a:r>
              <a:rPr lang="tr-TR" sz="2800" b="1" dirty="0"/>
              <a:t>) sendromu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323652"/>
            <a:ext cx="4032448" cy="3508977"/>
          </a:xfrm>
        </p:spPr>
        <p:txBody>
          <a:bodyPr>
            <a:normAutofit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Başlangıç belirtileri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dirty="0"/>
              <a:t> </a:t>
            </a:r>
            <a:r>
              <a:rPr lang="tr-TR" dirty="0" smtClean="0"/>
              <a:t>   - bulantı, kusma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dirty="0"/>
              <a:t> </a:t>
            </a:r>
            <a:r>
              <a:rPr lang="tr-TR" dirty="0" smtClean="0"/>
              <a:t>   - huzursuzluk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dirty="0"/>
              <a:t> </a:t>
            </a:r>
            <a:r>
              <a:rPr lang="tr-TR" dirty="0" smtClean="0"/>
              <a:t>   - </a:t>
            </a:r>
            <a:r>
              <a:rPr lang="tr-TR" dirty="0" err="1" smtClean="0"/>
              <a:t>başağrısı</a:t>
            </a:r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4499992" y="2276872"/>
            <a:ext cx="4032448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Ciddi vakalarda</a:t>
            </a:r>
          </a:p>
          <a:p>
            <a:pPr marL="357188" indent="0">
              <a:lnSpc>
                <a:spcPct val="150000"/>
              </a:lnSpc>
              <a:buFont typeface="Wingdings 2" pitchFamily="18" charset="2"/>
              <a:buNone/>
            </a:pPr>
            <a:r>
              <a:rPr lang="tr-TR" dirty="0" smtClean="0"/>
              <a:t>    - </a:t>
            </a:r>
            <a:r>
              <a:rPr lang="tr-TR" dirty="0" err="1" smtClean="0"/>
              <a:t>konvülziyon</a:t>
            </a:r>
            <a:endParaRPr lang="tr-TR" dirty="0" smtClean="0"/>
          </a:p>
          <a:p>
            <a:pPr marL="357188" indent="0">
              <a:lnSpc>
                <a:spcPct val="150000"/>
              </a:lnSpc>
              <a:buFont typeface="Wingdings 2" pitchFamily="18" charset="2"/>
              <a:buNone/>
            </a:pPr>
            <a:r>
              <a:rPr lang="tr-TR" dirty="0" smtClean="0"/>
              <a:t>    - şuur bulanıklığı</a:t>
            </a:r>
          </a:p>
          <a:p>
            <a:pPr marL="357188" indent="0">
              <a:lnSpc>
                <a:spcPct val="150000"/>
              </a:lnSpc>
              <a:buFont typeface="Wingdings 2" pitchFamily="18" charset="2"/>
              <a:buNone/>
            </a:pPr>
            <a:r>
              <a:rPr lang="tr-TR" dirty="0" smtClean="0"/>
              <a:t>    - koma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9130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err="1"/>
              <a:t>Disequilibrium</a:t>
            </a:r>
            <a:r>
              <a:rPr lang="tr-TR" sz="2800" b="1" dirty="0"/>
              <a:t> </a:t>
            </a:r>
            <a:r>
              <a:rPr lang="tr-TR" sz="2800" b="1" dirty="0" smtClean="0"/>
              <a:t>(diyaliz dengesizlik</a:t>
            </a:r>
            <a:r>
              <a:rPr lang="tr-TR" sz="2800" b="1" dirty="0"/>
              <a:t>) sendromu </a:t>
            </a:r>
            <a:r>
              <a:rPr lang="tr-TR" sz="2800" b="1" dirty="0" smtClean="0"/>
              <a:t>nedenleri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323652"/>
            <a:ext cx="8280920" cy="3508977"/>
          </a:xfrm>
        </p:spPr>
        <p:txBody>
          <a:bodyPr>
            <a:normAutofit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Serum üre azotunun çok yüksek olduğu durumlarda (ilk diyaliz)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Hafif formları kronik diyalizde de görülebilir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8901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err="1"/>
              <a:t>Disequilibrium</a:t>
            </a:r>
            <a:r>
              <a:rPr lang="tr-TR" sz="2800" b="1" dirty="0"/>
              <a:t> </a:t>
            </a:r>
            <a:r>
              <a:rPr lang="tr-TR" sz="2800" b="1" dirty="0" smtClean="0"/>
              <a:t>(diyaliz dengesizlik</a:t>
            </a:r>
            <a:r>
              <a:rPr lang="tr-TR" sz="2800" b="1" dirty="0"/>
              <a:t>) sendromu </a:t>
            </a:r>
            <a:r>
              <a:rPr lang="tr-TR" sz="2800" b="1" dirty="0" smtClean="0"/>
              <a:t>nedenleri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323652"/>
            <a:ext cx="8280920" cy="3508977"/>
          </a:xfrm>
        </p:spPr>
        <p:txBody>
          <a:bodyPr>
            <a:normAutofit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err="1" smtClean="0"/>
              <a:t>Etyoloji</a:t>
            </a:r>
            <a:r>
              <a:rPr lang="tr-TR" dirty="0" smtClean="0"/>
              <a:t> tartışmalı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err="1" smtClean="0"/>
              <a:t>Serebral</a:t>
            </a:r>
            <a:r>
              <a:rPr lang="tr-TR" dirty="0" smtClean="0"/>
              <a:t> su içeriğinin hızlı azalması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Diyaliz sırasında plazma </a:t>
            </a:r>
            <a:r>
              <a:rPr lang="tr-TR" dirty="0" err="1" smtClean="0"/>
              <a:t>solüt</a:t>
            </a:r>
            <a:r>
              <a:rPr lang="tr-TR" dirty="0" smtClean="0"/>
              <a:t> düzeyinin hızlı düşürülmesi (beyin ödemi)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BOS </a:t>
            </a:r>
            <a:r>
              <a:rPr lang="tr-TR" dirty="0" err="1" smtClean="0"/>
              <a:t>ph’sının</a:t>
            </a:r>
            <a:r>
              <a:rPr lang="tr-TR" dirty="0" smtClean="0"/>
              <a:t> ani değişimi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648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err="1"/>
              <a:t>Disequilibrium</a:t>
            </a:r>
            <a:r>
              <a:rPr lang="tr-TR" sz="2800" b="1" dirty="0"/>
              <a:t> </a:t>
            </a:r>
            <a:r>
              <a:rPr lang="tr-TR" sz="2800" b="1" dirty="0" smtClean="0"/>
              <a:t>(diyaliz dengesizlik</a:t>
            </a:r>
            <a:r>
              <a:rPr lang="tr-TR" sz="2800" b="1" dirty="0"/>
              <a:t>) sendromu </a:t>
            </a:r>
            <a:r>
              <a:rPr lang="tr-TR" sz="2800" b="1" dirty="0" smtClean="0"/>
              <a:t>acil tedavi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323652"/>
            <a:ext cx="8280920" cy="3508977"/>
          </a:xfrm>
        </p:spPr>
        <p:txBody>
          <a:bodyPr>
            <a:normAutofit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Kan akım </a:t>
            </a:r>
            <a:r>
              <a:rPr lang="tr-TR" dirty="0" smtClean="0"/>
              <a:t>hızı azaltılır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Diyaliz </a:t>
            </a:r>
            <a:r>
              <a:rPr lang="tr-TR" dirty="0"/>
              <a:t>seansının süresi </a:t>
            </a:r>
            <a:r>
              <a:rPr lang="tr-TR" dirty="0" smtClean="0"/>
              <a:t>kısaltılır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err="1" smtClean="0"/>
              <a:t>Hipertonik</a:t>
            </a:r>
            <a:r>
              <a:rPr lang="tr-TR" dirty="0" smtClean="0"/>
              <a:t> </a:t>
            </a:r>
            <a:r>
              <a:rPr lang="tr-TR" dirty="0" err="1"/>
              <a:t>NaCl</a:t>
            </a:r>
            <a:r>
              <a:rPr lang="tr-TR" dirty="0"/>
              <a:t>, </a:t>
            </a:r>
            <a:r>
              <a:rPr lang="tr-TR" dirty="0" err="1"/>
              <a:t>glukoz</a:t>
            </a:r>
            <a:r>
              <a:rPr lang="tr-TR" dirty="0"/>
              <a:t>, </a:t>
            </a:r>
            <a:r>
              <a:rPr lang="tr-TR" dirty="0" err="1"/>
              <a:t>mannitol</a:t>
            </a:r>
            <a:r>
              <a:rPr lang="tr-TR" dirty="0"/>
              <a:t> </a:t>
            </a:r>
            <a:endParaRPr lang="tr-TR" dirty="0" smtClean="0"/>
          </a:p>
          <a:p>
            <a:pPr marL="357188" indent="0">
              <a:lnSpc>
                <a:spcPct val="150000"/>
              </a:lnSpc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69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err="1"/>
              <a:t>Disequilibrium</a:t>
            </a:r>
            <a:r>
              <a:rPr lang="tr-TR" sz="2800" b="1" dirty="0"/>
              <a:t> </a:t>
            </a:r>
            <a:r>
              <a:rPr lang="tr-TR" sz="2800" b="1" dirty="0" smtClean="0"/>
              <a:t>(diyaliz dengesizlik</a:t>
            </a:r>
            <a:r>
              <a:rPr lang="tr-TR" sz="2800" b="1" dirty="0"/>
              <a:t>) sendromu </a:t>
            </a:r>
            <a:r>
              <a:rPr lang="tr-TR" sz="2800" b="1" dirty="0" smtClean="0"/>
              <a:t>acil tedavi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323652"/>
            <a:ext cx="8280920" cy="3508977"/>
          </a:xfrm>
        </p:spPr>
        <p:txBody>
          <a:bodyPr>
            <a:normAutofit lnSpcReduction="10000"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err="1" smtClean="0"/>
              <a:t>Konvülziyon</a:t>
            </a:r>
            <a:r>
              <a:rPr lang="tr-TR" dirty="0" smtClean="0"/>
              <a:t> </a:t>
            </a:r>
            <a:r>
              <a:rPr lang="tr-TR" dirty="0"/>
              <a:t>ortaya çıkarsa: </a:t>
            </a:r>
            <a:endParaRPr lang="tr-TR" dirty="0" smtClean="0"/>
          </a:p>
          <a:p>
            <a:pPr marL="357188" indent="0">
              <a:lnSpc>
                <a:spcPct val="150000"/>
              </a:lnSpc>
              <a:buNone/>
            </a:pPr>
            <a:r>
              <a:rPr lang="tr-TR" dirty="0"/>
              <a:t> </a:t>
            </a:r>
            <a:r>
              <a:rPr lang="tr-TR" dirty="0" smtClean="0"/>
              <a:t>   - Diyaliz durdurulur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dirty="0"/>
              <a:t> </a:t>
            </a:r>
            <a:r>
              <a:rPr lang="tr-TR" dirty="0" smtClean="0"/>
              <a:t>   - ABC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dirty="0"/>
              <a:t> </a:t>
            </a:r>
            <a:r>
              <a:rPr lang="tr-TR" dirty="0" smtClean="0"/>
              <a:t>   - </a:t>
            </a:r>
            <a:r>
              <a:rPr lang="tr-TR" dirty="0" err="1" smtClean="0"/>
              <a:t>Antikonvülzan</a:t>
            </a:r>
            <a:endParaRPr lang="tr-TR" dirty="0" smtClean="0"/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dirty="0" smtClean="0"/>
              <a:t>Eğer bulgular diyaliz dengesizlik sendromuna bağlıysa 24 saatte düzelir</a:t>
            </a:r>
          </a:p>
          <a:p>
            <a:pPr marL="357188" indent="0">
              <a:lnSpc>
                <a:spcPct val="150000"/>
              </a:lnSpc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714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err="1"/>
              <a:t>Disequilibrium</a:t>
            </a:r>
            <a:r>
              <a:rPr lang="tr-TR" sz="2800" b="1" dirty="0"/>
              <a:t> </a:t>
            </a:r>
            <a:r>
              <a:rPr lang="tr-TR" sz="2800" b="1" dirty="0" smtClean="0"/>
              <a:t>(diyaliz dengesizlik</a:t>
            </a:r>
            <a:r>
              <a:rPr lang="tr-TR" sz="2800" b="1" dirty="0"/>
              <a:t>) sendromu </a:t>
            </a:r>
            <a:r>
              <a:rPr lang="tr-TR" sz="2800" b="1" dirty="0" smtClean="0"/>
              <a:t>önlenmesi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323652"/>
            <a:ext cx="8280920" cy="3508977"/>
          </a:xfrm>
        </p:spPr>
        <p:txBody>
          <a:bodyPr>
            <a:normAutofit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Üreminin akut geliştiği hastalarda 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- agresif diyalizden kaçınılmalı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- üre azotu düzeyinde hedeflenen azalma miktarı %30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 smtClean="0"/>
              <a:t>    - düşük </a:t>
            </a:r>
            <a:r>
              <a:rPr lang="tr-TR" sz="2000" dirty="0" err="1" smtClean="0"/>
              <a:t>diyalizat</a:t>
            </a:r>
            <a:r>
              <a:rPr lang="tr-TR" sz="2000" dirty="0" smtClean="0"/>
              <a:t> sodyum düzeyinden kaçınılmalı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- </a:t>
            </a:r>
            <a:r>
              <a:rPr lang="tr-TR" sz="2000" dirty="0" err="1" smtClean="0"/>
              <a:t>hipernatremi</a:t>
            </a:r>
            <a:r>
              <a:rPr lang="tr-TR" sz="2000" dirty="0" smtClean="0"/>
              <a:t> varsa önce üremi, sonra </a:t>
            </a:r>
            <a:r>
              <a:rPr lang="tr-TR" sz="2000" dirty="0" err="1" smtClean="0"/>
              <a:t>hipernatremi</a:t>
            </a:r>
            <a:r>
              <a:rPr lang="tr-TR" sz="2000" dirty="0" smtClean="0"/>
              <a:t> düzeltilmeli</a:t>
            </a:r>
          </a:p>
          <a:p>
            <a:pPr marL="357188" indent="0">
              <a:lnSpc>
                <a:spcPct val="150000"/>
              </a:lnSpc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15230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smtClean="0"/>
              <a:t>Hava </a:t>
            </a:r>
            <a:r>
              <a:rPr lang="tr-TR" sz="2800" b="1" dirty="0" err="1" smtClean="0"/>
              <a:t>embolisi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060848"/>
            <a:ext cx="8280920" cy="4320480"/>
          </a:xfrm>
        </p:spPr>
        <p:txBody>
          <a:bodyPr>
            <a:normAutofit fontScale="92500" lnSpcReduction="10000"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Diyaliz setlerine hava girmesi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Cihazda hava </a:t>
            </a:r>
            <a:r>
              <a:rPr lang="tr-TR" sz="2000" dirty="0" err="1" smtClean="0"/>
              <a:t>dedektörü</a:t>
            </a:r>
            <a:endParaRPr lang="tr-TR" sz="2000" dirty="0" smtClean="0"/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Belirtiler: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- oturan hastada hava kalbe girmez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 smtClean="0"/>
              <a:t> 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                 </a:t>
            </a:r>
            <a:r>
              <a:rPr lang="tr-TR" sz="2000" dirty="0" err="1" smtClean="0"/>
              <a:t>serebral</a:t>
            </a:r>
            <a:r>
              <a:rPr lang="tr-TR" sz="2000" dirty="0" smtClean="0"/>
              <a:t> </a:t>
            </a:r>
            <a:r>
              <a:rPr lang="tr-TR" sz="2000" dirty="0" err="1" smtClean="0"/>
              <a:t>venöz</a:t>
            </a:r>
            <a:r>
              <a:rPr lang="tr-TR" sz="2000" dirty="0" smtClean="0"/>
              <a:t> sistemde toplanır</a:t>
            </a:r>
          </a:p>
          <a:p>
            <a:pPr marL="357188" indent="0">
              <a:lnSpc>
                <a:spcPct val="150000"/>
              </a:lnSpc>
              <a:buNone/>
            </a:pPr>
            <a:endParaRPr lang="tr-TR" sz="2000" dirty="0" smtClean="0"/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                 nörolojik bulgular 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</a:t>
            </a:r>
            <a:endParaRPr lang="tr-TR" sz="2000" dirty="0"/>
          </a:p>
        </p:txBody>
      </p:sp>
      <p:cxnSp>
        <p:nvCxnSpPr>
          <p:cNvPr id="4" name="Düz Ok Bağlayıcısı 3"/>
          <p:cNvCxnSpPr/>
          <p:nvPr/>
        </p:nvCxnSpPr>
        <p:spPr>
          <a:xfrm>
            <a:off x="4716016" y="4005064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/>
          <p:cNvCxnSpPr/>
          <p:nvPr/>
        </p:nvCxnSpPr>
        <p:spPr>
          <a:xfrm>
            <a:off x="4716016" y="4869160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72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smtClean="0"/>
              <a:t>Hava </a:t>
            </a:r>
            <a:r>
              <a:rPr lang="tr-TR" sz="2800" b="1" dirty="0" err="1" smtClean="0"/>
              <a:t>embolisi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060848"/>
            <a:ext cx="8280920" cy="4320480"/>
          </a:xfrm>
        </p:spPr>
        <p:txBody>
          <a:bodyPr>
            <a:normAutofit fontScale="92500" lnSpcReduction="10000"/>
          </a:bodyPr>
          <a:lstStyle/>
          <a:p>
            <a:pPr marL="357188" indent="0">
              <a:lnSpc>
                <a:spcPct val="150000"/>
              </a:lnSpc>
              <a:buNone/>
            </a:pPr>
            <a:r>
              <a:rPr lang="tr-TR" sz="2000" dirty="0" smtClean="0"/>
              <a:t>      - yatan hastada hava kalbe girer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 smtClean="0"/>
              <a:t>                                   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                sağ </a:t>
            </a:r>
            <a:r>
              <a:rPr lang="tr-TR" sz="2000" dirty="0" err="1" smtClean="0"/>
              <a:t>ventrikülde</a:t>
            </a:r>
            <a:r>
              <a:rPr lang="tr-TR" sz="2000" dirty="0" smtClean="0"/>
              <a:t> köpük oluşturur</a:t>
            </a:r>
          </a:p>
          <a:p>
            <a:pPr marL="357188" indent="0">
              <a:lnSpc>
                <a:spcPct val="150000"/>
              </a:lnSpc>
              <a:buNone/>
            </a:pPr>
            <a:endParaRPr lang="tr-TR" sz="2000" dirty="0" smtClean="0"/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                akciğere geçer</a:t>
            </a:r>
          </a:p>
          <a:p>
            <a:pPr marL="357188" indent="0">
              <a:lnSpc>
                <a:spcPct val="150000"/>
              </a:lnSpc>
              <a:buNone/>
            </a:pPr>
            <a:endParaRPr lang="tr-TR" sz="2000" dirty="0" smtClean="0"/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                nefes darlığı, öksürük göğüste sıkışma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                daha sonra nörolojik bulgular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- hava kalbe girmişse </a:t>
            </a:r>
            <a:r>
              <a:rPr lang="tr-TR" sz="2000" dirty="0" err="1" smtClean="0"/>
              <a:t>oskültasyonda</a:t>
            </a:r>
            <a:r>
              <a:rPr lang="tr-TR" sz="2000" dirty="0" smtClean="0"/>
              <a:t> çalkalanma sesi  </a:t>
            </a:r>
            <a:endParaRPr lang="tr-TR" sz="2000" dirty="0"/>
          </a:p>
        </p:txBody>
      </p:sp>
      <p:cxnSp>
        <p:nvCxnSpPr>
          <p:cNvPr id="5" name="Düz Ok Bağlayıcısı 4"/>
          <p:cNvCxnSpPr/>
          <p:nvPr/>
        </p:nvCxnSpPr>
        <p:spPr>
          <a:xfrm>
            <a:off x="4499992" y="2564904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Ok Bağlayıcısı 5"/>
          <p:cNvCxnSpPr/>
          <p:nvPr/>
        </p:nvCxnSpPr>
        <p:spPr>
          <a:xfrm>
            <a:off x="4499992" y="3501008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/>
          <p:cNvCxnSpPr/>
          <p:nvPr/>
        </p:nvCxnSpPr>
        <p:spPr>
          <a:xfrm>
            <a:off x="4499992" y="4509120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73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smtClean="0"/>
              <a:t>Hava </a:t>
            </a:r>
            <a:r>
              <a:rPr lang="tr-TR" sz="2800" b="1" dirty="0" err="1" smtClean="0"/>
              <a:t>embolisi</a:t>
            </a:r>
            <a:r>
              <a:rPr lang="tr-TR" sz="2800" b="1" dirty="0" smtClean="0"/>
              <a:t> tedavi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060848"/>
            <a:ext cx="7920880" cy="4320480"/>
          </a:xfrm>
        </p:spPr>
        <p:txBody>
          <a:bodyPr>
            <a:normAutofit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tr-TR" sz="2000" dirty="0" smtClean="0"/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Hemen </a:t>
            </a:r>
            <a:r>
              <a:rPr lang="tr-TR" sz="2000" dirty="0" err="1" smtClean="0"/>
              <a:t>ven</a:t>
            </a:r>
            <a:r>
              <a:rPr lang="tr-TR" sz="2000" dirty="0" smtClean="0"/>
              <a:t> seti </a:t>
            </a:r>
            <a:r>
              <a:rPr lang="tr-TR" sz="2000" dirty="0" err="1" smtClean="0"/>
              <a:t>klampe</a:t>
            </a:r>
            <a:r>
              <a:rPr lang="tr-TR" sz="2000" dirty="0" smtClean="0"/>
              <a:t> edilmeli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Kan pompası durdurulmalı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%</a:t>
            </a:r>
            <a:r>
              <a:rPr lang="tr-TR" sz="2000" dirty="0"/>
              <a:t>100 oksijen, </a:t>
            </a:r>
            <a:r>
              <a:rPr lang="tr-TR" sz="2000" dirty="0" err="1"/>
              <a:t>kardiyopulmoner</a:t>
            </a:r>
            <a:r>
              <a:rPr lang="tr-TR" sz="2000" dirty="0"/>
              <a:t> destek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290763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smtClean="0"/>
              <a:t>Hava </a:t>
            </a:r>
            <a:r>
              <a:rPr lang="tr-TR" sz="2800" b="1" dirty="0" err="1" smtClean="0"/>
              <a:t>embolisi</a:t>
            </a:r>
            <a:r>
              <a:rPr lang="tr-TR" sz="2800" b="1" dirty="0" smtClean="0"/>
              <a:t> tedavi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060848"/>
            <a:ext cx="7920880" cy="4320480"/>
          </a:xfrm>
        </p:spPr>
        <p:txBody>
          <a:bodyPr>
            <a:normAutofit/>
          </a:bodyPr>
          <a:lstStyle/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tr-TR" sz="2000" dirty="0" smtClean="0"/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Hasta göğsü ve başı aşağıya gelecek şekilde ve sol tarafına yatar pozisyona getirilmeli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err="1" smtClean="0"/>
              <a:t>Perkütan</a:t>
            </a:r>
            <a:r>
              <a:rPr lang="tr-TR" sz="2000" dirty="0" smtClean="0"/>
              <a:t> olarak </a:t>
            </a:r>
            <a:r>
              <a:rPr lang="tr-TR" sz="2000" dirty="0" err="1" smtClean="0"/>
              <a:t>ventriküle</a:t>
            </a:r>
            <a:r>
              <a:rPr lang="tr-TR" sz="2000" dirty="0" smtClean="0"/>
              <a:t> yerleştirilen bir iğne ile hava boşaltılmalı</a:t>
            </a:r>
            <a:endParaRPr lang="tr-TR" sz="2000" dirty="0"/>
          </a:p>
        </p:txBody>
      </p:sp>
      <p:pic>
        <p:nvPicPr>
          <p:cNvPr id="3074" name="Picture 2" descr="İlgili resi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16200000">
            <a:off x="6022746" y="4282510"/>
            <a:ext cx="2183904" cy="206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rendelenburg position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37111"/>
            <a:ext cx="2604988" cy="175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84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err="1" smtClean="0"/>
              <a:t>Hemoliz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700808"/>
            <a:ext cx="8280920" cy="4680520"/>
          </a:xfrm>
        </p:spPr>
        <p:txBody>
          <a:bodyPr>
            <a:normAutofit/>
          </a:bodyPr>
          <a:lstStyle/>
          <a:p>
            <a:pPr marL="357188" indent="0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accent1"/>
                </a:solidFill>
              </a:rPr>
              <a:t>Nedenleri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Diyaliz </a:t>
            </a:r>
            <a:r>
              <a:rPr lang="tr-TR" sz="2000" dirty="0"/>
              <a:t>sıvısı problemleri </a:t>
            </a:r>
            <a:endParaRPr lang="tr-TR" sz="2000" dirty="0" smtClean="0"/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-  Aşırı </a:t>
            </a:r>
            <a:r>
              <a:rPr lang="tr-TR" sz="2000" dirty="0"/>
              <a:t>sıcak sıvı </a:t>
            </a:r>
            <a:endParaRPr lang="tr-TR" sz="2000" dirty="0" smtClean="0"/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- </a:t>
            </a:r>
            <a:r>
              <a:rPr lang="tr-TR" sz="2000" dirty="0" err="1" smtClean="0"/>
              <a:t>Hipotonik</a:t>
            </a:r>
            <a:r>
              <a:rPr lang="tr-TR" sz="2000" dirty="0" smtClean="0"/>
              <a:t> </a:t>
            </a:r>
            <a:r>
              <a:rPr lang="tr-TR" sz="2000" dirty="0"/>
              <a:t>sıvı </a:t>
            </a:r>
            <a:endParaRPr lang="tr-TR" sz="2000" dirty="0" smtClean="0"/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- </a:t>
            </a:r>
            <a:r>
              <a:rPr lang="tr-TR" sz="2000" dirty="0" err="1" smtClean="0"/>
              <a:t>Kontaminasyon</a:t>
            </a:r>
            <a:r>
              <a:rPr lang="tr-TR" sz="2000" dirty="0" smtClean="0"/>
              <a:t> </a:t>
            </a:r>
            <a:r>
              <a:rPr lang="tr-TR" sz="1600" dirty="0" smtClean="0"/>
              <a:t>(formaldehit, çamaşır suyu, </a:t>
            </a:r>
            <a:r>
              <a:rPr lang="tr-TR" sz="1600" dirty="0" err="1" smtClean="0"/>
              <a:t>kloramin</a:t>
            </a:r>
            <a:r>
              <a:rPr lang="tr-TR" sz="1600" dirty="0" smtClean="0"/>
              <a:t>, bakır, nitrat ile)</a:t>
            </a:r>
            <a:endParaRPr lang="tr-TR" sz="2000" dirty="0" smtClean="0"/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Kan </a:t>
            </a:r>
            <a:r>
              <a:rPr lang="tr-TR" sz="2000" dirty="0"/>
              <a:t>akım yolunda mekanik nedenler </a:t>
            </a:r>
            <a:endParaRPr lang="tr-TR" sz="2000" dirty="0" smtClean="0"/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 smtClean="0"/>
              <a:t>     - İğnelerde, </a:t>
            </a:r>
            <a:r>
              <a:rPr lang="tr-TR" sz="2000" dirty="0" err="1" smtClean="0"/>
              <a:t>kateterde</a:t>
            </a:r>
            <a:r>
              <a:rPr lang="tr-TR" sz="2000" dirty="0" smtClean="0"/>
              <a:t>, sette tıkanma veya daralma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24846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err="1" smtClean="0"/>
              <a:t>Hemoliz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556792"/>
            <a:ext cx="3888432" cy="4320480"/>
          </a:xfrm>
        </p:spPr>
        <p:txBody>
          <a:bodyPr>
            <a:normAutofit/>
          </a:bodyPr>
          <a:lstStyle/>
          <a:p>
            <a:pPr marL="357188" indent="0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accent1"/>
                </a:solidFill>
              </a:rPr>
              <a:t>Belirtiler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/>
              <a:t>Sırt ağrısı </a:t>
            </a:r>
            <a:endParaRPr lang="tr-TR" sz="2000" dirty="0" smtClean="0"/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Göğüs </a:t>
            </a:r>
            <a:r>
              <a:rPr lang="tr-TR" sz="2000" dirty="0"/>
              <a:t>ağrısı  </a:t>
            </a:r>
            <a:endParaRPr lang="tr-TR" sz="2000" dirty="0" smtClean="0"/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Nefes </a:t>
            </a:r>
            <a:r>
              <a:rPr lang="tr-TR" sz="2000" dirty="0"/>
              <a:t>darlığı </a:t>
            </a:r>
            <a:endParaRPr lang="tr-TR" sz="2000" dirty="0" smtClean="0"/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Solukluk</a:t>
            </a:r>
            <a:endParaRPr lang="tr-TR" sz="20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3923928" y="1556792"/>
            <a:ext cx="4536504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0">
              <a:lnSpc>
                <a:spcPct val="150000"/>
              </a:lnSpc>
              <a:buFont typeface="Wingdings 2" pitchFamily="18" charset="2"/>
              <a:buNone/>
            </a:pPr>
            <a:r>
              <a:rPr lang="tr-TR" dirty="0" smtClean="0">
                <a:solidFill>
                  <a:schemeClr val="accent1"/>
                </a:solidFill>
              </a:rPr>
              <a:t>Bulgular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Cilt </a:t>
            </a:r>
            <a:r>
              <a:rPr lang="tr-TR" sz="2000" dirty="0" err="1" smtClean="0"/>
              <a:t>pigmentasyonunda</a:t>
            </a:r>
            <a:r>
              <a:rPr lang="tr-TR" sz="2000" dirty="0" smtClean="0"/>
              <a:t> dramatik koyulaşma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err="1" smtClean="0"/>
              <a:t>Ven</a:t>
            </a:r>
            <a:r>
              <a:rPr lang="tr-TR" sz="2000" dirty="0" smtClean="0"/>
              <a:t> setindeki kan kırmızı şarap rengi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Santrifüje edilmiş kanda plazmanın pembe olması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err="1" smtClean="0"/>
              <a:t>Hct</a:t>
            </a:r>
            <a:r>
              <a:rPr lang="tr-TR" sz="2000" dirty="0" smtClean="0"/>
              <a:t> düşüşü</a:t>
            </a:r>
            <a:endParaRPr lang="tr-TR" sz="2000" dirty="0"/>
          </a:p>
        </p:txBody>
      </p:sp>
      <p:sp>
        <p:nvSpPr>
          <p:cNvPr id="5" name="AutoShape 2" descr="hemoliz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hemoliz ile ilgili g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305574"/>
            <a:ext cx="1596702" cy="205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11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tr-TR" sz="2800" b="1" dirty="0" err="1" smtClean="0"/>
              <a:t>Hemoliz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700808"/>
            <a:ext cx="8280920" cy="4680520"/>
          </a:xfrm>
        </p:spPr>
        <p:txBody>
          <a:bodyPr>
            <a:normAutofit/>
          </a:bodyPr>
          <a:lstStyle/>
          <a:p>
            <a:pPr marL="357188" indent="0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accent1"/>
                </a:solidFill>
              </a:rPr>
              <a:t>Tedavi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Acilen kan pompası durdurulmalı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Kan setleri </a:t>
            </a:r>
            <a:r>
              <a:rPr lang="tr-TR" sz="2000" dirty="0" err="1" smtClean="0"/>
              <a:t>klampe</a:t>
            </a:r>
            <a:r>
              <a:rPr lang="tr-TR" sz="2000" dirty="0" smtClean="0"/>
              <a:t> edilmeli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Setlerdeki kan hastaya geri verilmemeli (K düzeyi yüksek)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err="1" smtClean="0"/>
              <a:t>Hiperkalemi</a:t>
            </a:r>
            <a:r>
              <a:rPr lang="tr-TR" sz="2000" dirty="0" smtClean="0"/>
              <a:t> ve </a:t>
            </a:r>
            <a:r>
              <a:rPr lang="tr-TR" sz="2000" dirty="0" err="1" smtClean="0"/>
              <a:t>Hct</a:t>
            </a:r>
            <a:r>
              <a:rPr lang="tr-TR" sz="2000" dirty="0" smtClean="0"/>
              <a:t> düşüşü açısından takip ve tedavi</a:t>
            </a:r>
          </a:p>
          <a:p>
            <a:pPr marL="700088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sz="2000" dirty="0" smtClean="0"/>
              <a:t>Nedeni araştırılmalı</a:t>
            </a:r>
          </a:p>
          <a:p>
            <a:pPr marL="357188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smtClean="0"/>
              <a:t>   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48758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4876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587" y="2924944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11560" y="5445224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İlginize teşekkürler…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202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Özel 8">
      <a:dk1>
        <a:srgbClr val="008080"/>
      </a:dk1>
      <a:lt1>
        <a:srgbClr val="FFFFFF"/>
      </a:lt1>
      <a:dk2>
        <a:srgbClr val="0033CC"/>
      </a:dk2>
      <a:lt2>
        <a:srgbClr val="DBC7ED"/>
      </a:lt2>
      <a:accent1>
        <a:srgbClr val="7030A0"/>
      </a:accent1>
      <a:accent2>
        <a:srgbClr val="E3D0F1"/>
      </a:accent2>
      <a:accent3>
        <a:srgbClr val="C7A2E3"/>
      </a:accent3>
      <a:accent4>
        <a:srgbClr val="AB73D5"/>
      </a:accent4>
      <a:accent5>
        <a:srgbClr val="542378"/>
      </a:accent5>
      <a:accent6>
        <a:srgbClr val="8FB5E4"/>
      </a:accent6>
      <a:hlink>
        <a:srgbClr val="D9E6F6"/>
      </a:hlink>
      <a:folHlink>
        <a:srgbClr val="DEEE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1819</TotalTime>
  <Words>1384</Words>
  <Application>Microsoft Office PowerPoint</Application>
  <PresentationFormat>Ekran Gösterisi (4:3)</PresentationFormat>
  <Paragraphs>377</Paragraphs>
  <Slides>44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50" baseType="lpstr">
      <vt:lpstr>Calibri</vt:lpstr>
      <vt:lpstr>Century Gothic</vt:lpstr>
      <vt:lpstr>Courier New</vt:lpstr>
      <vt:lpstr>Wingdings</vt:lpstr>
      <vt:lpstr>Wingdings 2</vt:lpstr>
      <vt:lpstr>Austin</vt:lpstr>
      <vt:lpstr>HD süresince çıkabilecek sorunlar ve çözümleri</vt:lpstr>
      <vt:lpstr>İstanbul Tıp Fakültesi  Çocuk Diyaliz Ünitesi</vt:lpstr>
      <vt:lpstr>PowerPoint Sunusu</vt:lpstr>
      <vt:lpstr>             Vaka 1- R.K.</vt:lpstr>
      <vt:lpstr>intradiyalitik hipotansiyon tanımı</vt:lpstr>
      <vt:lpstr>intradiyalitik hipotansiyon tanımı (çocuk)</vt:lpstr>
      <vt:lpstr>intradiyalitik hipotansiyon nedenleri</vt:lpstr>
      <vt:lpstr>intradiyalitik hipotansiyon nedenleri</vt:lpstr>
      <vt:lpstr>             Vaka 1- R.K.</vt:lpstr>
      <vt:lpstr>intradiyalitik hipotansiyon tedavisi</vt:lpstr>
      <vt:lpstr>intradiyalitik hipotansiyon önlenmesi</vt:lpstr>
      <vt:lpstr>intradiyalitik hipotansiyon önlenmesi</vt:lpstr>
      <vt:lpstr>intradiyalitik hipotansiyon önlenmesi</vt:lpstr>
      <vt:lpstr>intradiyalitik hipotansiyon önlenmesi</vt:lpstr>
      <vt:lpstr>intradiyalitik hipotansiyon önlenmesi</vt:lpstr>
      <vt:lpstr>           Vaka 2 - F.B.</vt:lpstr>
      <vt:lpstr>           Vaka 2 - F.B.</vt:lpstr>
      <vt:lpstr>          Vaka 4 – M.E.A.</vt:lpstr>
      <vt:lpstr>          Vaka 4 – M.E.A.</vt:lpstr>
      <vt:lpstr>          Vaka 4 – M.E.A.</vt:lpstr>
      <vt:lpstr>Vaka 5 - N.K.</vt:lpstr>
      <vt:lpstr>Vaka 5 - N.K.</vt:lpstr>
      <vt:lpstr>Vaka 5 - N.K.</vt:lpstr>
      <vt:lpstr>Diyalizör reaksiyonları</vt:lpstr>
      <vt:lpstr>  A tipi reaksiyon nedenleri </vt:lpstr>
      <vt:lpstr>  A tipi reaksiyon belirtileri </vt:lpstr>
      <vt:lpstr>  A tipi reaksiyon acil tedavi</vt:lpstr>
      <vt:lpstr>  A tipi reaksiyon önlenmesi</vt:lpstr>
      <vt:lpstr>  B tipi reaksiyon  </vt:lpstr>
      <vt:lpstr>Disequilibrium (diyaliz dengesizlik) sendromu </vt:lpstr>
      <vt:lpstr>Disequilibrium (diyaliz dengesizlik) sendromu </vt:lpstr>
      <vt:lpstr>Disequilibrium (diyaliz dengesizlik) sendromu nedenleri</vt:lpstr>
      <vt:lpstr>Disequilibrium (diyaliz dengesizlik) sendromu nedenleri</vt:lpstr>
      <vt:lpstr>Disequilibrium (diyaliz dengesizlik) sendromu acil tedavi</vt:lpstr>
      <vt:lpstr>Disequilibrium (diyaliz dengesizlik) sendromu acil tedavi</vt:lpstr>
      <vt:lpstr>Disequilibrium (diyaliz dengesizlik) sendromu önlenmesi</vt:lpstr>
      <vt:lpstr>Hava embolisi</vt:lpstr>
      <vt:lpstr>Hava embolisi</vt:lpstr>
      <vt:lpstr>Hava embolisi tedavi</vt:lpstr>
      <vt:lpstr>Hava embolisi tedavi</vt:lpstr>
      <vt:lpstr>Hemoliz</vt:lpstr>
      <vt:lpstr>Hemoliz</vt:lpstr>
      <vt:lpstr>Hemoliz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Semiology of Pediatric Genitourinary Systen</dc:title>
  <dc:creator>Alev Yilmaz</dc:creator>
  <cp:lastModifiedBy>Genel</cp:lastModifiedBy>
  <cp:revision>166</cp:revision>
  <dcterms:created xsi:type="dcterms:W3CDTF">2019-09-08T20:25:44Z</dcterms:created>
  <dcterms:modified xsi:type="dcterms:W3CDTF">2019-09-27T06:03:23Z</dcterms:modified>
</cp:coreProperties>
</file>