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6"/>
  </p:notesMasterIdLst>
  <p:sldIdLst>
    <p:sldId id="308" r:id="rId2"/>
    <p:sldId id="310" r:id="rId3"/>
    <p:sldId id="315" r:id="rId4"/>
    <p:sldId id="316" r:id="rId5"/>
    <p:sldId id="317" r:id="rId6"/>
    <p:sldId id="294" r:id="rId7"/>
    <p:sldId id="258" r:id="rId8"/>
    <p:sldId id="270" r:id="rId9"/>
    <p:sldId id="259" r:id="rId10"/>
    <p:sldId id="354" r:id="rId11"/>
    <p:sldId id="332" r:id="rId12"/>
    <p:sldId id="297" r:id="rId13"/>
    <p:sldId id="298" r:id="rId14"/>
    <p:sldId id="313" r:id="rId15"/>
    <p:sldId id="274" r:id="rId16"/>
    <p:sldId id="276" r:id="rId17"/>
    <p:sldId id="263" r:id="rId18"/>
    <p:sldId id="275" r:id="rId19"/>
    <p:sldId id="279" r:id="rId20"/>
    <p:sldId id="280" r:id="rId21"/>
    <p:sldId id="282" r:id="rId22"/>
    <p:sldId id="284" r:id="rId23"/>
    <p:sldId id="342" r:id="rId24"/>
    <p:sldId id="337" r:id="rId25"/>
    <p:sldId id="338" r:id="rId26"/>
    <p:sldId id="339" r:id="rId27"/>
    <p:sldId id="340" r:id="rId28"/>
    <p:sldId id="349" r:id="rId29"/>
    <p:sldId id="350" r:id="rId30"/>
    <p:sldId id="343" r:id="rId31"/>
    <p:sldId id="287" r:id="rId32"/>
    <p:sldId id="290" r:id="rId33"/>
    <p:sldId id="346" r:id="rId34"/>
    <p:sldId id="292" r:id="rId35"/>
    <p:sldId id="303" r:id="rId36"/>
    <p:sldId id="352" r:id="rId37"/>
    <p:sldId id="300" r:id="rId38"/>
    <p:sldId id="328" r:id="rId39"/>
    <p:sldId id="329" r:id="rId40"/>
    <p:sldId id="330" r:id="rId41"/>
    <p:sldId id="331" r:id="rId42"/>
    <p:sldId id="356" r:id="rId43"/>
    <p:sldId id="351" r:id="rId44"/>
    <p:sldId id="334" r:id="rId45"/>
    <p:sldId id="335" r:id="rId46"/>
    <p:sldId id="336" r:id="rId47"/>
    <p:sldId id="326" r:id="rId48"/>
    <p:sldId id="325" r:id="rId49"/>
    <p:sldId id="327" r:id="rId50"/>
    <p:sldId id="324" r:id="rId51"/>
    <p:sldId id="333" r:id="rId52"/>
    <p:sldId id="348" r:id="rId53"/>
    <p:sldId id="355" r:id="rId54"/>
    <p:sldId id="302" r:id="rId55"/>
    <p:sldId id="353" r:id="rId56"/>
    <p:sldId id="304" r:id="rId57"/>
    <p:sldId id="305" r:id="rId58"/>
    <p:sldId id="306" r:id="rId59"/>
    <p:sldId id="307" r:id="rId60"/>
    <p:sldId id="357" r:id="rId61"/>
    <p:sldId id="268" r:id="rId62"/>
    <p:sldId id="358" r:id="rId63"/>
    <p:sldId id="285" r:id="rId64"/>
    <p:sldId id="359" r:id="rId6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55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tr-TR"/>
  <c:chart>
    <c:title>
      <c:layout/>
    </c:title>
    <c:plotArea>
      <c:layout/>
      <c:lineChart>
        <c:grouping val="standard"/>
        <c:ser>
          <c:idx val="0"/>
          <c:order val="0"/>
          <c:tx>
            <c:strRef>
              <c:f>Sayfa1!$B$1</c:f>
              <c:strCache>
                <c:ptCount val="1"/>
                <c:pt idx="0">
                  <c:v>Proteinüri (mg/m2/h)</c:v>
                </c:pt>
              </c:strCache>
            </c:strRef>
          </c:tx>
          <c:marker>
            <c:symbol val="none"/>
          </c:marker>
          <c:cat>
            <c:strRef>
              <c:f>Sayfa1!$A$2:$A$7</c:f>
              <c:strCache>
                <c:ptCount val="6"/>
                <c:pt idx="0">
                  <c:v>Tanı</c:v>
                </c:pt>
                <c:pt idx="1">
                  <c:v>3.ay</c:v>
                </c:pt>
                <c:pt idx="2">
                  <c:v>6.ay</c:v>
                </c:pt>
                <c:pt idx="3">
                  <c:v>9.ay</c:v>
                </c:pt>
                <c:pt idx="4">
                  <c:v>12.ay</c:v>
                </c:pt>
                <c:pt idx="5">
                  <c:v>son kontrol</c:v>
                </c:pt>
              </c:strCache>
            </c:strRef>
          </c:cat>
          <c:val>
            <c:numRef>
              <c:f>Sayfa1!$B$2:$B$7</c:f>
              <c:numCache>
                <c:formatCode>General</c:formatCode>
                <c:ptCount val="6"/>
                <c:pt idx="0">
                  <c:v>82</c:v>
                </c:pt>
                <c:pt idx="1">
                  <c:v>45</c:v>
                </c:pt>
                <c:pt idx="2">
                  <c:v>30</c:v>
                </c:pt>
                <c:pt idx="3">
                  <c:v>17.5</c:v>
                </c:pt>
                <c:pt idx="4">
                  <c:v>25</c:v>
                </c:pt>
                <c:pt idx="5">
                  <c:v>7.2</c:v>
                </c:pt>
              </c:numCache>
            </c:numRef>
          </c:val>
        </c:ser>
        <c:marker val="1"/>
        <c:axId val="60009856"/>
        <c:axId val="77997184"/>
      </c:lineChart>
      <c:catAx>
        <c:axId val="60009856"/>
        <c:scaling>
          <c:orientation val="minMax"/>
        </c:scaling>
        <c:axPos val="b"/>
        <c:tickLblPos val="nextTo"/>
        <c:crossAx val="77997184"/>
        <c:crosses val="autoZero"/>
        <c:auto val="1"/>
        <c:lblAlgn val="ctr"/>
        <c:lblOffset val="100"/>
      </c:catAx>
      <c:valAx>
        <c:axId val="77997184"/>
        <c:scaling>
          <c:orientation val="minMax"/>
        </c:scaling>
        <c:axPos val="l"/>
        <c:majorGridlines>
          <c:spPr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</c:majorGridlines>
        <c:numFmt formatCode="General" sourceLinked="1"/>
        <c:tickLblPos val="nextTo"/>
        <c:crossAx val="60009856"/>
        <c:crosses val="autoZero"/>
        <c:crossBetween val="between"/>
      </c:valAx>
      <c:spPr>
        <a:ln>
          <a:solidFill>
            <a:schemeClr val="tx1"/>
          </a:solidFill>
        </a:ln>
      </c:spPr>
    </c:plotArea>
    <c:legend>
      <c:legendPos val="r"/>
      <c:layout/>
    </c:legend>
    <c:plotVisOnly val="1"/>
  </c:chart>
  <c:spPr>
    <a:ln>
      <a:solidFill>
        <a:schemeClr val="tx1"/>
      </a:solidFill>
    </a:ln>
  </c:spPr>
  <c:txPr>
    <a:bodyPr/>
    <a:lstStyle/>
    <a:p>
      <a:pPr>
        <a:defRPr sz="1800"/>
      </a:pPr>
      <a:endParaRPr lang="tr-TR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tr-TR"/>
  <c:chart>
    <c:title>
      <c:layout/>
    </c:title>
    <c:plotArea>
      <c:layout/>
      <c:lineChart>
        <c:grouping val="standard"/>
        <c:ser>
          <c:idx val="0"/>
          <c:order val="0"/>
          <c:tx>
            <c:strRef>
              <c:f>Sayfa1!$B$1</c:f>
              <c:strCache>
                <c:ptCount val="1"/>
                <c:pt idx="0">
                  <c:v>Proteinüri (mg/m2/h)</c:v>
                </c:pt>
              </c:strCache>
            </c:strRef>
          </c:tx>
          <c:marker>
            <c:symbol val="none"/>
          </c:marker>
          <c:cat>
            <c:strRef>
              <c:f>Sayfa1!$A$2:$A$7</c:f>
              <c:strCache>
                <c:ptCount val="6"/>
                <c:pt idx="0">
                  <c:v>Tanı</c:v>
                </c:pt>
                <c:pt idx="1">
                  <c:v>3.ay</c:v>
                </c:pt>
                <c:pt idx="2">
                  <c:v>6.ay</c:v>
                </c:pt>
                <c:pt idx="3">
                  <c:v>9.ay</c:v>
                </c:pt>
                <c:pt idx="4">
                  <c:v>12.ay</c:v>
                </c:pt>
                <c:pt idx="5">
                  <c:v>son kontrol</c:v>
                </c:pt>
              </c:strCache>
            </c:strRef>
          </c:cat>
          <c:val>
            <c:numRef>
              <c:f>Sayfa1!$B$2:$B$7</c:f>
              <c:numCache>
                <c:formatCode>General</c:formatCode>
                <c:ptCount val="6"/>
                <c:pt idx="0">
                  <c:v>82</c:v>
                </c:pt>
                <c:pt idx="1">
                  <c:v>45</c:v>
                </c:pt>
                <c:pt idx="2">
                  <c:v>30</c:v>
                </c:pt>
                <c:pt idx="3">
                  <c:v>17.5</c:v>
                </c:pt>
                <c:pt idx="4">
                  <c:v>25</c:v>
                </c:pt>
                <c:pt idx="5">
                  <c:v>7.2</c:v>
                </c:pt>
              </c:numCache>
            </c:numRef>
          </c:val>
        </c:ser>
        <c:marker val="1"/>
        <c:axId val="238843008"/>
        <c:axId val="238844544"/>
      </c:lineChart>
      <c:catAx>
        <c:axId val="238843008"/>
        <c:scaling>
          <c:orientation val="minMax"/>
        </c:scaling>
        <c:axPos val="b"/>
        <c:tickLblPos val="nextTo"/>
        <c:crossAx val="238844544"/>
        <c:crosses val="autoZero"/>
        <c:auto val="1"/>
        <c:lblAlgn val="ctr"/>
        <c:lblOffset val="100"/>
      </c:catAx>
      <c:valAx>
        <c:axId val="238844544"/>
        <c:scaling>
          <c:orientation val="minMax"/>
        </c:scaling>
        <c:axPos val="l"/>
        <c:majorGridlines>
          <c:spPr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</c:majorGridlines>
        <c:numFmt formatCode="General" sourceLinked="1"/>
        <c:tickLblPos val="nextTo"/>
        <c:crossAx val="238843008"/>
        <c:crosses val="autoZero"/>
        <c:crossBetween val="between"/>
      </c:valAx>
      <c:spPr>
        <a:ln>
          <a:solidFill>
            <a:schemeClr val="tx1"/>
          </a:solidFill>
        </a:ln>
      </c:spPr>
    </c:plotArea>
    <c:legend>
      <c:legendPos val="r"/>
      <c:layout/>
    </c:legend>
    <c:plotVisOnly val="1"/>
  </c:chart>
  <c:spPr>
    <a:ln>
      <a:solidFill>
        <a:schemeClr val="tx1"/>
      </a:solidFill>
    </a:ln>
  </c:spPr>
  <c:txPr>
    <a:bodyPr/>
    <a:lstStyle/>
    <a:p>
      <a:pPr>
        <a:defRPr sz="1800"/>
      </a:pPr>
      <a:endParaRPr lang="tr-TR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DAD708-5F39-4924-B572-93583EFE94EB}" type="datetimeFigureOut">
              <a:rPr lang="tr-TR" smtClean="0"/>
              <a:pPr/>
              <a:t>27.09.2019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19B2AD-981E-4423-94D7-997E6FDC836C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19B2AD-981E-4423-94D7-997E6FDC836C}" type="slidenum">
              <a:rPr lang="tr-TR" smtClean="0"/>
              <a:pPr/>
              <a:t>6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27.09.2019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27.09.2019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27.09.2019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27.09.2019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27.09.2019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27.09.2019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27.09.2019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27.09.2019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27.09.2019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27.09.2019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27.09.2019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27.09.2019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714348" y="2428868"/>
            <a:ext cx="7772400" cy="1470025"/>
          </a:xfrm>
        </p:spPr>
        <p:txBody>
          <a:bodyPr>
            <a:noAutofit/>
          </a:bodyPr>
          <a:lstStyle/>
          <a:p>
            <a:r>
              <a:rPr lang="tr-TR" sz="3600" b="1" dirty="0" err="1" smtClean="0"/>
              <a:t>Plazmaferez</a:t>
            </a:r>
            <a:r>
              <a:rPr lang="tr-TR" sz="3600" b="1" dirty="0" smtClean="0"/>
              <a:t>-Plazma Değişimi-</a:t>
            </a:r>
            <a:br>
              <a:rPr lang="tr-TR" sz="3600" b="1" dirty="0" smtClean="0"/>
            </a:br>
            <a:r>
              <a:rPr lang="tr-TR" sz="3600" b="1" dirty="0" err="1" smtClean="0"/>
              <a:t>İmmünadsorbsiyon</a:t>
            </a:r>
            <a:r>
              <a:rPr lang="tr-TR" sz="3600" b="1" dirty="0" smtClean="0"/>
              <a:t> </a:t>
            </a:r>
            <a:r>
              <a:rPr lang="tr-TR" sz="3600" b="1" dirty="0" err="1" smtClean="0"/>
              <a:t>Endikasyonları</a:t>
            </a:r>
            <a:r>
              <a:rPr lang="tr-TR" sz="3600" b="1" dirty="0" smtClean="0"/>
              <a:t> ve</a:t>
            </a:r>
            <a:br>
              <a:rPr lang="tr-TR" sz="3600" b="1" dirty="0" smtClean="0"/>
            </a:br>
            <a:r>
              <a:rPr lang="tr-TR" sz="3600" b="1" dirty="0" err="1" smtClean="0"/>
              <a:t>Reçeteleme</a:t>
            </a:r>
            <a:endParaRPr lang="tr-TR" sz="3600" b="1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428728" y="4286256"/>
            <a:ext cx="6400800" cy="1143008"/>
          </a:xfrm>
        </p:spPr>
        <p:txBody>
          <a:bodyPr>
            <a:normAutofit fontScale="92500" lnSpcReduction="20000"/>
          </a:bodyPr>
          <a:lstStyle/>
          <a:p>
            <a:r>
              <a:rPr lang="tr-TR" sz="1800" b="1" dirty="0" smtClean="0">
                <a:solidFill>
                  <a:schemeClr val="tx1"/>
                </a:solidFill>
              </a:rPr>
              <a:t>Dr. İsmail Dursun</a:t>
            </a:r>
          </a:p>
          <a:p>
            <a:r>
              <a:rPr lang="tr-TR" sz="1800" b="1" dirty="0" smtClean="0">
                <a:solidFill>
                  <a:schemeClr val="tx1"/>
                </a:solidFill>
              </a:rPr>
              <a:t>Erciyes Üniversitesi Tıp Fakültesi </a:t>
            </a:r>
          </a:p>
          <a:p>
            <a:r>
              <a:rPr lang="tr-TR" sz="1800" b="1" dirty="0" smtClean="0">
                <a:solidFill>
                  <a:schemeClr val="tx1"/>
                </a:solidFill>
              </a:rPr>
              <a:t>Çocuk Sağlığı ve Hastalıkları AD</a:t>
            </a:r>
          </a:p>
          <a:p>
            <a:r>
              <a:rPr lang="tr-TR" sz="1800" b="1" dirty="0" smtClean="0">
                <a:solidFill>
                  <a:schemeClr val="tx1"/>
                </a:solidFill>
              </a:rPr>
              <a:t>Çocuk </a:t>
            </a:r>
            <a:r>
              <a:rPr lang="tr-TR" sz="1800" b="1" dirty="0" err="1" smtClean="0">
                <a:solidFill>
                  <a:schemeClr val="tx1"/>
                </a:solidFill>
              </a:rPr>
              <a:t>Nefroloji</a:t>
            </a:r>
            <a:r>
              <a:rPr lang="tr-TR" sz="1800" b="1" dirty="0" smtClean="0">
                <a:solidFill>
                  <a:schemeClr val="tx1"/>
                </a:solidFill>
              </a:rPr>
              <a:t> </a:t>
            </a:r>
          </a:p>
          <a:p>
            <a:endParaRPr lang="tr-T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r="80075" b="3098"/>
          <a:stretch>
            <a:fillRect/>
          </a:stretch>
        </p:blipFill>
        <p:spPr bwMode="auto">
          <a:xfrm>
            <a:off x="7316107" y="0"/>
            <a:ext cx="1685049" cy="1694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r="80075" b="3098"/>
          <a:stretch>
            <a:fillRect/>
          </a:stretch>
        </p:blipFill>
        <p:spPr bwMode="auto">
          <a:xfrm>
            <a:off x="142844" y="0"/>
            <a:ext cx="1685049" cy="1694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Dikdörtgen"/>
          <p:cNvSpPr/>
          <p:nvPr/>
        </p:nvSpPr>
        <p:spPr>
          <a:xfrm>
            <a:off x="1214414" y="6286520"/>
            <a:ext cx="70009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dirty="0" smtClean="0"/>
              <a:t>27-28.09.2019 Çocuklarda Uygulamalı Hemodiyaliz Kursu-2 Akdeniz Üniversitesi Tıp Fakültesi</a:t>
            </a:r>
            <a:endParaRPr lang="tr-T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Yuvarlatılmış Dikdörtgen"/>
          <p:cNvSpPr/>
          <p:nvPr/>
        </p:nvSpPr>
        <p:spPr>
          <a:xfrm>
            <a:off x="642910" y="500042"/>
            <a:ext cx="3429024" cy="357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dirty="0" smtClean="0"/>
              <a:t>BT, 12 yaş erkek</a:t>
            </a:r>
            <a:endParaRPr lang="tr-TR" sz="2800" dirty="0"/>
          </a:p>
        </p:txBody>
      </p:sp>
      <p:sp>
        <p:nvSpPr>
          <p:cNvPr id="3" name="2 Yuvarlatılmış Dikdörtgen"/>
          <p:cNvSpPr/>
          <p:nvPr/>
        </p:nvSpPr>
        <p:spPr>
          <a:xfrm>
            <a:off x="571472" y="1214422"/>
            <a:ext cx="8358246" cy="500066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Tx/>
              <a:buChar char="-"/>
            </a:pPr>
            <a:r>
              <a:rPr lang="tr-TR" sz="2400" dirty="0" smtClean="0">
                <a:solidFill>
                  <a:schemeClr val="tx1"/>
                </a:solidFill>
              </a:rPr>
              <a:t>3 yaşında </a:t>
            </a:r>
            <a:r>
              <a:rPr lang="tr-TR" sz="2400" dirty="0" err="1" smtClean="0">
                <a:solidFill>
                  <a:schemeClr val="tx1"/>
                </a:solidFill>
              </a:rPr>
              <a:t>nefrotik</a:t>
            </a:r>
            <a:r>
              <a:rPr lang="tr-TR" sz="2400" dirty="0" smtClean="0">
                <a:solidFill>
                  <a:schemeClr val="tx1"/>
                </a:solidFill>
              </a:rPr>
              <a:t> sendrom tanısı alıyor</a:t>
            </a:r>
          </a:p>
          <a:p>
            <a:pPr>
              <a:buFontTx/>
              <a:buChar char="-"/>
            </a:pPr>
            <a:r>
              <a:rPr lang="tr-TR" sz="2400" dirty="0" smtClean="0">
                <a:solidFill>
                  <a:schemeClr val="tx1"/>
                </a:solidFill>
              </a:rPr>
              <a:t> </a:t>
            </a:r>
            <a:r>
              <a:rPr lang="tr-TR" sz="2400" dirty="0" err="1" smtClean="0">
                <a:solidFill>
                  <a:schemeClr val="tx1"/>
                </a:solidFill>
              </a:rPr>
              <a:t>Steroid</a:t>
            </a:r>
            <a:r>
              <a:rPr lang="tr-TR" sz="2400" dirty="0" smtClean="0">
                <a:solidFill>
                  <a:schemeClr val="tx1"/>
                </a:solidFill>
              </a:rPr>
              <a:t> yanıtsız</a:t>
            </a:r>
          </a:p>
          <a:p>
            <a:pPr>
              <a:buFontTx/>
              <a:buChar char="-"/>
            </a:pPr>
            <a:r>
              <a:rPr lang="tr-TR" sz="2400" dirty="0" smtClean="0">
                <a:solidFill>
                  <a:schemeClr val="tx1"/>
                </a:solidFill>
              </a:rPr>
              <a:t> Biyopsi: hafif </a:t>
            </a:r>
            <a:r>
              <a:rPr lang="tr-TR" sz="2400" dirty="0" err="1" smtClean="0">
                <a:solidFill>
                  <a:schemeClr val="tx1"/>
                </a:solidFill>
              </a:rPr>
              <a:t>mezengial</a:t>
            </a:r>
            <a:r>
              <a:rPr lang="tr-TR" sz="2400" dirty="0" smtClean="0">
                <a:solidFill>
                  <a:schemeClr val="tx1"/>
                </a:solidFill>
              </a:rPr>
              <a:t> hücre artışı, IF normal</a:t>
            </a:r>
          </a:p>
          <a:p>
            <a:pPr>
              <a:buFontTx/>
              <a:buChar char="-"/>
            </a:pPr>
            <a:r>
              <a:rPr lang="tr-TR" sz="2400" dirty="0" smtClean="0">
                <a:solidFill>
                  <a:schemeClr val="tx1"/>
                </a:solidFill>
              </a:rPr>
              <a:t> </a:t>
            </a:r>
            <a:r>
              <a:rPr lang="tr-TR" sz="2400" dirty="0" err="1" smtClean="0">
                <a:solidFill>
                  <a:schemeClr val="tx1"/>
                </a:solidFill>
              </a:rPr>
              <a:t>Pulse</a:t>
            </a:r>
            <a:r>
              <a:rPr lang="tr-TR" sz="2400" dirty="0" smtClean="0">
                <a:solidFill>
                  <a:schemeClr val="tx1"/>
                </a:solidFill>
              </a:rPr>
              <a:t> MP, </a:t>
            </a:r>
            <a:r>
              <a:rPr lang="tr-TR" sz="2400" dirty="0" err="1" smtClean="0">
                <a:solidFill>
                  <a:schemeClr val="tx1"/>
                </a:solidFill>
              </a:rPr>
              <a:t>siklofosfamid</a:t>
            </a:r>
            <a:r>
              <a:rPr lang="tr-TR" sz="2400" dirty="0" smtClean="0">
                <a:solidFill>
                  <a:schemeClr val="tx1"/>
                </a:solidFill>
              </a:rPr>
              <a:t>, MMF, RTX ve </a:t>
            </a:r>
            <a:r>
              <a:rPr lang="tr-TR" sz="2400" dirty="0" err="1" smtClean="0">
                <a:solidFill>
                  <a:schemeClr val="tx1"/>
                </a:solidFill>
              </a:rPr>
              <a:t>abatacept</a:t>
            </a:r>
            <a:r>
              <a:rPr lang="tr-TR" sz="2400" dirty="0" smtClean="0">
                <a:solidFill>
                  <a:schemeClr val="tx1"/>
                </a:solidFill>
              </a:rPr>
              <a:t> yanıtı yok</a:t>
            </a:r>
          </a:p>
          <a:p>
            <a:pPr>
              <a:buFontTx/>
              <a:buChar char="-"/>
            </a:pPr>
            <a:r>
              <a:rPr lang="tr-TR" sz="2400" dirty="0" smtClean="0">
                <a:solidFill>
                  <a:schemeClr val="tx1"/>
                </a:solidFill>
              </a:rPr>
              <a:t> </a:t>
            </a:r>
            <a:r>
              <a:rPr lang="tr-TR" sz="2400" dirty="0" err="1" smtClean="0">
                <a:solidFill>
                  <a:schemeClr val="tx1"/>
                </a:solidFill>
              </a:rPr>
              <a:t>Terapotik</a:t>
            </a:r>
            <a:r>
              <a:rPr lang="tr-TR" sz="2400" dirty="0" smtClean="0">
                <a:solidFill>
                  <a:schemeClr val="tx1"/>
                </a:solidFill>
              </a:rPr>
              <a:t> plazma değişimine yanıt yok (25 seans)</a:t>
            </a:r>
          </a:p>
          <a:p>
            <a:pPr>
              <a:buFontTx/>
              <a:buChar char="-"/>
            </a:pPr>
            <a:r>
              <a:rPr lang="tr-TR" sz="2400" dirty="0" smtClean="0">
                <a:solidFill>
                  <a:schemeClr val="tx1"/>
                </a:solidFill>
              </a:rPr>
              <a:t> </a:t>
            </a:r>
            <a:r>
              <a:rPr lang="tr-TR" sz="2400" dirty="0" err="1" smtClean="0">
                <a:solidFill>
                  <a:schemeClr val="tx1"/>
                </a:solidFill>
              </a:rPr>
              <a:t>Nefrin</a:t>
            </a:r>
            <a:r>
              <a:rPr lang="tr-TR" sz="2400" dirty="0" smtClean="0">
                <a:solidFill>
                  <a:schemeClr val="tx1"/>
                </a:solidFill>
              </a:rPr>
              <a:t>, </a:t>
            </a:r>
            <a:r>
              <a:rPr lang="tr-TR" sz="2400" dirty="0" err="1" smtClean="0">
                <a:solidFill>
                  <a:schemeClr val="tx1"/>
                </a:solidFill>
              </a:rPr>
              <a:t>podosin</a:t>
            </a:r>
            <a:r>
              <a:rPr lang="tr-TR" sz="2400" dirty="0" smtClean="0">
                <a:solidFill>
                  <a:schemeClr val="tx1"/>
                </a:solidFill>
              </a:rPr>
              <a:t>, WT1 mutasyonu negatif</a:t>
            </a:r>
          </a:p>
          <a:p>
            <a:pPr>
              <a:buFontTx/>
              <a:buChar char="-"/>
            </a:pPr>
            <a:r>
              <a:rPr lang="tr-TR" sz="2400" dirty="0" smtClean="0">
                <a:solidFill>
                  <a:schemeClr val="tx1"/>
                </a:solidFill>
              </a:rPr>
              <a:t> 6 yaşında SDBY…..PD</a:t>
            </a:r>
          </a:p>
          <a:p>
            <a:pPr>
              <a:buFontTx/>
              <a:buChar char="-"/>
            </a:pPr>
            <a:r>
              <a:rPr lang="tr-TR" sz="2400" dirty="0" smtClean="0">
                <a:solidFill>
                  <a:schemeClr val="tx1"/>
                </a:solidFill>
              </a:rPr>
              <a:t>  9 yaşında anneden nakil</a:t>
            </a:r>
          </a:p>
          <a:p>
            <a:pPr>
              <a:buFontTx/>
              <a:buChar char="-"/>
            </a:pPr>
            <a:r>
              <a:rPr lang="tr-TR" sz="2400" dirty="0" smtClean="0">
                <a:solidFill>
                  <a:schemeClr val="tx1"/>
                </a:solidFill>
              </a:rPr>
              <a:t>  Nakil sonrası 3. gün başlayan </a:t>
            </a:r>
            <a:r>
              <a:rPr lang="tr-TR" sz="2400" dirty="0" err="1" smtClean="0">
                <a:solidFill>
                  <a:schemeClr val="tx1"/>
                </a:solidFill>
              </a:rPr>
              <a:t>nefrotik</a:t>
            </a:r>
            <a:r>
              <a:rPr lang="tr-TR" sz="2400" dirty="0" smtClean="0">
                <a:solidFill>
                  <a:schemeClr val="tx1"/>
                </a:solidFill>
              </a:rPr>
              <a:t> </a:t>
            </a:r>
            <a:r>
              <a:rPr lang="tr-TR" sz="2400" dirty="0" err="1" smtClean="0">
                <a:solidFill>
                  <a:schemeClr val="tx1"/>
                </a:solidFill>
              </a:rPr>
              <a:t>proteinüri</a:t>
            </a:r>
            <a:r>
              <a:rPr lang="tr-TR" sz="2400" dirty="0" smtClean="0">
                <a:solidFill>
                  <a:schemeClr val="tx1"/>
                </a:solidFill>
              </a:rPr>
              <a:t>, sınırda </a:t>
            </a:r>
          </a:p>
          <a:p>
            <a:r>
              <a:rPr lang="tr-TR" sz="2400" dirty="0" smtClean="0">
                <a:solidFill>
                  <a:schemeClr val="tx1"/>
                </a:solidFill>
              </a:rPr>
              <a:t>   </a:t>
            </a:r>
            <a:r>
              <a:rPr lang="tr-TR" sz="2400" dirty="0" err="1" smtClean="0">
                <a:solidFill>
                  <a:schemeClr val="tx1"/>
                </a:solidFill>
              </a:rPr>
              <a:t>albumin</a:t>
            </a:r>
            <a:r>
              <a:rPr lang="tr-TR" sz="2400" dirty="0" smtClean="0">
                <a:solidFill>
                  <a:schemeClr val="tx1"/>
                </a:solidFill>
              </a:rPr>
              <a:t> düşüklüğü, BFT normal</a:t>
            </a:r>
          </a:p>
          <a:p>
            <a:pPr>
              <a:buFontTx/>
              <a:buChar char="-"/>
            </a:pPr>
            <a:r>
              <a:rPr lang="tr-TR" sz="2400" dirty="0" smtClean="0">
                <a:solidFill>
                  <a:schemeClr val="tx1"/>
                </a:solidFill>
              </a:rPr>
              <a:t>  Biyopsi FSGS?</a:t>
            </a:r>
            <a:endParaRPr lang="tr-TR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Yuvarlatılmış Dikdörtgen"/>
          <p:cNvSpPr/>
          <p:nvPr/>
        </p:nvSpPr>
        <p:spPr>
          <a:xfrm>
            <a:off x="642910" y="500042"/>
            <a:ext cx="3429024" cy="357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dirty="0" smtClean="0"/>
              <a:t>BT, 12 yaş erkek</a:t>
            </a:r>
            <a:endParaRPr lang="tr-TR" sz="2800" dirty="0"/>
          </a:p>
        </p:txBody>
      </p:sp>
      <p:sp>
        <p:nvSpPr>
          <p:cNvPr id="3" name="2 Yuvarlatılmış Dikdörtgen"/>
          <p:cNvSpPr/>
          <p:nvPr/>
        </p:nvSpPr>
        <p:spPr>
          <a:xfrm>
            <a:off x="571472" y="1214422"/>
            <a:ext cx="8358246" cy="57150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Tx/>
              <a:buChar char="-"/>
            </a:pPr>
            <a:endParaRPr lang="tr-TR" sz="2400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r>
              <a:rPr lang="tr-TR" sz="2400" dirty="0" smtClean="0">
                <a:solidFill>
                  <a:schemeClr val="tx1"/>
                </a:solidFill>
              </a:rPr>
              <a:t>Hasta </a:t>
            </a:r>
            <a:r>
              <a:rPr lang="tr-TR" sz="2400" dirty="0" err="1" smtClean="0">
                <a:solidFill>
                  <a:schemeClr val="tx1"/>
                </a:solidFill>
              </a:rPr>
              <a:t>takrolimus</a:t>
            </a:r>
            <a:r>
              <a:rPr lang="tr-TR" sz="2400" dirty="0" smtClean="0">
                <a:solidFill>
                  <a:schemeClr val="tx1"/>
                </a:solidFill>
              </a:rPr>
              <a:t> ve MMF almaya devam etti</a:t>
            </a:r>
          </a:p>
          <a:p>
            <a:r>
              <a:rPr lang="tr-TR" sz="2400" dirty="0" smtClean="0">
                <a:solidFill>
                  <a:schemeClr val="tx1"/>
                </a:solidFill>
              </a:rPr>
              <a:t> </a:t>
            </a:r>
            <a:endParaRPr lang="tr-TR" sz="2400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2638" t="17848" r="21457" b="37795"/>
          <a:stretch>
            <a:fillRect/>
          </a:stretch>
        </p:blipFill>
        <p:spPr bwMode="auto">
          <a:xfrm>
            <a:off x="928662" y="2571744"/>
            <a:ext cx="7354570" cy="3282071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5" name="4 Metin kutusu"/>
          <p:cNvSpPr txBox="1"/>
          <p:nvPr/>
        </p:nvSpPr>
        <p:spPr>
          <a:xfrm>
            <a:off x="2143108" y="5786454"/>
            <a:ext cx="19874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/>
              <a:t>İmmunadsorbsiyon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Grafik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2 Yuvarlatılmış Dikdörtgen"/>
          <p:cNvSpPr/>
          <p:nvPr/>
        </p:nvSpPr>
        <p:spPr>
          <a:xfrm>
            <a:off x="500034" y="5857892"/>
            <a:ext cx="8358246" cy="78581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Tx/>
              <a:buChar char="-"/>
            </a:pPr>
            <a:endParaRPr lang="tr-TR" sz="2200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r>
              <a:rPr lang="tr-TR" sz="2200" dirty="0" smtClean="0">
                <a:solidFill>
                  <a:schemeClr val="tx1"/>
                </a:solidFill>
              </a:rPr>
              <a:t>Hasta halen </a:t>
            </a:r>
            <a:r>
              <a:rPr lang="tr-TR" sz="2200" dirty="0" err="1" smtClean="0">
                <a:solidFill>
                  <a:schemeClr val="tx1"/>
                </a:solidFill>
              </a:rPr>
              <a:t>steroid</a:t>
            </a:r>
            <a:r>
              <a:rPr lang="tr-TR" sz="2200" dirty="0" smtClean="0">
                <a:solidFill>
                  <a:schemeClr val="tx1"/>
                </a:solidFill>
              </a:rPr>
              <a:t> 5 mg/gün, </a:t>
            </a:r>
            <a:r>
              <a:rPr lang="tr-TR" sz="2200" dirty="0" err="1" smtClean="0">
                <a:solidFill>
                  <a:schemeClr val="tx1"/>
                </a:solidFill>
              </a:rPr>
              <a:t>takrolimus</a:t>
            </a:r>
            <a:r>
              <a:rPr lang="tr-TR" sz="2200" dirty="0" smtClean="0">
                <a:solidFill>
                  <a:schemeClr val="tx1"/>
                </a:solidFill>
              </a:rPr>
              <a:t>, MMF ve </a:t>
            </a:r>
            <a:r>
              <a:rPr lang="tr-TR" sz="2200" dirty="0" err="1" smtClean="0">
                <a:solidFill>
                  <a:schemeClr val="tx1"/>
                </a:solidFill>
              </a:rPr>
              <a:t>enalapril</a:t>
            </a:r>
            <a:r>
              <a:rPr lang="tr-TR" sz="2200" dirty="0" smtClean="0">
                <a:solidFill>
                  <a:schemeClr val="tx1"/>
                </a:solidFill>
              </a:rPr>
              <a:t> alıyor</a:t>
            </a:r>
          </a:p>
          <a:p>
            <a:pPr>
              <a:buFontTx/>
              <a:buChar char="-"/>
            </a:pPr>
            <a:r>
              <a:rPr lang="tr-TR" sz="2200" dirty="0" smtClean="0">
                <a:solidFill>
                  <a:schemeClr val="tx1"/>
                </a:solidFill>
              </a:rPr>
              <a:t> </a:t>
            </a:r>
            <a:r>
              <a:rPr lang="tr-TR" sz="2200" dirty="0" err="1" smtClean="0">
                <a:solidFill>
                  <a:schemeClr val="tx1"/>
                </a:solidFill>
              </a:rPr>
              <a:t>Kreatinin</a:t>
            </a:r>
            <a:r>
              <a:rPr lang="tr-TR" sz="2200" dirty="0" smtClean="0">
                <a:solidFill>
                  <a:schemeClr val="tx1"/>
                </a:solidFill>
              </a:rPr>
              <a:t> 0.64 mg/</a:t>
            </a:r>
            <a:r>
              <a:rPr lang="tr-TR" sz="2200" dirty="0" err="1" smtClean="0">
                <a:solidFill>
                  <a:schemeClr val="tx1"/>
                </a:solidFill>
              </a:rPr>
              <a:t>dl</a:t>
            </a:r>
            <a:endParaRPr lang="tr-TR" sz="2200" dirty="0" smtClean="0">
              <a:solidFill>
                <a:schemeClr val="tx1"/>
              </a:solidFill>
            </a:endParaRPr>
          </a:p>
          <a:p>
            <a:r>
              <a:rPr lang="tr-TR" sz="2400" dirty="0" smtClean="0">
                <a:solidFill>
                  <a:schemeClr val="tx1"/>
                </a:solidFill>
              </a:rPr>
              <a:t> </a:t>
            </a:r>
            <a:endParaRPr lang="tr-TR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Yuvarlatılmış Dikdörtgen"/>
          <p:cNvSpPr/>
          <p:nvPr/>
        </p:nvSpPr>
        <p:spPr>
          <a:xfrm>
            <a:off x="357158" y="2500306"/>
            <a:ext cx="8572560" cy="221457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tr-TR" sz="2600" dirty="0" smtClean="0"/>
              <a:t>Hastamızda </a:t>
            </a:r>
            <a:r>
              <a:rPr lang="tr-TR" sz="2600" dirty="0" err="1" smtClean="0"/>
              <a:t>plazmaferez</a:t>
            </a:r>
            <a:r>
              <a:rPr lang="tr-TR" sz="2600" dirty="0" smtClean="0"/>
              <a:t> kanıta dayalı olarak mı yapılmıştır?</a:t>
            </a:r>
          </a:p>
          <a:p>
            <a:pPr>
              <a:buFont typeface="Arial" pitchFamily="34" charset="0"/>
              <a:buChar char="•"/>
            </a:pPr>
            <a:r>
              <a:rPr lang="tr-TR" sz="2600" dirty="0" smtClean="0"/>
              <a:t> Nasıl </a:t>
            </a:r>
            <a:r>
              <a:rPr lang="tr-TR" sz="2600" dirty="0" err="1" smtClean="0"/>
              <a:t>reçetelendirilmiştir</a:t>
            </a:r>
            <a:r>
              <a:rPr lang="tr-TR" sz="2600" dirty="0" smtClean="0"/>
              <a:t>?</a:t>
            </a:r>
          </a:p>
          <a:p>
            <a:pPr>
              <a:buFont typeface="Arial" pitchFamily="34" charset="0"/>
              <a:buChar char="•"/>
            </a:pPr>
            <a:r>
              <a:rPr lang="tr-TR" sz="2600" dirty="0" smtClean="0"/>
              <a:t> Güvenli bir tedavi midir?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0034" y="2143116"/>
            <a:ext cx="8501122" cy="2000264"/>
          </a:xfrm>
        </p:spPr>
        <p:txBody>
          <a:bodyPr>
            <a:normAutofit/>
          </a:bodyPr>
          <a:lstStyle/>
          <a:p>
            <a:r>
              <a:rPr lang="tr-TR" sz="2700" b="1" dirty="0" err="1" smtClean="0"/>
              <a:t>Plazmaferez</a:t>
            </a:r>
            <a:r>
              <a:rPr lang="tr-TR" sz="2700" b="1" dirty="0" smtClean="0"/>
              <a:t>:</a:t>
            </a:r>
            <a:r>
              <a:rPr lang="tr-TR" sz="2700" dirty="0" smtClean="0"/>
              <a:t> Plazmayı uzaklaştıran herhangi bir </a:t>
            </a:r>
            <a:r>
              <a:rPr lang="tr-TR" sz="2700" dirty="0" err="1" smtClean="0"/>
              <a:t>aferez</a:t>
            </a:r>
            <a:r>
              <a:rPr lang="tr-TR" sz="2700" dirty="0" smtClean="0"/>
              <a:t> tekniği için kullanılan genel tanımlama</a:t>
            </a:r>
          </a:p>
          <a:p>
            <a:r>
              <a:rPr lang="tr-TR" sz="2700" b="1" dirty="0" smtClean="0"/>
              <a:t>Plazma değişimi (</a:t>
            </a:r>
            <a:r>
              <a:rPr lang="tr-TR" sz="2700" b="1" dirty="0" err="1" smtClean="0"/>
              <a:t>exchange</a:t>
            </a:r>
            <a:r>
              <a:rPr lang="tr-TR" sz="2700" b="1" dirty="0" smtClean="0"/>
              <a:t>): </a:t>
            </a:r>
            <a:r>
              <a:rPr lang="tr-TR" sz="2700" dirty="0" err="1" smtClean="0"/>
              <a:t>Replasman</a:t>
            </a:r>
            <a:r>
              <a:rPr lang="tr-TR" sz="2700" dirty="0" smtClean="0"/>
              <a:t> sıvısının kullanıldığı </a:t>
            </a:r>
            <a:r>
              <a:rPr lang="tr-TR" sz="2700" dirty="0" err="1" smtClean="0"/>
              <a:t>plazmaferez</a:t>
            </a:r>
            <a:r>
              <a:rPr lang="tr-TR" sz="2700" dirty="0" smtClean="0"/>
              <a:t> yöntemi </a:t>
            </a:r>
          </a:p>
        </p:txBody>
      </p:sp>
      <p:sp>
        <p:nvSpPr>
          <p:cNvPr id="5" name="4 Yuvarlatılmış Dikdörtgen"/>
          <p:cNvSpPr/>
          <p:nvPr/>
        </p:nvSpPr>
        <p:spPr>
          <a:xfrm>
            <a:off x="428596" y="500042"/>
            <a:ext cx="8001056" cy="107157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3200" b="1" dirty="0" smtClean="0">
                <a:solidFill>
                  <a:schemeClr val="bg1"/>
                </a:solidFill>
              </a:rPr>
              <a:t>Genel tanımlamalar</a:t>
            </a:r>
            <a:endParaRPr lang="tr-TR" sz="3200" b="1" dirty="0">
              <a:solidFill>
                <a:schemeClr val="bg1"/>
              </a:solidFill>
            </a:endParaRPr>
          </a:p>
        </p:txBody>
      </p:sp>
      <p:sp>
        <p:nvSpPr>
          <p:cNvPr id="7" name="6 Yuvarlatılmış Dikdörtgen"/>
          <p:cNvSpPr/>
          <p:nvPr/>
        </p:nvSpPr>
        <p:spPr>
          <a:xfrm>
            <a:off x="428596" y="2071678"/>
            <a:ext cx="8215370" cy="207170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Yuvarlatılmış Dikdörtgen"/>
          <p:cNvSpPr/>
          <p:nvPr/>
        </p:nvSpPr>
        <p:spPr>
          <a:xfrm>
            <a:off x="428596" y="285728"/>
            <a:ext cx="8286808" cy="1214446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3200" b="1" dirty="0" err="1" smtClean="0"/>
              <a:t>Terapotik</a:t>
            </a:r>
            <a:r>
              <a:rPr lang="tr-TR" sz="3200" b="1" dirty="0" smtClean="0"/>
              <a:t> plazma değişimi (</a:t>
            </a:r>
            <a:r>
              <a:rPr lang="tr-TR" sz="3200" b="1" dirty="0" err="1" smtClean="0"/>
              <a:t>plazmaferez</a:t>
            </a:r>
            <a:r>
              <a:rPr lang="tr-TR" sz="3200" b="1" dirty="0" smtClean="0"/>
              <a:t>)</a:t>
            </a:r>
            <a:endParaRPr lang="tr-TR" sz="3200" b="1" dirty="0"/>
          </a:p>
        </p:txBody>
      </p:sp>
      <p:sp>
        <p:nvSpPr>
          <p:cNvPr id="5" name="4 Yuvarlatılmış Dikdörtgen"/>
          <p:cNvSpPr/>
          <p:nvPr/>
        </p:nvSpPr>
        <p:spPr>
          <a:xfrm>
            <a:off x="285720" y="2143116"/>
            <a:ext cx="8572560" cy="321471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tr-TR" sz="2700" dirty="0" smtClean="0">
                <a:solidFill>
                  <a:schemeClr val="tx1"/>
                </a:solidFill>
              </a:rPr>
              <a:t>Dolaşımdan hedeflenen anormal maddeleri ve   </a:t>
            </a:r>
          </a:p>
          <a:p>
            <a:r>
              <a:rPr lang="tr-TR" sz="2700" dirty="0" smtClean="0">
                <a:solidFill>
                  <a:schemeClr val="tx1"/>
                </a:solidFill>
              </a:rPr>
              <a:t>  hücreleri uzaklaştıran </a:t>
            </a:r>
            <a:r>
              <a:rPr lang="tr-TR" sz="2700" dirty="0" err="1" smtClean="0">
                <a:solidFill>
                  <a:schemeClr val="tx1"/>
                </a:solidFill>
              </a:rPr>
              <a:t>ekstrakorporeal</a:t>
            </a:r>
            <a:r>
              <a:rPr lang="tr-TR" sz="2700" dirty="0" smtClean="0">
                <a:solidFill>
                  <a:schemeClr val="tx1"/>
                </a:solidFill>
              </a:rPr>
              <a:t> tedavi</a:t>
            </a:r>
          </a:p>
          <a:p>
            <a:pPr>
              <a:buFont typeface="Arial" pitchFamily="34" charset="0"/>
              <a:buChar char="•"/>
            </a:pPr>
            <a:r>
              <a:rPr lang="tr-TR" sz="2700" dirty="0" smtClean="0">
                <a:solidFill>
                  <a:schemeClr val="tx1"/>
                </a:solidFill>
              </a:rPr>
              <a:t>Plazma diğer kan bileşenlerinden ayrılır, atılır ve    </a:t>
            </a:r>
          </a:p>
          <a:p>
            <a:r>
              <a:rPr lang="tr-TR" sz="2700" dirty="0" smtClean="0">
                <a:solidFill>
                  <a:schemeClr val="tx1"/>
                </a:solidFill>
              </a:rPr>
              <a:t>  fizyolojik sıvılar ile yerine konulur </a:t>
            </a:r>
          </a:p>
          <a:p>
            <a:pPr>
              <a:buFont typeface="Arial" pitchFamily="34" charset="0"/>
              <a:buChar char="•"/>
            </a:pPr>
            <a:r>
              <a:rPr lang="tr-TR" sz="2700" dirty="0" smtClean="0">
                <a:solidFill>
                  <a:schemeClr val="tx1"/>
                </a:solidFill>
              </a:rPr>
              <a:t> &gt;15 </a:t>
            </a:r>
            <a:r>
              <a:rPr lang="tr-TR" sz="2700" dirty="0" err="1" smtClean="0">
                <a:solidFill>
                  <a:schemeClr val="tx1"/>
                </a:solidFill>
              </a:rPr>
              <a:t>kD</a:t>
            </a:r>
            <a:r>
              <a:rPr lang="tr-TR" sz="2700" dirty="0" smtClean="0">
                <a:solidFill>
                  <a:schemeClr val="tx1"/>
                </a:solidFill>
              </a:rPr>
              <a:t> moleküllerin uzaklaştırılması</a:t>
            </a:r>
          </a:p>
          <a:p>
            <a:endParaRPr lang="tr-TR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500306"/>
            <a:ext cx="8514830" cy="2823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Dikdörtgen"/>
          <p:cNvSpPr/>
          <p:nvPr/>
        </p:nvSpPr>
        <p:spPr>
          <a:xfrm>
            <a:off x="4214810" y="2595066"/>
            <a:ext cx="4643470" cy="928694"/>
          </a:xfrm>
          <a:prstGeom prst="rect">
            <a:avLst/>
          </a:prstGeom>
          <a:noFill/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5 Yuvarlatılmış Dikdörtgen"/>
          <p:cNvSpPr/>
          <p:nvPr/>
        </p:nvSpPr>
        <p:spPr>
          <a:xfrm>
            <a:off x="500034" y="571480"/>
            <a:ext cx="8286808" cy="1285884"/>
          </a:xfrm>
          <a:prstGeom prst="roundRect">
            <a:avLst/>
          </a:prstGeom>
          <a:solidFill>
            <a:srgbClr val="0070C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dirty="0" smtClean="0">
                <a:solidFill>
                  <a:schemeClr val="bg1"/>
                </a:solidFill>
                <a:ea typeface="+mj-ea"/>
                <a:cs typeface="+mj-cs"/>
              </a:rPr>
              <a:t>Molekül boyutu tedavi planlamasında önemlidir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7" name="6 Dikdörtgen"/>
          <p:cNvSpPr/>
          <p:nvPr/>
        </p:nvSpPr>
        <p:spPr>
          <a:xfrm>
            <a:off x="4857752" y="6286520"/>
            <a:ext cx="40265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err="1" smtClean="0"/>
              <a:t>Clin</a:t>
            </a:r>
            <a:r>
              <a:rPr lang="en-US" i="1" dirty="0" smtClean="0"/>
              <a:t> J Am Soc </a:t>
            </a:r>
            <a:r>
              <a:rPr lang="en-US" i="1" dirty="0" err="1" smtClean="0"/>
              <a:t>Nephrol</a:t>
            </a:r>
            <a:r>
              <a:rPr lang="en-US" i="1" dirty="0" smtClean="0"/>
              <a:t> </a:t>
            </a:r>
            <a:r>
              <a:rPr lang="tr-TR" i="1" dirty="0" smtClean="0"/>
              <a:t>2014; </a:t>
            </a:r>
            <a:r>
              <a:rPr lang="en-US" i="1" dirty="0" smtClean="0"/>
              <a:t>9: 181–190</a:t>
            </a:r>
            <a:endParaRPr lang="tr-TR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Yuvarlatılmış Dikdörtgen"/>
          <p:cNvSpPr/>
          <p:nvPr/>
        </p:nvSpPr>
        <p:spPr>
          <a:xfrm>
            <a:off x="428596" y="285728"/>
            <a:ext cx="8286808" cy="1214446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3200" b="1" dirty="0" smtClean="0"/>
              <a:t>TPD hangi maddelerin uzaklaştırılmasında faydalıdır?</a:t>
            </a:r>
            <a:endParaRPr lang="tr-TR" sz="3200" b="1" dirty="0"/>
          </a:p>
        </p:txBody>
      </p:sp>
      <p:sp>
        <p:nvSpPr>
          <p:cNvPr id="5" name="4 Yuvarlatılmış Dikdörtgen"/>
          <p:cNvSpPr/>
          <p:nvPr/>
        </p:nvSpPr>
        <p:spPr>
          <a:xfrm>
            <a:off x="357158" y="2786058"/>
            <a:ext cx="8572560" cy="264320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chemeClr val="tx1"/>
                </a:solidFill>
              </a:rPr>
              <a:t> Dolaşımdan klasik tedavilerle uzaklaştırılamayan,</a:t>
            </a:r>
          </a:p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chemeClr val="tx1"/>
                </a:solidFill>
              </a:rPr>
              <a:t> Hızlı uzaklaştırma gerektiren,</a:t>
            </a:r>
          </a:p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chemeClr val="tx1"/>
                </a:solidFill>
              </a:rPr>
              <a:t> Uzun yarı ömre sahip,</a:t>
            </a:r>
          </a:p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chemeClr val="tx1"/>
                </a:solidFill>
              </a:rPr>
              <a:t> Yavaş re-sentez yeteneği olan,</a:t>
            </a:r>
          </a:p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chemeClr val="tx1"/>
                </a:solidFill>
              </a:rPr>
              <a:t> Damar içi dağılımı olan</a:t>
            </a:r>
          </a:p>
          <a:p>
            <a:endParaRPr lang="tr-TR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Yuvarlatılmış Dikdörtgen"/>
          <p:cNvSpPr/>
          <p:nvPr/>
        </p:nvSpPr>
        <p:spPr>
          <a:xfrm>
            <a:off x="214282" y="2428868"/>
            <a:ext cx="8572560" cy="264320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tr-TR" sz="2400" dirty="0" smtClean="0">
                <a:solidFill>
                  <a:schemeClr val="tx1"/>
                </a:solidFill>
              </a:rPr>
              <a:t> Çoğunlukla yeniden yükselmeyi  engellemek için </a:t>
            </a:r>
          </a:p>
          <a:p>
            <a:r>
              <a:rPr lang="tr-TR" sz="2400" dirty="0" smtClean="0">
                <a:solidFill>
                  <a:schemeClr val="tx1"/>
                </a:solidFill>
              </a:rPr>
              <a:t>  </a:t>
            </a:r>
            <a:r>
              <a:rPr lang="tr-TR" sz="2400" dirty="0" err="1" smtClean="0">
                <a:solidFill>
                  <a:schemeClr val="tx1"/>
                </a:solidFill>
              </a:rPr>
              <a:t>immunosüpresiflerle</a:t>
            </a:r>
            <a:r>
              <a:rPr lang="tr-TR" sz="2400" dirty="0" smtClean="0">
                <a:solidFill>
                  <a:schemeClr val="tx1"/>
                </a:solidFill>
              </a:rPr>
              <a:t> beraber yapılmalıdır</a:t>
            </a:r>
          </a:p>
          <a:p>
            <a:pPr>
              <a:buFont typeface="Arial" pitchFamily="34" charset="0"/>
              <a:buChar char="•"/>
            </a:pPr>
            <a:r>
              <a:rPr lang="tr-TR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IgM</a:t>
            </a:r>
            <a:r>
              <a:rPr lang="tr-TR" sz="2400" dirty="0" smtClean="0">
                <a:solidFill>
                  <a:schemeClr val="tx1"/>
                </a:solidFill>
              </a:rPr>
              <a:t>’in %75’i </a:t>
            </a:r>
            <a:r>
              <a:rPr lang="en-US" sz="2400" dirty="0" smtClean="0">
                <a:solidFill>
                  <a:schemeClr val="tx1"/>
                </a:solidFill>
              </a:rPr>
              <a:t> </a:t>
            </a:r>
            <a:r>
              <a:rPr lang="tr-TR" sz="2400" dirty="0" smtClean="0">
                <a:solidFill>
                  <a:schemeClr val="tx1"/>
                </a:solidFill>
              </a:rPr>
              <a:t>damar içinde olduğundan bir veya iki prosedür hızla uzaklaştırılmasına yol açar</a:t>
            </a:r>
          </a:p>
          <a:p>
            <a:pPr>
              <a:buFont typeface="Arial" pitchFamily="34" charset="0"/>
              <a:buChar char="•"/>
            </a:pPr>
            <a:r>
              <a:rPr lang="tr-TR" sz="2400" dirty="0" smtClean="0">
                <a:solidFill>
                  <a:schemeClr val="tx1"/>
                </a:solidFill>
              </a:rPr>
              <a:t> </a:t>
            </a:r>
            <a:r>
              <a:rPr lang="tr-TR" sz="2400" dirty="0" err="1" smtClean="0">
                <a:solidFill>
                  <a:schemeClr val="tx1"/>
                </a:solidFill>
              </a:rPr>
              <a:t>IgG</a:t>
            </a:r>
            <a:r>
              <a:rPr lang="tr-TR" sz="2400" dirty="0" smtClean="0">
                <a:solidFill>
                  <a:schemeClr val="tx1"/>
                </a:solidFill>
              </a:rPr>
              <a:t>  %45 oranında damar içinde bulunur, prosedürün 48. saatinde </a:t>
            </a:r>
            <a:r>
              <a:rPr lang="tr-TR" sz="2400" dirty="0" err="1" smtClean="0">
                <a:solidFill>
                  <a:schemeClr val="tx1"/>
                </a:solidFill>
              </a:rPr>
              <a:t>aferez</a:t>
            </a:r>
            <a:r>
              <a:rPr lang="tr-TR" sz="2400" dirty="0" smtClean="0">
                <a:solidFill>
                  <a:schemeClr val="tx1"/>
                </a:solidFill>
              </a:rPr>
              <a:t> öncesi düzeyin %60’ına yeniden ulaşır</a:t>
            </a:r>
          </a:p>
        </p:txBody>
      </p:sp>
      <p:sp>
        <p:nvSpPr>
          <p:cNvPr id="3" name="2 Yuvarlatılmış Dikdörtgen"/>
          <p:cNvSpPr/>
          <p:nvPr/>
        </p:nvSpPr>
        <p:spPr>
          <a:xfrm>
            <a:off x="428596" y="500042"/>
            <a:ext cx="8358246" cy="114300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3200" b="1" dirty="0" err="1" smtClean="0">
                <a:solidFill>
                  <a:prstClr val="white"/>
                </a:solidFill>
              </a:rPr>
              <a:t>Aferez</a:t>
            </a:r>
            <a:r>
              <a:rPr lang="tr-TR" sz="3200" b="1" dirty="0" smtClean="0">
                <a:solidFill>
                  <a:prstClr val="white"/>
                </a:solidFill>
              </a:rPr>
              <a:t> planlaması uzaklaştırılmak istenen  molekülün özelliklerine göre değişir </a:t>
            </a:r>
            <a:endParaRPr lang="tr-TR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4429132"/>
            <a:ext cx="7000924" cy="206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" name="7 Düz Bağlayıcı"/>
          <p:cNvCxnSpPr/>
          <p:nvPr/>
        </p:nvCxnSpPr>
        <p:spPr>
          <a:xfrm>
            <a:off x="5214942" y="6143644"/>
            <a:ext cx="2071702" cy="158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Düz Bağlayıcı"/>
          <p:cNvCxnSpPr/>
          <p:nvPr/>
        </p:nvCxnSpPr>
        <p:spPr>
          <a:xfrm>
            <a:off x="1857356" y="6429396"/>
            <a:ext cx="1643074" cy="158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322" name="Picture 2" descr="Image result for TREATMENT GUideline carto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3042" y="357166"/>
            <a:ext cx="5000660" cy="3797970"/>
          </a:xfrm>
          <a:prstGeom prst="rect">
            <a:avLst/>
          </a:prstGeom>
          <a:noFill/>
        </p:spPr>
      </p:pic>
      <p:sp>
        <p:nvSpPr>
          <p:cNvPr id="6" name="5 Yuvarlatılmış Dikdörtgen"/>
          <p:cNvSpPr/>
          <p:nvPr/>
        </p:nvSpPr>
        <p:spPr>
          <a:xfrm>
            <a:off x="2285984" y="3786190"/>
            <a:ext cx="3571900" cy="35719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Yuvarlatılmış Dikdörtgen"/>
          <p:cNvSpPr/>
          <p:nvPr/>
        </p:nvSpPr>
        <p:spPr>
          <a:xfrm>
            <a:off x="500034" y="428604"/>
            <a:ext cx="8286808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3200" b="1" dirty="0" err="1" smtClean="0"/>
              <a:t>Plazmaferez</a:t>
            </a:r>
            <a:r>
              <a:rPr lang="tr-TR" sz="3200" b="1" dirty="0" smtClean="0"/>
              <a:t> </a:t>
            </a:r>
            <a:r>
              <a:rPr lang="tr-TR" sz="3200" b="1" dirty="0" err="1" smtClean="0"/>
              <a:t>endikasyonları</a:t>
            </a:r>
            <a:r>
              <a:rPr lang="tr-TR" sz="3200" b="1" dirty="0" smtClean="0"/>
              <a:t> (ASFA kriterleri)</a:t>
            </a:r>
          </a:p>
        </p:txBody>
      </p:sp>
      <p:sp>
        <p:nvSpPr>
          <p:cNvPr id="6" name="5 Yuvarlatılmış Dikdörtgen"/>
          <p:cNvSpPr/>
          <p:nvPr/>
        </p:nvSpPr>
        <p:spPr>
          <a:xfrm>
            <a:off x="500034" y="1428736"/>
            <a:ext cx="8001056" cy="485778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b="1" dirty="0" smtClean="0">
                <a:solidFill>
                  <a:schemeClr val="tx1"/>
                </a:solidFill>
              </a:rPr>
              <a:t>Kategori I </a:t>
            </a:r>
          </a:p>
          <a:p>
            <a:pPr lvl="1">
              <a:buFont typeface="Arial" pitchFamily="34" charset="0"/>
              <a:buChar char="•"/>
            </a:pPr>
            <a:r>
              <a:rPr lang="tr-TR" sz="2800" dirty="0" smtClean="0">
                <a:solidFill>
                  <a:schemeClr val="tx1"/>
                </a:solidFill>
              </a:rPr>
              <a:t> Standart </a:t>
            </a:r>
          </a:p>
          <a:p>
            <a:r>
              <a:rPr lang="tr-TR" sz="2800" b="1" dirty="0" smtClean="0">
                <a:solidFill>
                  <a:schemeClr val="tx1"/>
                </a:solidFill>
              </a:rPr>
              <a:t>Kategori II </a:t>
            </a:r>
          </a:p>
          <a:p>
            <a:pPr lvl="1">
              <a:buFont typeface="Arial" pitchFamily="34" charset="0"/>
              <a:buChar char="•"/>
            </a:pPr>
            <a:r>
              <a:rPr lang="tr-TR" sz="2800" dirty="0" smtClean="0">
                <a:solidFill>
                  <a:schemeClr val="tx1"/>
                </a:solidFill>
              </a:rPr>
              <a:t> Mevcut verilere göre yararlı </a:t>
            </a:r>
          </a:p>
          <a:p>
            <a:r>
              <a:rPr lang="tr-TR" sz="2800" b="1" dirty="0" smtClean="0">
                <a:solidFill>
                  <a:schemeClr val="tx1"/>
                </a:solidFill>
              </a:rPr>
              <a:t>Kategori IIII </a:t>
            </a:r>
          </a:p>
          <a:p>
            <a:pPr lvl="1">
              <a:buFont typeface="Arial" pitchFamily="34" charset="0"/>
              <a:buChar char="•"/>
            </a:pPr>
            <a:r>
              <a:rPr lang="tr-TR" sz="2800" dirty="0" smtClean="0">
                <a:solidFill>
                  <a:schemeClr val="tx1"/>
                </a:solidFill>
              </a:rPr>
              <a:t>Yeterince test edilmemiş </a:t>
            </a:r>
          </a:p>
          <a:p>
            <a:r>
              <a:rPr lang="tr-TR" sz="2800" b="1" dirty="0" smtClean="0">
                <a:solidFill>
                  <a:schemeClr val="tx1"/>
                </a:solidFill>
              </a:rPr>
              <a:t>Kategori IV </a:t>
            </a:r>
          </a:p>
          <a:p>
            <a:pPr lvl="1">
              <a:buFont typeface="Arial" pitchFamily="34" charset="0"/>
              <a:buChar char="•"/>
            </a:pPr>
            <a:r>
              <a:rPr lang="tr-TR" sz="2800" dirty="0" smtClean="0">
                <a:solidFill>
                  <a:schemeClr val="tx1"/>
                </a:solidFill>
              </a:rPr>
              <a:t>Kontrollü çalışmalarda yararı </a:t>
            </a:r>
            <a:r>
              <a:rPr lang="tr-TR" sz="2800" dirty="0" smtClean="0"/>
              <a:t>gösterilmemiş</a:t>
            </a:r>
            <a:endParaRPr lang="tr-T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43362"/>
                <a:gridCol w="1443038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Hastalık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Kategori 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Önerilen </a:t>
                      </a:r>
                      <a:r>
                        <a:rPr lang="tr-TR" dirty="0" err="1" smtClean="0"/>
                        <a:t>metod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Goodpasture</a:t>
                      </a:r>
                      <a:r>
                        <a:rPr lang="tr-TR" dirty="0" smtClean="0"/>
                        <a:t> hastalığı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I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TPD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Trombotik</a:t>
                      </a:r>
                      <a:r>
                        <a:rPr lang="tr-TR" dirty="0" smtClean="0"/>
                        <a:t> </a:t>
                      </a:r>
                      <a:r>
                        <a:rPr lang="tr-TR" dirty="0" err="1" smtClean="0"/>
                        <a:t>trombositopenik</a:t>
                      </a:r>
                      <a:r>
                        <a:rPr lang="tr-TR" dirty="0" smtClean="0"/>
                        <a:t> </a:t>
                      </a:r>
                      <a:r>
                        <a:rPr lang="tr-TR" dirty="0" err="1" smtClean="0"/>
                        <a:t>purpura</a:t>
                      </a:r>
                      <a:r>
                        <a:rPr lang="tr-TR" dirty="0" smtClean="0"/>
                        <a:t> 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I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TPD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Kryoglobulinemi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I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TPD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Posttransplant</a:t>
                      </a:r>
                      <a:r>
                        <a:rPr lang="tr-TR" dirty="0" smtClean="0"/>
                        <a:t> FSGS 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I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TPD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ANCA-</a:t>
                      </a:r>
                      <a:r>
                        <a:rPr lang="tr-TR" dirty="0" err="1" smtClean="0"/>
                        <a:t>vaskülit</a:t>
                      </a:r>
                      <a:r>
                        <a:rPr lang="tr-TR" dirty="0" smtClean="0"/>
                        <a:t> (diyaliz gerektiren)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I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TDP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Renal</a:t>
                      </a:r>
                      <a:r>
                        <a:rPr lang="tr-TR" dirty="0" smtClean="0"/>
                        <a:t> </a:t>
                      </a:r>
                      <a:r>
                        <a:rPr lang="tr-TR" dirty="0" err="1" smtClean="0"/>
                        <a:t>allograft</a:t>
                      </a:r>
                      <a:r>
                        <a:rPr lang="tr-TR" dirty="0" smtClean="0"/>
                        <a:t> </a:t>
                      </a:r>
                      <a:r>
                        <a:rPr lang="tr-TR" dirty="0" err="1" smtClean="0"/>
                        <a:t>rejeksiyonu</a:t>
                      </a:r>
                      <a:r>
                        <a:rPr lang="tr-TR" dirty="0" smtClean="0"/>
                        <a:t> 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II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TPD/IA/DFPP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Renal</a:t>
                      </a:r>
                      <a:r>
                        <a:rPr lang="tr-TR" dirty="0" smtClean="0"/>
                        <a:t> </a:t>
                      </a:r>
                      <a:r>
                        <a:rPr lang="tr-TR" dirty="0" err="1" smtClean="0"/>
                        <a:t>transplant</a:t>
                      </a:r>
                      <a:r>
                        <a:rPr lang="tr-TR" dirty="0" smtClean="0"/>
                        <a:t> için </a:t>
                      </a:r>
                      <a:r>
                        <a:rPr lang="tr-TR" dirty="0" err="1" smtClean="0"/>
                        <a:t>desensitizasyon</a:t>
                      </a:r>
                      <a:r>
                        <a:rPr lang="tr-TR" dirty="0" smtClean="0"/>
                        <a:t> 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II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TPD/IA/DFPP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Hemolitik</a:t>
                      </a:r>
                      <a:r>
                        <a:rPr lang="tr-TR" dirty="0" smtClean="0"/>
                        <a:t> üremik sendrom 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III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TPD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Primer</a:t>
                      </a:r>
                      <a:r>
                        <a:rPr lang="tr-TR" dirty="0" smtClean="0"/>
                        <a:t> FSGS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III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LDL </a:t>
                      </a:r>
                      <a:r>
                        <a:rPr lang="tr-TR" dirty="0" err="1" smtClean="0"/>
                        <a:t>aferez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Hızlı ilerleyen </a:t>
                      </a:r>
                      <a:r>
                        <a:rPr lang="tr-TR" dirty="0" err="1" smtClean="0"/>
                        <a:t>glomerülonefrit</a:t>
                      </a:r>
                      <a:r>
                        <a:rPr lang="tr-TR" dirty="0" smtClean="0"/>
                        <a:t> 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III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TPD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ANCA-</a:t>
                      </a:r>
                      <a:r>
                        <a:rPr lang="tr-TR" dirty="0" err="1" smtClean="0"/>
                        <a:t>vaskülit</a:t>
                      </a:r>
                      <a:r>
                        <a:rPr lang="tr-TR" dirty="0" smtClean="0"/>
                        <a:t> (diyaliz gerektirmeyen)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III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TDP</a:t>
                      </a:r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4 Yuvarlatılmış Dikdörtgen"/>
          <p:cNvSpPr/>
          <p:nvPr/>
        </p:nvSpPr>
        <p:spPr>
          <a:xfrm>
            <a:off x="428596" y="500042"/>
            <a:ext cx="8215370" cy="857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 smtClean="0"/>
              <a:t>Renal</a:t>
            </a:r>
            <a:r>
              <a:rPr lang="tr-TR" sz="3200" b="1" dirty="0" smtClean="0"/>
              <a:t> hastalıklarda </a:t>
            </a:r>
            <a:r>
              <a:rPr lang="tr-TR" sz="3200" b="1" dirty="0" err="1" smtClean="0"/>
              <a:t>plazmaferez</a:t>
            </a:r>
            <a:r>
              <a:rPr lang="tr-TR" sz="3200" b="1" dirty="0" smtClean="0"/>
              <a:t> </a:t>
            </a:r>
            <a:r>
              <a:rPr lang="tr-TR" sz="3200" b="1" dirty="0" err="1" smtClean="0"/>
              <a:t>endikasyonları</a:t>
            </a:r>
            <a:endParaRPr lang="tr-TR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1857364"/>
            <a:ext cx="6429420" cy="4680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Metin kutusu"/>
          <p:cNvSpPr txBox="1"/>
          <p:nvPr/>
        </p:nvSpPr>
        <p:spPr>
          <a:xfrm>
            <a:off x="7643834" y="6357958"/>
            <a:ext cx="13632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dirty="0" err="1" smtClean="0"/>
              <a:t>Kidney</a:t>
            </a:r>
            <a:r>
              <a:rPr lang="tr-TR" sz="1400" dirty="0" smtClean="0"/>
              <a:t>  </a:t>
            </a:r>
            <a:r>
              <a:rPr lang="tr-TR" sz="1400" dirty="0" err="1" smtClean="0"/>
              <a:t>Int</a:t>
            </a:r>
            <a:r>
              <a:rPr lang="tr-TR" sz="1400" dirty="0" smtClean="0"/>
              <a:t> 2016</a:t>
            </a:r>
            <a:endParaRPr lang="tr-TR" sz="1400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285728"/>
            <a:ext cx="813435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Yuvarlatılmış Dikdörtgen"/>
          <p:cNvSpPr/>
          <p:nvPr/>
        </p:nvSpPr>
        <p:spPr>
          <a:xfrm>
            <a:off x="571472" y="428604"/>
            <a:ext cx="7858180" cy="10001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3200" b="1" dirty="0" err="1" smtClean="0"/>
              <a:t>Plazmaferez</a:t>
            </a:r>
            <a:r>
              <a:rPr lang="tr-TR" sz="3200" b="1" dirty="0" smtClean="0"/>
              <a:t> yöntemleri</a:t>
            </a:r>
            <a:endParaRPr lang="tr-TR" sz="3200" b="1" dirty="0"/>
          </a:p>
        </p:txBody>
      </p:sp>
      <p:sp>
        <p:nvSpPr>
          <p:cNvPr id="6" name="5 Yuvarlatılmış Dikdörtgen"/>
          <p:cNvSpPr/>
          <p:nvPr/>
        </p:nvSpPr>
        <p:spPr>
          <a:xfrm>
            <a:off x="500034" y="1928802"/>
            <a:ext cx="8001056" cy="450059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Santrifügasyon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Membran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filtrasyonu</a:t>
            </a:r>
            <a:endParaRPr lang="tr-TR" sz="2800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Selektif</a:t>
            </a:r>
            <a:r>
              <a:rPr lang="tr-TR" sz="2800" dirty="0" smtClean="0">
                <a:solidFill>
                  <a:schemeClr val="tx1"/>
                </a:solidFill>
              </a:rPr>
              <a:t> yöntemler </a:t>
            </a:r>
          </a:p>
          <a:p>
            <a:pPr lvl="1">
              <a:buFont typeface="Wingdings" pitchFamily="2" charset="2"/>
              <a:buChar char="ü"/>
            </a:pPr>
            <a:r>
              <a:rPr lang="tr-TR" sz="2800" dirty="0" smtClean="0">
                <a:solidFill>
                  <a:schemeClr val="tx1"/>
                </a:solidFill>
              </a:rPr>
              <a:t> “Çift” </a:t>
            </a:r>
            <a:r>
              <a:rPr lang="tr-TR" sz="2800" dirty="0" err="1" smtClean="0">
                <a:solidFill>
                  <a:schemeClr val="tx1"/>
                </a:solidFill>
              </a:rPr>
              <a:t>membran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filtrasyonu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</a:p>
          <a:p>
            <a:pPr lvl="1">
              <a:buFont typeface="Wingdings" pitchFamily="2" charset="2"/>
              <a:buChar char="ü"/>
            </a:pPr>
            <a:r>
              <a:rPr lang="tr-TR" sz="2800" dirty="0" smtClean="0">
                <a:solidFill>
                  <a:schemeClr val="tx1"/>
                </a:solidFill>
              </a:rPr>
              <a:t> Plazma </a:t>
            </a:r>
            <a:r>
              <a:rPr lang="tr-TR" sz="2800" dirty="0" err="1" smtClean="0">
                <a:solidFill>
                  <a:schemeClr val="tx1"/>
                </a:solidFill>
              </a:rPr>
              <a:t>adsorbsiyon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</a:p>
          <a:p>
            <a:pPr lvl="1"/>
            <a:r>
              <a:rPr lang="tr-TR" sz="2400" dirty="0" smtClean="0">
                <a:solidFill>
                  <a:schemeClr val="tx1"/>
                </a:solidFill>
              </a:rPr>
              <a:t>     -</a:t>
            </a:r>
            <a:r>
              <a:rPr lang="tr-TR" sz="2400" dirty="0" err="1" smtClean="0">
                <a:solidFill>
                  <a:schemeClr val="tx1"/>
                </a:solidFill>
              </a:rPr>
              <a:t>İmmunadsorbsiyon</a:t>
            </a:r>
            <a:r>
              <a:rPr lang="tr-TR" sz="2400" dirty="0" smtClean="0">
                <a:solidFill>
                  <a:schemeClr val="tx1"/>
                </a:solidFill>
              </a:rPr>
              <a:t> </a:t>
            </a:r>
            <a:r>
              <a:rPr lang="tr-TR" sz="2400" dirty="0" err="1" smtClean="0">
                <a:solidFill>
                  <a:schemeClr val="tx1"/>
                </a:solidFill>
              </a:rPr>
              <a:t>plazmaferez</a:t>
            </a:r>
            <a:endParaRPr lang="tr-TR" sz="2400" dirty="0" smtClean="0">
              <a:solidFill>
                <a:schemeClr val="tx1"/>
              </a:solidFill>
            </a:endParaRPr>
          </a:p>
          <a:p>
            <a:pPr lvl="1"/>
            <a:r>
              <a:rPr lang="tr-TR" sz="2400" dirty="0" smtClean="0">
                <a:solidFill>
                  <a:schemeClr val="tx1"/>
                </a:solidFill>
              </a:rPr>
              <a:t>     -LDL-</a:t>
            </a:r>
            <a:r>
              <a:rPr lang="tr-TR" sz="2400" dirty="0" err="1" smtClean="0">
                <a:solidFill>
                  <a:schemeClr val="tx1"/>
                </a:solidFill>
              </a:rPr>
              <a:t>aferez</a:t>
            </a:r>
            <a:endParaRPr lang="tr-TR" sz="2400" dirty="0" smtClean="0">
              <a:solidFill>
                <a:schemeClr val="tx1"/>
              </a:solidFill>
            </a:endParaRPr>
          </a:p>
          <a:p>
            <a:pPr lvl="1"/>
            <a:r>
              <a:rPr lang="tr-TR" sz="2400" dirty="0" smtClean="0">
                <a:solidFill>
                  <a:schemeClr val="tx1"/>
                </a:solidFill>
              </a:rPr>
              <a:t>     -</a:t>
            </a:r>
            <a:r>
              <a:rPr lang="tr-TR" sz="2400" dirty="0" err="1" smtClean="0">
                <a:solidFill>
                  <a:schemeClr val="tx1"/>
                </a:solidFill>
              </a:rPr>
              <a:t>Bilurubin</a:t>
            </a:r>
            <a:r>
              <a:rPr lang="tr-TR" sz="2400" dirty="0" smtClean="0">
                <a:solidFill>
                  <a:schemeClr val="tx1"/>
                </a:solidFill>
              </a:rPr>
              <a:t> </a:t>
            </a:r>
            <a:r>
              <a:rPr lang="tr-TR" sz="2400" dirty="0" err="1" smtClean="0">
                <a:solidFill>
                  <a:schemeClr val="tx1"/>
                </a:solidFill>
              </a:rPr>
              <a:t>aferez</a:t>
            </a:r>
            <a:endParaRPr lang="tr-TR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Tablo"/>
          <p:cNvGraphicFramePr>
            <a:graphicFrameLocks noGrp="1"/>
          </p:cNvGraphicFramePr>
          <p:nvPr/>
        </p:nvGraphicFramePr>
        <p:xfrm>
          <a:off x="500034" y="1643050"/>
          <a:ext cx="8358246" cy="4617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8892"/>
                <a:gridCol w="3357586"/>
                <a:gridCol w="2571768"/>
              </a:tblGrid>
              <a:tr h="370840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Santrifüj temelli PE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Membran</a:t>
                      </a:r>
                      <a:r>
                        <a:rPr lang="tr-TR" baseline="0" dirty="0" smtClean="0"/>
                        <a:t> temelli PE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Mekanizma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Santrifüj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Kapiller</a:t>
                      </a:r>
                      <a:r>
                        <a:rPr lang="tr-TR" dirty="0" smtClean="0"/>
                        <a:t> </a:t>
                      </a:r>
                      <a:r>
                        <a:rPr lang="tr-TR" dirty="0" err="1" smtClean="0"/>
                        <a:t>membran</a:t>
                      </a:r>
                      <a:r>
                        <a:rPr lang="tr-TR" baseline="0" dirty="0" smtClean="0"/>
                        <a:t> filtresi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Kan akımı (ml/</a:t>
                      </a:r>
                      <a:r>
                        <a:rPr lang="tr-TR" dirty="0" err="1" smtClean="0"/>
                        <a:t>dk</a:t>
                      </a:r>
                      <a:r>
                        <a:rPr lang="tr-TR" dirty="0" smtClean="0"/>
                        <a:t>)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10-150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150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Plazma uzaklaştırma (%)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80…..kısa süreli tedavi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30…..uzun süre tedavi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Antikoagulasyon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Sitrat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Heparin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Madde ayırımı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Özgül</a:t>
                      </a:r>
                      <a:r>
                        <a:rPr lang="tr-TR" baseline="0" dirty="0" smtClean="0"/>
                        <a:t> ağırlık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Boyut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Set kan volümü (ml)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180 ml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125 ml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Sterilizasyon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Gama</a:t>
                      </a:r>
                      <a:r>
                        <a:rPr lang="tr-TR" baseline="0" dirty="0" smtClean="0"/>
                        <a:t> </a:t>
                      </a:r>
                      <a:r>
                        <a:rPr lang="tr-TR" baseline="0" dirty="0" err="1" smtClean="0"/>
                        <a:t>irridasyon</a:t>
                      </a:r>
                      <a:r>
                        <a:rPr lang="tr-TR" baseline="0" dirty="0" smtClean="0"/>
                        <a:t> veya etilen oksit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aseline="0" dirty="0" smtClean="0"/>
                        <a:t>etilen oksit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Replasman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Albumin</a:t>
                      </a:r>
                      <a:r>
                        <a:rPr lang="tr-TR" dirty="0" smtClean="0"/>
                        <a:t>, TDP</a:t>
                      </a:r>
                    </a:p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Albumin</a:t>
                      </a:r>
                      <a:r>
                        <a:rPr lang="tr-TR" dirty="0" smtClean="0"/>
                        <a:t>, TDP</a:t>
                      </a:r>
                    </a:p>
                    <a:p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Kanama riski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Düşük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Orta-yüksek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İstenmeyen etki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Hipokalsemi</a:t>
                      </a:r>
                      <a:endParaRPr lang="tr-TR" dirty="0" smtClean="0"/>
                    </a:p>
                    <a:p>
                      <a:r>
                        <a:rPr lang="tr-TR" dirty="0" err="1" smtClean="0"/>
                        <a:t>Trombosit</a:t>
                      </a:r>
                      <a:r>
                        <a:rPr lang="tr-TR" dirty="0" smtClean="0"/>
                        <a:t> kaybı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TMP yüksek ise </a:t>
                      </a:r>
                      <a:r>
                        <a:rPr lang="tr-TR" dirty="0" err="1" smtClean="0"/>
                        <a:t>hemoliz</a:t>
                      </a:r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3 Yuvarlatılmış Dikdörtgen"/>
          <p:cNvSpPr/>
          <p:nvPr/>
        </p:nvSpPr>
        <p:spPr>
          <a:xfrm>
            <a:off x="428596" y="357166"/>
            <a:ext cx="8358246" cy="10715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3200" b="1" dirty="0" smtClean="0"/>
              <a:t>TPD yöntemler arasındaki temel farklar</a:t>
            </a:r>
            <a:endParaRPr lang="tr-TR" sz="3200" b="1" dirty="0"/>
          </a:p>
        </p:txBody>
      </p:sp>
      <p:sp>
        <p:nvSpPr>
          <p:cNvPr id="5" name="4 Dikdörtgen"/>
          <p:cNvSpPr/>
          <p:nvPr/>
        </p:nvSpPr>
        <p:spPr>
          <a:xfrm>
            <a:off x="2357422" y="6429396"/>
            <a:ext cx="65324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 err="1" smtClean="0"/>
              <a:t>Clin</a:t>
            </a:r>
            <a:r>
              <a:rPr lang="en-US" sz="1400" i="1" dirty="0" smtClean="0"/>
              <a:t> J Am Soc </a:t>
            </a:r>
            <a:r>
              <a:rPr lang="en-US" sz="1400" i="1" dirty="0" err="1" smtClean="0"/>
              <a:t>Nephrol</a:t>
            </a:r>
            <a:r>
              <a:rPr lang="en-US" sz="1400" i="1" dirty="0" smtClean="0"/>
              <a:t> </a:t>
            </a:r>
            <a:r>
              <a:rPr lang="tr-TR" sz="1400" i="1" dirty="0" smtClean="0"/>
              <a:t>2014; </a:t>
            </a:r>
            <a:r>
              <a:rPr lang="en-US" sz="1400" i="1" dirty="0" smtClean="0"/>
              <a:t>9: 181–190</a:t>
            </a:r>
            <a:r>
              <a:rPr lang="tr-TR" sz="1400" i="1" dirty="0" smtClean="0"/>
              <a:t>, </a:t>
            </a:r>
            <a:r>
              <a:rPr lang="en-US" sz="1400" i="1" dirty="0" smtClean="0"/>
              <a:t>Saudi J Kidney </a:t>
            </a:r>
            <a:r>
              <a:rPr lang="en-US" sz="1400" i="1" dirty="0" err="1" smtClean="0"/>
              <a:t>Dis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Transpl</a:t>
            </a:r>
            <a:r>
              <a:rPr lang="en-US" sz="1400" i="1" dirty="0" smtClean="0"/>
              <a:t> 2019;30(2):291-298 </a:t>
            </a:r>
            <a:endParaRPr lang="tr-TR" sz="1400" i="1" dirty="0"/>
          </a:p>
        </p:txBody>
      </p:sp>
      <p:sp>
        <p:nvSpPr>
          <p:cNvPr id="6" name="5 Dikdörtgen"/>
          <p:cNvSpPr/>
          <p:nvPr/>
        </p:nvSpPr>
        <p:spPr>
          <a:xfrm>
            <a:off x="500034" y="2071678"/>
            <a:ext cx="8286808" cy="28575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Dikdörtgen"/>
          <p:cNvSpPr/>
          <p:nvPr/>
        </p:nvSpPr>
        <p:spPr>
          <a:xfrm>
            <a:off x="500034" y="2428868"/>
            <a:ext cx="8286808" cy="28575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7 Dikdörtgen"/>
          <p:cNvSpPr/>
          <p:nvPr/>
        </p:nvSpPr>
        <p:spPr>
          <a:xfrm>
            <a:off x="500034" y="2786058"/>
            <a:ext cx="8286808" cy="107157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3" y="1824047"/>
            <a:ext cx="4543425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1785926"/>
            <a:ext cx="4124325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Yuvarlatılmış Dikdörtgen"/>
          <p:cNvSpPr/>
          <p:nvPr/>
        </p:nvSpPr>
        <p:spPr>
          <a:xfrm>
            <a:off x="428596" y="285728"/>
            <a:ext cx="8286808" cy="1214446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3200" b="1" dirty="0" smtClean="0"/>
              <a:t>TPD yöntemleri</a:t>
            </a:r>
            <a:endParaRPr lang="tr-TR" sz="3200" b="1" dirty="0"/>
          </a:p>
        </p:txBody>
      </p:sp>
      <p:sp>
        <p:nvSpPr>
          <p:cNvPr id="5" name="4 Oval"/>
          <p:cNvSpPr/>
          <p:nvPr/>
        </p:nvSpPr>
        <p:spPr>
          <a:xfrm>
            <a:off x="2786050" y="2538427"/>
            <a:ext cx="785818" cy="857256"/>
          </a:xfrm>
          <a:prstGeom prst="ellipse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5 Dikdörtgen"/>
          <p:cNvSpPr/>
          <p:nvPr/>
        </p:nvSpPr>
        <p:spPr>
          <a:xfrm>
            <a:off x="8072462" y="2714620"/>
            <a:ext cx="928694" cy="928694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7 Dikdörtgen"/>
          <p:cNvSpPr/>
          <p:nvPr/>
        </p:nvSpPr>
        <p:spPr>
          <a:xfrm>
            <a:off x="4857752" y="6286520"/>
            <a:ext cx="40265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err="1" smtClean="0"/>
              <a:t>Clin</a:t>
            </a:r>
            <a:r>
              <a:rPr lang="en-US" i="1" dirty="0" smtClean="0"/>
              <a:t> J Am Soc </a:t>
            </a:r>
            <a:r>
              <a:rPr lang="en-US" i="1" dirty="0" err="1" smtClean="0"/>
              <a:t>Nephrol</a:t>
            </a:r>
            <a:r>
              <a:rPr lang="en-US" i="1" dirty="0" smtClean="0"/>
              <a:t> </a:t>
            </a:r>
            <a:r>
              <a:rPr lang="tr-TR" i="1" dirty="0" smtClean="0"/>
              <a:t>2014; </a:t>
            </a:r>
            <a:r>
              <a:rPr lang="en-US" i="1" dirty="0" smtClean="0"/>
              <a:t>9: 181–190</a:t>
            </a:r>
            <a:endParaRPr lang="tr-TR" i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5000636"/>
            <a:ext cx="4214842" cy="160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0" name="9 Düz Ok Bağlayıcısı"/>
          <p:cNvCxnSpPr/>
          <p:nvPr/>
        </p:nvCxnSpPr>
        <p:spPr>
          <a:xfrm rot="10800000">
            <a:off x="4214810" y="4214818"/>
            <a:ext cx="357190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Düz Ok Bağlayıcısı"/>
          <p:cNvCxnSpPr/>
          <p:nvPr/>
        </p:nvCxnSpPr>
        <p:spPr>
          <a:xfrm flipV="1">
            <a:off x="500034" y="2357430"/>
            <a:ext cx="285752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42851"/>
            <a:ext cx="2928958" cy="6676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142852"/>
            <a:ext cx="3706096" cy="6410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Yuvarlatılmış Dikdörtgen"/>
          <p:cNvSpPr/>
          <p:nvPr/>
        </p:nvSpPr>
        <p:spPr>
          <a:xfrm>
            <a:off x="428596" y="285728"/>
            <a:ext cx="8286808" cy="1214446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3600" b="1" dirty="0" smtClean="0"/>
              <a:t>TPD </a:t>
            </a:r>
            <a:r>
              <a:rPr lang="tr-TR" sz="3600" b="1" dirty="0" err="1" smtClean="0"/>
              <a:t>reçetelendirme</a:t>
            </a:r>
            <a:endParaRPr lang="tr-TR" sz="3600" b="1" dirty="0"/>
          </a:p>
        </p:txBody>
      </p:sp>
      <p:sp>
        <p:nvSpPr>
          <p:cNvPr id="5" name="4 Yuvarlatılmış Dikdörtgen"/>
          <p:cNvSpPr/>
          <p:nvPr/>
        </p:nvSpPr>
        <p:spPr>
          <a:xfrm>
            <a:off x="357158" y="2500306"/>
            <a:ext cx="8572560" cy="321471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tr-TR" sz="2800" b="1" dirty="0" smtClean="0">
                <a:solidFill>
                  <a:schemeClr val="tx1"/>
                </a:solidFill>
              </a:rPr>
              <a:t>İşlem öncesi yapılacak testler</a:t>
            </a:r>
          </a:p>
          <a:p>
            <a:pPr lvl="1">
              <a:buFont typeface="Wingdings" pitchFamily="2" charset="2"/>
              <a:buChar char="Ø"/>
            </a:pPr>
            <a:r>
              <a:rPr lang="tr-TR" sz="2800" dirty="0" smtClean="0">
                <a:solidFill>
                  <a:schemeClr val="tx1"/>
                </a:solidFill>
              </a:rPr>
              <a:t> CBC, BFT, </a:t>
            </a:r>
            <a:r>
              <a:rPr lang="tr-TR" sz="2800" dirty="0" err="1" smtClean="0">
                <a:solidFill>
                  <a:schemeClr val="tx1"/>
                </a:solidFill>
              </a:rPr>
              <a:t>Ca</a:t>
            </a:r>
            <a:r>
              <a:rPr lang="tr-TR" sz="2800" baseline="30000" dirty="0" smtClean="0">
                <a:solidFill>
                  <a:schemeClr val="tx1"/>
                </a:solidFill>
              </a:rPr>
              <a:t>++ </a:t>
            </a:r>
            <a:r>
              <a:rPr lang="tr-TR" sz="2800" dirty="0" smtClean="0">
                <a:solidFill>
                  <a:schemeClr val="tx1"/>
                </a:solidFill>
              </a:rPr>
              <a:t>, PT, </a:t>
            </a:r>
            <a:r>
              <a:rPr lang="tr-TR" sz="2800" dirty="0" err="1" smtClean="0">
                <a:solidFill>
                  <a:schemeClr val="tx1"/>
                </a:solidFill>
              </a:rPr>
              <a:t>aPTT</a:t>
            </a:r>
            <a:r>
              <a:rPr lang="tr-TR" sz="2800" dirty="0" smtClean="0">
                <a:solidFill>
                  <a:schemeClr val="tx1"/>
                </a:solidFill>
              </a:rPr>
              <a:t>, fibrinojen</a:t>
            </a:r>
          </a:p>
          <a:p>
            <a:endParaRPr lang="tr-TR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Yuvarlatılmış Dikdörtgen"/>
          <p:cNvSpPr/>
          <p:nvPr/>
        </p:nvSpPr>
        <p:spPr>
          <a:xfrm>
            <a:off x="357158" y="1643050"/>
            <a:ext cx="8572560" cy="500066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tr-TR" sz="2800" b="1" dirty="0" smtClean="0">
                <a:solidFill>
                  <a:schemeClr val="tx1"/>
                </a:solidFill>
              </a:rPr>
              <a:t>Gereksinimler</a:t>
            </a:r>
          </a:p>
          <a:p>
            <a:pPr lvl="1">
              <a:buFont typeface="Wingdings" pitchFamily="2" charset="2"/>
              <a:buChar char="Ø"/>
            </a:pPr>
            <a:r>
              <a:rPr lang="tr-TR" sz="2800" dirty="0" smtClean="0">
                <a:solidFill>
                  <a:schemeClr val="tx1"/>
                </a:solidFill>
              </a:rPr>
              <a:t> Damar yolu erişimi (</a:t>
            </a:r>
            <a:r>
              <a:rPr lang="tr-TR" sz="2400" i="1" dirty="0" err="1" smtClean="0">
                <a:solidFill>
                  <a:schemeClr val="tx1"/>
                </a:solidFill>
              </a:rPr>
              <a:t>periferik</a:t>
            </a:r>
            <a:r>
              <a:rPr lang="tr-TR" sz="2400" i="1" dirty="0" smtClean="0">
                <a:solidFill>
                  <a:schemeClr val="tx1"/>
                </a:solidFill>
              </a:rPr>
              <a:t> yolda kullanılabilir</a:t>
            </a:r>
            <a:r>
              <a:rPr lang="tr-TR" sz="2800" dirty="0" smtClean="0">
                <a:solidFill>
                  <a:schemeClr val="tx1"/>
                </a:solidFill>
              </a:rPr>
              <a:t>)</a:t>
            </a:r>
          </a:p>
          <a:p>
            <a:pPr lvl="1">
              <a:buFont typeface="Wingdings" pitchFamily="2" charset="2"/>
              <a:buChar char="Ø"/>
            </a:pPr>
            <a:endParaRPr lang="tr-TR" sz="2800" dirty="0" smtClean="0">
              <a:solidFill>
                <a:schemeClr val="tx1"/>
              </a:solidFill>
            </a:endParaRPr>
          </a:p>
          <a:p>
            <a:pPr lvl="1"/>
            <a:endParaRPr lang="tr-TR" sz="2800" dirty="0" smtClean="0">
              <a:solidFill>
                <a:schemeClr val="tx1"/>
              </a:solidFill>
            </a:endParaRPr>
          </a:p>
          <a:p>
            <a:pPr lvl="1">
              <a:buFont typeface="Wingdings" pitchFamily="2" charset="2"/>
              <a:buChar char="Ø"/>
            </a:pPr>
            <a:r>
              <a:rPr lang="tr-TR" sz="2800" dirty="0" smtClean="0">
                <a:solidFill>
                  <a:schemeClr val="tx1"/>
                </a:solidFill>
              </a:rPr>
              <a:t> Doz hesaplama </a:t>
            </a:r>
          </a:p>
          <a:p>
            <a:pPr lvl="1"/>
            <a:r>
              <a:rPr lang="tr-TR" sz="2800" dirty="0" smtClean="0">
                <a:solidFill>
                  <a:schemeClr val="tx1"/>
                </a:solidFill>
              </a:rPr>
              <a:t>     - </a:t>
            </a:r>
            <a:r>
              <a:rPr lang="tr-TR" sz="2400" dirty="0" smtClean="0">
                <a:solidFill>
                  <a:schemeClr val="tx1"/>
                </a:solidFill>
              </a:rPr>
              <a:t>plazma değişim volümü=hastanın plazma volümünün  </a:t>
            </a:r>
          </a:p>
          <a:p>
            <a:pPr lvl="1"/>
            <a:r>
              <a:rPr lang="tr-TR" sz="2400" dirty="0" smtClean="0">
                <a:solidFill>
                  <a:schemeClr val="tx1"/>
                </a:solidFill>
              </a:rPr>
              <a:t>        1-1.5 katı (bizde 1.2)</a:t>
            </a:r>
          </a:p>
          <a:p>
            <a:pPr lvl="1"/>
            <a:r>
              <a:rPr lang="tr-TR" sz="2400" dirty="0" smtClean="0">
                <a:solidFill>
                  <a:schemeClr val="tx1"/>
                </a:solidFill>
              </a:rPr>
              <a:t>        Plazma volümü= TKVX(1-</a:t>
            </a:r>
            <a:r>
              <a:rPr lang="tr-TR" sz="2400" dirty="0" err="1" smtClean="0">
                <a:solidFill>
                  <a:schemeClr val="tx1"/>
                </a:solidFill>
              </a:rPr>
              <a:t>Htc</a:t>
            </a:r>
            <a:r>
              <a:rPr lang="tr-TR" sz="2400" dirty="0" smtClean="0">
                <a:solidFill>
                  <a:schemeClr val="tx1"/>
                </a:solidFill>
              </a:rPr>
              <a:t>/100)</a:t>
            </a:r>
          </a:p>
          <a:p>
            <a:pPr lvl="1"/>
            <a:endParaRPr lang="tr-TR" sz="2400" dirty="0" smtClean="0">
              <a:solidFill>
                <a:schemeClr val="tx1"/>
              </a:solidFill>
            </a:endParaRPr>
          </a:p>
          <a:p>
            <a:endParaRPr lang="tr-TR" sz="2800" dirty="0">
              <a:solidFill>
                <a:schemeClr val="tx1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7620" y="3143248"/>
            <a:ext cx="4643470" cy="896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Oval"/>
          <p:cNvSpPr/>
          <p:nvPr/>
        </p:nvSpPr>
        <p:spPr>
          <a:xfrm>
            <a:off x="3786182" y="5000636"/>
            <a:ext cx="500066" cy="42862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5429264"/>
            <a:ext cx="3143250" cy="619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8" name="7 Metin kutusu"/>
          <p:cNvSpPr txBox="1"/>
          <p:nvPr/>
        </p:nvSpPr>
        <p:spPr>
          <a:xfrm>
            <a:off x="785786" y="5500702"/>
            <a:ext cx="2428892" cy="92333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tr-TR" dirty="0" smtClean="0"/>
              <a:t>VA: 20 kg, </a:t>
            </a:r>
            <a:r>
              <a:rPr lang="tr-TR" dirty="0" err="1" smtClean="0"/>
              <a:t>Hct</a:t>
            </a:r>
            <a:r>
              <a:rPr lang="tr-TR" dirty="0" smtClean="0"/>
              <a:t> 30</a:t>
            </a:r>
          </a:p>
          <a:p>
            <a:pPr>
              <a:buFont typeface="Wingdings" pitchFamily="2" charset="2"/>
              <a:buChar char="§"/>
            </a:pPr>
            <a:r>
              <a:rPr lang="tr-TR" dirty="0" smtClean="0"/>
              <a:t> 20x70 (1-30/100)=980</a:t>
            </a:r>
          </a:p>
          <a:p>
            <a:pPr>
              <a:buFont typeface="Wingdings" pitchFamily="2" charset="2"/>
              <a:buChar char="§"/>
            </a:pPr>
            <a:r>
              <a:rPr lang="tr-TR" dirty="0" smtClean="0"/>
              <a:t> 980x1.2 </a:t>
            </a:r>
            <a:r>
              <a:rPr lang="tr-TR" b="1" dirty="0" smtClean="0"/>
              <a:t>~ 1200 ml</a:t>
            </a:r>
            <a:endParaRPr lang="tr-TR" dirty="0"/>
          </a:p>
        </p:txBody>
      </p:sp>
      <p:sp>
        <p:nvSpPr>
          <p:cNvPr id="9" name="8 Yuvarlatılmış Dikdörtgen"/>
          <p:cNvSpPr/>
          <p:nvPr/>
        </p:nvSpPr>
        <p:spPr>
          <a:xfrm>
            <a:off x="428596" y="285728"/>
            <a:ext cx="8286808" cy="1214446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3600" b="1" dirty="0" smtClean="0"/>
              <a:t>TPD </a:t>
            </a:r>
            <a:r>
              <a:rPr lang="tr-TR" sz="3600" b="1" dirty="0" err="1" smtClean="0"/>
              <a:t>reçetelendirme</a:t>
            </a:r>
            <a:endParaRPr lang="tr-TR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Yuvarlatılmış Dikdörtgen"/>
          <p:cNvSpPr/>
          <p:nvPr/>
        </p:nvSpPr>
        <p:spPr>
          <a:xfrm>
            <a:off x="357158" y="1643050"/>
            <a:ext cx="8572560" cy="500066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tr-TR" sz="2800" b="1" dirty="0" smtClean="0">
                <a:solidFill>
                  <a:schemeClr val="tx1"/>
                </a:solidFill>
              </a:rPr>
              <a:t>Gereksinimler</a:t>
            </a:r>
          </a:p>
          <a:p>
            <a:pPr lvl="1">
              <a:buFont typeface="Wingdings" pitchFamily="2" charset="2"/>
              <a:buChar char="Ø"/>
            </a:pP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Premedikasyon</a:t>
            </a:r>
            <a:endParaRPr lang="tr-TR" sz="2800" dirty="0" smtClean="0">
              <a:solidFill>
                <a:schemeClr val="tx1"/>
              </a:solidFill>
            </a:endParaRPr>
          </a:p>
          <a:p>
            <a:pPr lvl="1"/>
            <a:r>
              <a:rPr lang="tr-TR" sz="2800" dirty="0" smtClean="0">
                <a:solidFill>
                  <a:schemeClr val="tx1"/>
                </a:solidFill>
              </a:rPr>
              <a:t>     -</a:t>
            </a:r>
            <a:r>
              <a:rPr lang="tr-TR" sz="2400" dirty="0" err="1" smtClean="0">
                <a:solidFill>
                  <a:schemeClr val="tx1"/>
                </a:solidFill>
              </a:rPr>
              <a:t>Hidrokortizon</a:t>
            </a:r>
            <a:r>
              <a:rPr lang="tr-TR" sz="2400" dirty="0" smtClean="0">
                <a:solidFill>
                  <a:schemeClr val="tx1"/>
                </a:solidFill>
              </a:rPr>
              <a:t>+</a:t>
            </a:r>
            <a:r>
              <a:rPr lang="tr-TR" sz="2400" dirty="0" err="1" smtClean="0">
                <a:solidFill>
                  <a:schemeClr val="tx1"/>
                </a:solidFill>
              </a:rPr>
              <a:t>parasetemol</a:t>
            </a:r>
            <a:r>
              <a:rPr lang="tr-TR" sz="2400" dirty="0" smtClean="0">
                <a:solidFill>
                  <a:schemeClr val="tx1"/>
                </a:solidFill>
              </a:rPr>
              <a:t>+</a:t>
            </a:r>
            <a:r>
              <a:rPr lang="tr-TR" sz="2400" dirty="0" err="1" smtClean="0">
                <a:solidFill>
                  <a:schemeClr val="tx1"/>
                </a:solidFill>
              </a:rPr>
              <a:t>feniramin</a:t>
            </a:r>
            <a:endParaRPr lang="tr-TR" sz="2400" dirty="0" smtClean="0">
              <a:solidFill>
                <a:schemeClr val="tx1"/>
              </a:solidFill>
            </a:endParaRPr>
          </a:p>
          <a:p>
            <a:pPr lvl="1">
              <a:buFont typeface="Wingdings" pitchFamily="2" charset="2"/>
              <a:buChar char="Ø"/>
            </a:pPr>
            <a:r>
              <a:rPr lang="tr-TR" sz="2800" dirty="0" smtClean="0">
                <a:solidFill>
                  <a:schemeClr val="tx1"/>
                </a:solidFill>
              </a:rPr>
              <a:t>Ön doldurma</a:t>
            </a:r>
          </a:p>
          <a:p>
            <a:pPr lvl="1"/>
            <a:r>
              <a:rPr lang="tr-TR" sz="2800" dirty="0" smtClean="0">
                <a:solidFill>
                  <a:schemeClr val="tx1"/>
                </a:solidFill>
              </a:rPr>
              <a:t>      -</a:t>
            </a:r>
            <a:r>
              <a:rPr lang="tr-TR" sz="2400" dirty="0" smtClean="0">
                <a:solidFill>
                  <a:schemeClr val="tx1"/>
                </a:solidFill>
              </a:rPr>
              <a:t>SF veya % 5 </a:t>
            </a:r>
            <a:r>
              <a:rPr lang="tr-TR" sz="2400" dirty="0" err="1" smtClean="0">
                <a:solidFill>
                  <a:schemeClr val="tx1"/>
                </a:solidFill>
              </a:rPr>
              <a:t>albumin</a:t>
            </a:r>
            <a:endParaRPr lang="tr-TR" sz="2400" dirty="0" smtClean="0">
              <a:solidFill>
                <a:schemeClr val="tx1"/>
              </a:solidFill>
            </a:endParaRPr>
          </a:p>
          <a:p>
            <a:pPr lvl="1"/>
            <a:r>
              <a:rPr lang="tr-TR" sz="2400" dirty="0" smtClean="0">
                <a:solidFill>
                  <a:schemeClr val="tx1"/>
                </a:solidFill>
              </a:rPr>
              <a:t>      - </a:t>
            </a:r>
            <a:r>
              <a:rPr lang="tr-TR" sz="2400" dirty="0" err="1" smtClean="0">
                <a:solidFill>
                  <a:schemeClr val="tx1"/>
                </a:solidFill>
              </a:rPr>
              <a:t>Ektracoporeal</a:t>
            </a:r>
            <a:r>
              <a:rPr lang="tr-TR" sz="2400" dirty="0" smtClean="0">
                <a:solidFill>
                  <a:schemeClr val="tx1"/>
                </a:solidFill>
              </a:rPr>
              <a:t> volüm &gt; % 10 TKV ise Eritrosit süspansiyonu (SF/TDP ile seyreltilerek </a:t>
            </a:r>
            <a:r>
              <a:rPr lang="tr-TR" sz="2400" dirty="0" err="1" smtClean="0">
                <a:solidFill>
                  <a:schemeClr val="tx1"/>
                </a:solidFill>
              </a:rPr>
              <a:t>Htc</a:t>
            </a:r>
            <a:r>
              <a:rPr lang="tr-TR" sz="2400" dirty="0" smtClean="0">
                <a:solidFill>
                  <a:schemeClr val="tx1"/>
                </a:solidFill>
              </a:rPr>
              <a:t> %35’e getirilmeli)</a:t>
            </a:r>
          </a:p>
        </p:txBody>
      </p:sp>
      <p:sp>
        <p:nvSpPr>
          <p:cNvPr id="6" name="5 Yuvarlatılmış Dikdörtgen"/>
          <p:cNvSpPr/>
          <p:nvPr/>
        </p:nvSpPr>
        <p:spPr>
          <a:xfrm>
            <a:off x="428596" y="285728"/>
            <a:ext cx="8286808" cy="1214446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3600" b="1" dirty="0" smtClean="0"/>
              <a:t>TPD </a:t>
            </a:r>
            <a:r>
              <a:rPr lang="tr-TR" sz="3600" b="1" dirty="0" err="1" smtClean="0"/>
              <a:t>reçetelendirme</a:t>
            </a:r>
            <a:endParaRPr lang="tr-TR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Yuvarlatılmış Dikdörtgen"/>
          <p:cNvSpPr/>
          <p:nvPr/>
        </p:nvSpPr>
        <p:spPr>
          <a:xfrm>
            <a:off x="357158" y="1643050"/>
            <a:ext cx="8572560" cy="500066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tr-TR" sz="2800" b="1" dirty="0" smtClean="0">
                <a:solidFill>
                  <a:schemeClr val="tx1"/>
                </a:solidFill>
              </a:rPr>
              <a:t>Gereksinimler</a:t>
            </a:r>
          </a:p>
          <a:p>
            <a:pPr lvl="1">
              <a:buFont typeface="Wingdings" pitchFamily="2" charset="2"/>
              <a:buChar char="Ø"/>
            </a:pPr>
            <a:r>
              <a:rPr lang="tr-TR" sz="2800" dirty="0" err="1" smtClean="0">
                <a:solidFill>
                  <a:schemeClr val="tx1"/>
                </a:solidFill>
              </a:rPr>
              <a:t>Replasman</a:t>
            </a:r>
            <a:r>
              <a:rPr lang="tr-TR" sz="2800" dirty="0" smtClean="0">
                <a:solidFill>
                  <a:schemeClr val="tx1"/>
                </a:solidFill>
              </a:rPr>
              <a:t> sıvısı</a:t>
            </a:r>
          </a:p>
          <a:p>
            <a:pPr lvl="1"/>
            <a:r>
              <a:rPr lang="tr-TR" sz="2800" dirty="0" smtClean="0">
                <a:solidFill>
                  <a:schemeClr val="tx1"/>
                </a:solidFill>
              </a:rPr>
              <a:t>     -</a:t>
            </a:r>
            <a:r>
              <a:rPr lang="tr-TR" sz="2400" dirty="0" err="1" smtClean="0">
                <a:solidFill>
                  <a:schemeClr val="tx1"/>
                </a:solidFill>
              </a:rPr>
              <a:t>Albumin</a:t>
            </a:r>
            <a:endParaRPr lang="tr-TR" sz="2400" dirty="0" smtClean="0">
              <a:solidFill>
                <a:schemeClr val="tx1"/>
              </a:solidFill>
            </a:endParaRPr>
          </a:p>
          <a:p>
            <a:pPr lvl="1"/>
            <a:r>
              <a:rPr lang="tr-TR" sz="2400" dirty="0" smtClean="0">
                <a:solidFill>
                  <a:schemeClr val="tx1"/>
                </a:solidFill>
              </a:rPr>
              <a:t>     - TDP (TTP, HÜS)</a:t>
            </a:r>
          </a:p>
          <a:p>
            <a:pPr lvl="1"/>
            <a:r>
              <a:rPr lang="tr-TR" sz="2400" dirty="0" smtClean="0">
                <a:solidFill>
                  <a:schemeClr val="tx1"/>
                </a:solidFill>
              </a:rPr>
              <a:t>        *Fibrinojen &lt; 100 mg/</a:t>
            </a:r>
            <a:r>
              <a:rPr lang="tr-TR" sz="2400" dirty="0" err="1" smtClean="0">
                <a:solidFill>
                  <a:schemeClr val="tx1"/>
                </a:solidFill>
              </a:rPr>
              <a:t>dl</a:t>
            </a:r>
            <a:r>
              <a:rPr lang="tr-TR" sz="2400" dirty="0" smtClean="0">
                <a:solidFill>
                  <a:schemeClr val="tx1"/>
                </a:solidFill>
              </a:rPr>
              <a:t> ise TDP ile yapılır</a:t>
            </a:r>
          </a:p>
          <a:p>
            <a:pPr lvl="1">
              <a:buFont typeface="Wingdings" pitchFamily="2" charset="2"/>
              <a:buChar char="Ø"/>
            </a:pP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Antikoagulasyon</a:t>
            </a:r>
            <a:endParaRPr lang="tr-TR" sz="2800" dirty="0" smtClean="0">
              <a:solidFill>
                <a:schemeClr val="tx1"/>
              </a:solidFill>
            </a:endParaRPr>
          </a:p>
          <a:p>
            <a:pPr lvl="1"/>
            <a:r>
              <a:rPr lang="tr-TR" sz="2800" dirty="0" smtClean="0">
                <a:solidFill>
                  <a:schemeClr val="tx1"/>
                </a:solidFill>
              </a:rPr>
              <a:t>     - </a:t>
            </a:r>
            <a:r>
              <a:rPr lang="tr-TR" sz="2800" dirty="0" err="1" smtClean="0">
                <a:solidFill>
                  <a:schemeClr val="tx1"/>
                </a:solidFill>
              </a:rPr>
              <a:t>Sitrat</a:t>
            </a:r>
            <a:r>
              <a:rPr lang="tr-TR" sz="2800" dirty="0" smtClean="0">
                <a:solidFill>
                  <a:schemeClr val="tx1"/>
                </a:solidFill>
              </a:rPr>
              <a:t>/</a:t>
            </a:r>
            <a:r>
              <a:rPr lang="tr-TR" sz="2800" dirty="0" err="1" smtClean="0">
                <a:solidFill>
                  <a:schemeClr val="tx1"/>
                </a:solidFill>
              </a:rPr>
              <a:t>heparin</a:t>
            </a:r>
            <a:endParaRPr lang="tr-TR" sz="2800" dirty="0" smtClean="0">
              <a:solidFill>
                <a:schemeClr val="tx1"/>
              </a:solidFill>
            </a:endParaRPr>
          </a:p>
          <a:p>
            <a:pPr lvl="1"/>
            <a:r>
              <a:rPr lang="tr-TR" sz="2800" dirty="0" smtClean="0">
                <a:solidFill>
                  <a:schemeClr val="tx1"/>
                </a:solidFill>
              </a:rPr>
              <a:t>     - </a:t>
            </a:r>
            <a:r>
              <a:rPr lang="tr-TR" sz="2800" dirty="0" err="1" smtClean="0">
                <a:solidFill>
                  <a:schemeClr val="tx1"/>
                </a:solidFill>
              </a:rPr>
              <a:t>Sitrat</a:t>
            </a:r>
            <a:r>
              <a:rPr lang="tr-TR" sz="2800" dirty="0" smtClean="0">
                <a:solidFill>
                  <a:schemeClr val="tx1"/>
                </a:solidFill>
              </a:rPr>
              <a:t> alırken kalsiyum 1 ml/kg/saat  </a:t>
            </a:r>
          </a:p>
        </p:txBody>
      </p:sp>
      <p:sp>
        <p:nvSpPr>
          <p:cNvPr id="6" name="5 Yuvarlatılmış Dikdörtgen"/>
          <p:cNvSpPr/>
          <p:nvPr/>
        </p:nvSpPr>
        <p:spPr>
          <a:xfrm>
            <a:off x="428596" y="285728"/>
            <a:ext cx="8286808" cy="1214446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3600" b="1" dirty="0" smtClean="0"/>
              <a:t>TPD </a:t>
            </a:r>
            <a:r>
              <a:rPr lang="tr-TR" sz="3600" b="1" dirty="0" err="1" smtClean="0"/>
              <a:t>reçetelendirme</a:t>
            </a:r>
            <a:endParaRPr lang="tr-TR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14282" y="214290"/>
            <a:ext cx="3786214" cy="642942"/>
          </a:xfrm>
        </p:spPr>
        <p:txBody>
          <a:bodyPr>
            <a:normAutofit/>
          </a:bodyPr>
          <a:lstStyle/>
          <a:p>
            <a:pPr algn="l"/>
            <a:r>
              <a:rPr lang="tr-TR" sz="3600" b="1" dirty="0" smtClean="0"/>
              <a:t>TPD </a:t>
            </a:r>
            <a:r>
              <a:rPr lang="tr-TR" sz="3600" b="1" dirty="0" err="1" smtClean="0"/>
              <a:t>order</a:t>
            </a:r>
            <a:r>
              <a:rPr lang="tr-TR" sz="3600" b="1" dirty="0" smtClean="0"/>
              <a:t> örneği</a:t>
            </a:r>
            <a:endParaRPr lang="tr-TR" sz="36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1428736"/>
            <a:ext cx="4429156" cy="5171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495285"/>
            <a:ext cx="3786214" cy="5148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97964"/>
            <a:ext cx="7358114" cy="290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3071810"/>
            <a:ext cx="7977210" cy="3348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Dikdörtgen"/>
          <p:cNvSpPr/>
          <p:nvPr/>
        </p:nvSpPr>
        <p:spPr>
          <a:xfrm>
            <a:off x="571472" y="4000504"/>
            <a:ext cx="7072362" cy="1000132"/>
          </a:xfrm>
          <a:prstGeom prst="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5 Dikdörtgen"/>
          <p:cNvSpPr/>
          <p:nvPr/>
        </p:nvSpPr>
        <p:spPr>
          <a:xfrm>
            <a:off x="571472" y="5000636"/>
            <a:ext cx="7072362" cy="1428760"/>
          </a:xfrm>
          <a:prstGeom prst="rect">
            <a:avLst/>
          </a:prstGeom>
          <a:noFill/>
          <a:ln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 l="757" t="2411" r="757"/>
          <a:stretch>
            <a:fillRect/>
          </a:stretch>
        </p:blipFill>
        <p:spPr bwMode="auto">
          <a:xfrm>
            <a:off x="5310888" y="2669720"/>
            <a:ext cx="3184742" cy="3965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 r="10114"/>
          <a:stretch>
            <a:fillRect/>
          </a:stretch>
        </p:blipFill>
        <p:spPr bwMode="auto">
          <a:xfrm>
            <a:off x="214282" y="214290"/>
            <a:ext cx="5572164" cy="2445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Metin kutusu"/>
          <p:cNvSpPr txBox="1"/>
          <p:nvPr/>
        </p:nvSpPr>
        <p:spPr>
          <a:xfrm>
            <a:off x="714348" y="6000768"/>
            <a:ext cx="414741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tr-TR" dirty="0" err="1" smtClean="0"/>
              <a:t>TPD’ne</a:t>
            </a:r>
            <a:r>
              <a:rPr lang="tr-TR" dirty="0" smtClean="0"/>
              <a:t> yanıt TTP/</a:t>
            </a:r>
            <a:r>
              <a:rPr lang="tr-TR" dirty="0" err="1" smtClean="0"/>
              <a:t>aHÜS</a:t>
            </a:r>
            <a:r>
              <a:rPr lang="tr-TR" dirty="0" smtClean="0"/>
              <a:t>‘ </a:t>
            </a:r>
            <a:r>
              <a:rPr lang="tr-TR" dirty="0" err="1" smtClean="0"/>
              <a:t>lü</a:t>
            </a:r>
            <a:r>
              <a:rPr lang="tr-TR" dirty="0" smtClean="0"/>
              <a:t> çocuklarda %87</a:t>
            </a:r>
            <a:endParaRPr lang="tr-TR" dirty="0"/>
          </a:p>
        </p:txBody>
      </p:sp>
      <p:sp>
        <p:nvSpPr>
          <p:cNvPr id="11" name="10 Metin kutusu"/>
          <p:cNvSpPr txBox="1"/>
          <p:nvPr/>
        </p:nvSpPr>
        <p:spPr>
          <a:xfrm>
            <a:off x="785786" y="3571876"/>
            <a:ext cx="448154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tr-TR" dirty="0" err="1" smtClean="0"/>
              <a:t>TPD’ne</a:t>
            </a:r>
            <a:r>
              <a:rPr lang="tr-TR" dirty="0" smtClean="0"/>
              <a:t> yanıt </a:t>
            </a:r>
            <a:r>
              <a:rPr lang="tr-TR" dirty="0" err="1" smtClean="0"/>
              <a:t>rekürren</a:t>
            </a:r>
            <a:r>
              <a:rPr lang="tr-TR" dirty="0" smtClean="0"/>
              <a:t> FSGS‘ </a:t>
            </a:r>
            <a:r>
              <a:rPr lang="tr-TR" dirty="0" err="1" smtClean="0"/>
              <a:t>li</a:t>
            </a:r>
            <a:r>
              <a:rPr lang="tr-TR" dirty="0" smtClean="0"/>
              <a:t> çocuklarda %78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3242" t="15226" r="3242"/>
          <a:stretch>
            <a:fillRect/>
          </a:stretch>
        </p:blipFill>
        <p:spPr bwMode="auto">
          <a:xfrm>
            <a:off x="894926" y="2326581"/>
            <a:ext cx="7268367" cy="3407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2 Dikdörtgen"/>
          <p:cNvSpPr/>
          <p:nvPr/>
        </p:nvSpPr>
        <p:spPr>
          <a:xfrm>
            <a:off x="5286380" y="6286520"/>
            <a:ext cx="3463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err="1" smtClean="0"/>
              <a:t>Eur</a:t>
            </a:r>
            <a:r>
              <a:rPr lang="tr-TR" dirty="0" smtClean="0"/>
              <a:t> J </a:t>
            </a:r>
            <a:r>
              <a:rPr lang="tr-TR" dirty="0" err="1" smtClean="0"/>
              <a:t>Haematol</a:t>
            </a:r>
            <a:r>
              <a:rPr lang="tr-TR" dirty="0" smtClean="0"/>
              <a:t>. 2018;101:425–434</a:t>
            </a:r>
            <a:endParaRPr lang="tr-TR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0831" y="357166"/>
            <a:ext cx="7708501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1643050"/>
            <a:ext cx="5086350" cy="42195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3" name="2 Dikdörtgen"/>
          <p:cNvSpPr/>
          <p:nvPr/>
        </p:nvSpPr>
        <p:spPr>
          <a:xfrm>
            <a:off x="5214942" y="6215082"/>
            <a:ext cx="35209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err="1" smtClean="0"/>
              <a:t>Eur</a:t>
            </a:r>
            <a:r>
              <a:rPr lang="tr-TR" dirty="0" smtClean="0"/>
              <a:t> J </a:t>
            </a:r>
            <a:r>
              <a:rPr lang="tr-TR" dirty="0" err="1" smtClean="0"/>
              <a:t>Haematol</a:t>
            </a:r>
            <a:r>
              <a:rPr lang="tr-TR" dirty="0" smtClean="0"/>
              <a:t>. 2018;101:425–434.</a:t>
            </a:r>
            <a:endParaRPr lang="tr-TR" dirty="0"/>
          </a:p>
        </p:txBody>
      </p:sp>
      <p:sp>
        <p:nvSpPr>
          <p:cNvPr id="4" name="3 Yuvarlatılmış Dikdörtgen"/>
          <p:cNvSpPr/>
          <p:nvPr/>
        </p:nvSpPr>
        <p:spPr>
          <a:xfrm>
            <a:off x="1000100" y="357166"/>
            <a:ext cx="7358114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dirty="0" smtClean="0"/>
              <a:t>TTP TEDAVİ HEDEFLERİ</a:t>
            </a:r>
            <a:endParaRPr lang="tr-TR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 t="37195"/>
          <a:stretch>
            <a:fillRect/>
          </a:stretch>
        </p:blipFill>
        <p:spPr bwMode="auto">
          <a:xfrm>
            <a:off x="214282" y="285728"/>
            <a:ext cx="8362977" cy="1748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736" y="571480"/>
            <a:ext cx="4643470" cy="6153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4 Düz Bağlayıcı"/>
          <p:cNvCxnSpPr/>
          <p:nvPr/>
        </p:nvCxnSpPr>
        <p:spPr>
          <a:xfrm>
            <a:off x="3571868" y="1069958"/>
            <a:ext cx="4714908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Düz Bağlayıcı"/>
          <p:cNvCxnSpPr/>
          <p:nvPr/>
        </p:nvCxnSpPr>
        <p:spPr>
          <a:xfrm>
            <a:off x="285720" y="1428736"/>
            <a:ext cx="4714908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 t="37195"/>
          <a:stretch>
            <a:fillRect/>
          </a:stretch>
        </p:blipFill>
        <p:spPr bwMode="auto">
          <a:xfrm>
            <a:off x="214282" y="285728"/>
            <a:ext cx="8362977" cy="1748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643182"/>
            <a:ext cx="8072495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Dikdörtgen"/>
          <p:cNvSpPr/>
          <p:nvPr/>
        </p:nvSpPr>
        <p:spPr>
          <a:xfrm>
            <a:off x="428596" y="4929198"/>
            <a:ext cx="7858180" cy="35719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Yuvarlatılmış Dikdörtgen"/>
          <p:cNvSpPr/>
          <p:nvPr/>
        </p:nvSpPr>
        <p:spPr>
          <a:xfrm>
            <a:off x="571472" y="428604"/>
            <a:ext cx="8072494" cy="10001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3600" b="1" dirty="0" err="1" smtClean="0"/>
              <a:t>Plazmaferez</a:t>
            </a:r>
            <a:r>
              <a:rPr lang="tr-TR" sz="3600" b="1" dirty="0" smtClean="0"/>
              <a:t> yöntemleri</a:t>
            </a:r>
            <a:endParaRPr lang="tr-TR" sz="3600" b="1" dirty="0"/>
          </a:p>
        </p:txBody>
      </p:sp>
      <p:sp>
        <p:nvSpPr>
          <p:cNvPr id="6" name="5 Yuvarlatılmış Dikdörtgen"/>
          <p:cNvSpPr/>
          <p:nvPr/>
        </p:nvSpPr>
        <p:spPr>
          <a:xfrm>
            <a:off x="500034" y="2000240"/>
            <a:ext cx="8001056" cy="450059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Santrifügasyon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Membran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filtrasyonu</a:t>
            </a:r>
            <a:endParaRPr lang="tr-TR" sz="2800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Selektif</a:t>
            </a:r>
            <a:r>
              <a:rPr lang="tr-TR" sz="2800" dirty="0" smtClean="0">
                <a:solidFill>
                  <a:schemeClr val="tx1"/>
                </a:solidFill>
              </a:rPr>
              <a:t> yöntemler </a:t>
            </a:r>
          </a:p>
          <a:p>
            <a:pPr lvl="1">
              <a:buFont typeface="Wingdings" pitchFamily="2" charset="2"/>
              <a:buChar char="ü"/>
            </a:pPr>
            <a:r>
              <a:rPr lang="tr-TR" sz="2800" dirty="0" smtClean="0">
                <a:solidFill>
                  <a:schemeClr val="tx1"/>
                </a:solidFill>
              </a:rPr>
              <a:t> “Çift” </a:t>
            </a:r>
            <a:r>
              <a:rPr lang="tr-TR" sz="2800" dirty="0" err="1" smtClean="0">
                <a:solidFill>
                  <a:schemeClr val="tx1"/>
                </a:solidFill>
              </a:rPr>
              <a:t>membran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filtrasyonu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</a:p>
          <a:p>
            <a:pPr lvl="1">
              <a:buFont typeface="Wingdings" pitchFamily="2" charset="2"/>
              <a:buChar char="ü"/>
            </a:pPr>
            <a:r>
              <a:rPr lang="tr-TR" sz="2800" dirty="0" smtClean="0">
                <a:solidFill>
                  <a:schemeClr val="tx1"/>
                </a:solidFill>
              </a:rPr>
              <a:t> Plazma </a:t>
            </a:r>
            <a:r>
              <a:rPr lang="tr-TR" sz="2800" dirty="0" err="1" smtClean="0">
                <a:solidFill>
                  <a:schemeClr val="tx1"/>
                </a:solidFill>
              </a:rPr>
              <a:t>adsorbsiyon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</a:p>
          <a:p>
            <a:pPr lvl="1"/>
            <a:r>
              <a:rPr lang="tr-TR" sz="2400" dirty="0" smtClean="0">
                <a:solidFill>
                  <a:schemeClr val="tx1"/>
                </a:solidFill>
              </a:rPr>
              <a:t>     -</a:t>
            </a:r>
            <a:r>
              <a:rPr lang="tr-TR" sz="2400" dirty="0" err="1" smtClean="0">
                <a:solidFill>
                  <a:schemeClr val="tx1"/>
                </a:solidFill>
              </a:rPr>
              <a:t>İmmunadsorbsiyon</a:t>
            </a:r>
            <a:r>
              <a:rPr lang="tr-TR" sz="2400" dirty="0" smtClean="0">
                <a:solidFill>
                  <a:schemeClr val="tx1"/>
                </a:solidFill>
              </a:rPr>
              <a:t> </a:t>
            </a:r>
            <a:r>
              <a:rPr lang="tr-TR" sz="2400" dirty="0" err="1" smtClean="0">
                <a:solidFill>
                  <a:schemeClr val="tx1"/>
                </a:solidFill>
              </a:rPr>
              <a:t>plazmaferez</a:t>
            </a:r>
            <a:endParaRPr lang="tr-TR" sz="2400" dirty="0" smtClean="0">
              <a:solidFill>
                <a:schemeClr val="tx1"/>
              </a:solidFill>
            </a:endParaRPr>
          </a:p>
          <a:p>
            <a:pPr lvl="1"/>
            <a:r>
              <a:rPr lang="tr-TR" sz="2400" dirty="0" smtClean="0">
                <a:solidFill>
                  <a:schemeClr val="tx1"/>
                </a:solidFill>
              </a:rPr>
              <a:t>     -LDL-</a:t>
            </a:r>
            <a:r>
              <a:rPr lang="tr-TR" sz="2400" dirty="0" err="1" smtClean="0">
                <a:solidFill>
                  <a:schemeClr val="tx1"/>
                </a:solidFill>
              </a:rPr>
              <a:t>aferez</a:t>
            </a:r>
            <a:endParaRPr lang="tr-TR" sz="2400" dirty="0" smtClean="0">
              <a:solidFill>
                <a:schemeClr val="tx1"/>
              </a:solidFill>
            </a:endParaRPr>
          </a:p>
          <a:p>
            <a:pPr lvl="1"/>
            <a:r>
              <a:rPr lang="tr-TR" sz="2400" dirty="0" smtClean="0">
                <a:solidFill>
                  <a:schemeClr val="tx1"/>
                </a:solidFill>
              </a:rPr>
              <a:t>     -</a:t>
            </a:r>
            <a:r>
              <a:rPr lang="tr-TR" sz="2400" dirty="0" err="1" smtClean="0">
                <a:solidFill>
                  <a:schemeClr val="tx1"/>
                </a:solidFill>
              </a:rPr>
              <a:t>Bilurubin</a:t>
            </a:r>
            <a:r>
              <a:rPr lang="tr-TR" sz="2400" dirty="0" smtClean="0">
                <a:solidFill>
                  <a:schemeClr val="tx1"/>
                </a:solidFill>
              </a:rPr>
              <a:t> </a:t>
            </a:r>
            <a:r>
              <a:rPr lang="tr-TR" sz="2400" dirty="0" err="1" smtClean="0">
                <a:solidFill>
                  <a:schemeClr val="tx1"/>
                </a:solidFill>
              </a:rPr>
              <a:t>aferez</a:t>
            </a:r>
            <a:endParaRPr lang="tr-TR" sz="2400" dirty="0">
              <a:solidFill>
                <a:schemeClr val="tx1"/>
              </a:solidFill>
            </a:endParaRPr>
          </a:p>
        </p:txBody>
      </p:sp>
      <p:sp>
        <p:nvSpPr>
          <p:cNvPr id="4" name="3 Dikdörtgen"/>
          <p:cNvSpPr/>
          <p:nvPr/>
        </p:nvSpPr>
        <p:spPr>
          <a:xfrm>
            <a:off x="1214414" y="3857628"/>
            <a:ext cx="4357718" cy="428628"/>
          </a:xfrm>
          <a:prstGeom prst="rect">
            <a:avLst/>
          </a:prstGeom>
          <a:noFill/>
          <a:ln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Yuvarlatılmış Dikdörtgen"/>
          <p:cNvSpPr/>
          <p:nvPr/>
        </p:nvSpPr>
        <p:spPr>
          <a:xfrm>
            <a:off x="357158" y="357166"/>
            <a:ext cx="8286808" cy="1285884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3000" b="1" dirty="0" smtClean="0"/>
          </a:p>
          <a:p>
            <a:r>
              <a:rPr lang="tr-TR" sz="3200" b="1" dirty="0" smtClean="0"/>
              <a:t>TPD </a:t>
            </a:r>
            <a:r>
              <a:rPr lang="tr-TR" sz="3200" b="1" dirty="0" err="1" smtClean="0"/>
              <a:t>selektif</a:t>
            </a:r>
            <a:r>
              <a:rPr lang="tr-TR" sz="3200" b="1" dirty="0" smtClean="0"/>
              <a:t> yöntemler </a:t>
            </a:r>
          </a:p>
          <a:p>
            <a:r>
              <a:rPr lang="tr-TR" sz="3200" b="1" dirty="0" smtClean="0">
                <a:solidFill>
                  <a:schemeClr val="bg1"/>
                </a:solidFill>
              </a:rPr>
              <a:t>(Çift </a:t>
            </a:r>
            <a:r>
              <a:rPr lang="tr-TR" sz="3200" b="1" dirty="0" err="1" smtClean="0">
                <a:solidFill>
                  <a:schemeClr val="bg1"/>
                </a:solidFill>
              </a:rPr>
              <a:t>membran</a:t>
            </a:r>
            <a:r>
              <a:rPr lang="tr-TR" sz="3200" b="1" dirty="0" smtClean="0">
                <a:solidFill>
                  <a:schemeClr val="bg1"/>
                </a:solidFill>
              </a:rPr>
              <a:t> </a:t>
            </a:r>
            <a:r>
              <a:rPr lang="tr-TR" sz="3200" b="1" dirty="0" err="1" smtClean="0">
                <a:solidFill>
                  <a:schemeClr val="bg1"/>
                </a:solidFill>
              </a:rPr>
              <a:t>filtrasyonlu</a:t>
            </a:r>
            <a:r>
              <a:rPr lang="tr-TR" sz="3200" b="1" dirty="0" smtClean="0">
                <a:solidFill>
                  <a:schemeClr val="bg1"/>
                </a:solidFill>
              </a:rPr>
              <a:t> </a:t>
            </a:r>
            <a:r>
              <a:rPr lang="tr-TR" sz="3200" b="1" dirty="0" err="1" smtClean="0">
                <a:solidFill>
                  <a:schemeClr val="bg1"/>
                </a:solidFill>
              </a:rPr>
              <a:t>plazmaferez</a:t>
            </a:r>
            <a:r>
              <a:rPr lang="tr-TR" sz="3200" b="1" dirty="0" smtClean="0">
                <a:solidFill>
                  <a:schemeClr val="bg1"/>
                </a:solidFill>
              </a:rPr>
              <a:t>)</a:t>
            </a:r>
          </a:p>
          <a:p>
            <a:pPr algn="ctr"/>
            <a:endParaRPr lang="tr-TR" sz="3200" b="1" dirty="0"/>
          </a:p>
        </p:txBody>
      </p:sp>
      <p:sp>
        <p:nvSpPr>
          <p:cNvPr id="5" name="4 Yuvarlatılmış Dikdörtgen"/>
          <p:cNvSpPr/>
          <p:nvPr/>
        </p:nvSpPr>
        <p:spPr>
          <a:xfrm>
            <a:off x="357158" y="2214554"/>
            <a:ext cx="8572560" cy="442915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tr-TR" sz="2400" b="1" dirty="0" smtClean="0">
                <a:solidFill>
                  <a:schemeClr val="tx1"/>
                </a:solidFill>
              </a:rPr>
              <a:t> </a:t>
            </a:r>
            <a:r>
              <a:rPr lang="tr-TR" sz="2400" dirty="0" smtClean="0">
                <a:solidFill>
                  <a:schemeClr val="tx1"/>
                </a:solidFill>
              </a:rPr>
              <a:t>Anti-GBM hastalığı ve ANCA-GN </a:t>
            </a:r>
          </a:p>
          <a:p>
            <a:pPr>
              <a:buFont typeface="Arial" pitchFamily="34" charset="0"/>
              <a:buChar char="•"/>
            </a:pPr>
            <a:r>
              <a:rPr lang="tr-TR" sz="2400" dirty="0" smtClean="0">
                <a:solidFill>
                  <a:schemeClr val="tx1"/>
                </a:solidFill>
              </a:rPr>
              <a:t> ABO uyumsuz canlı </a:t>
            </a:r>
            <a:r>
              <a:rPr lang="tr-TR" sz="2400" dirty="0" err="1" smtClean="0">
                <a:solidFill>
                  <a:schemeClr val="tx1"/>
                </a:solidFill>
              </a:rPr>
              <a:t>donör</a:t>
            </a:r>
            <a:r>
              <a:rPr lang="tr-TR" sz="2400" dirty="0" smtClean="0">
                <a:solidFill>
                  <a:schemeClr val="tx1"/>
                </a:solidFill>
              </a:rPr>
              <a:t> </a:t>
            </a:r>
            <a:r>
              <a:rPr lang="tr-TR" sz="2400" dirty="0" err="1" smtClean="0">
                <a:solidFill>
                  <a:schemeClr val="tx1"/>
                </a:solidFill>
              </a:rPr>
              <a:t>Tx’de</a:t>
            </a:r>
            <a:r>
              <a:rPr lang="tr-TR" sz="2400" dirty="0" smtClean="0">
                <a:solidFill>
                  <a:schemeClr val="tx1"/>
                </a:solidFill>
              </a:rPr>
              <a:t> </a:t>
            </a:r>
            <a:r>
              <a:rPr lang="tr-TR" sz="2400" dirty="0" err="1" smtClean="0">
                <a:solidFill>
                  <a:schemeClr val="tx1"/>
                </a:solidFill>
              </a:rPr>
              <a:t>desensitizasyon</a:t>
            </a:r>
            <a:r>
              <a:rPr lang="tr-TR" sz="2400" dirty="0" smtClean="0">
                <a:solidFill>
                  <a:schemeClr val="tx1"/>
                </a:solidFill>
              </a:rPr>
              <a:t> için kullanılır</a:t>
            </a:r>
            <a:r>
              <a:rPr lang="tr-TR" sz="2400" b="1" dirty="0" smtClean="0">
                <a:solidFill>
                  <a:schemeClr val="tx1"/>
                </a:solidFill>
              </a:rPr>
              <a:t>   </a:t>
            </a:r>
          </a:p>
          <a:p>
            <a:pPr>
              <a:buFont typeface="Arial" pitchFamily="34" charset="0"/>
              <a:buChar char="•"/>
            </a:pPr>
            <a:r>
              <a:rPr lang="tr-TR" sz="2800" b="1" dirty="0" smtClean="0">
                <a:solidFill>
                  <a:schemeClr val="tx1"/>
                </a:solidFill>
              </a:rPr>
              <a:t> </a:t>
            </a:r>
            <a:r>
              <a:rPr lang="tr-TR" sz="2400" dirty="0" smtClean="0">
                <a:solidFill>
                  <a:schemeClr val="tx1"/>
                </a:solidFill>
              </a:rPr>
              <a:t>Antikor aracılı </a:t>
            </a:r>
            <a:r>
              <a:rPr lang="tr-TR" sz="2400" dirty="0" err="1" smtClean="0">
                <a:solidFill>
                  <a:schemeClr val="tx1"/>
                </a:solidFill>
              </a:rPr>
              <a:t>rejeksiyon</a:t>
            </a:r>
            <a:endParaRPr lang="tr-TR" sz="2400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tr-TR" sz="2400" dirty="0" smtClean="0">
                <a:solidFill>
                  <a:schemeClr val="tx1"/>
                </a:solidFill>
              </a:rPr>
              <a:t> </a:t>
            </a:r>
            <a:r>
              <a:rPr lang="tr-TR" sz="2400" dirty="0" err="1" smtClean="0">
                <a:solidFill>
                  <a:schemeClr val="tx1"/>
                </a:solidFill>
              </a:rPr>
              <a:t>Replasman</a:t>
            </a:r>
            <a:r>
              <a:rPr lang="tr-TR" sz="2400" dirty="0" smtClean="0">
                <a:solidFill>
                  <a:schemeClr val="tx1"/>
                </a:solidFill>
              </a:rPr>
              <a:t> sıvı ihtiyacı az</a:t>
            </a:r>
          </a:p>
          <a:p>
            <a:pPr>
              <a:buFont typeface="Arial" pitchFamily="34" charset="0"/>
              <a:buChar char="•"/>
            </a:pPr>
            <a:r>
              <a:rPr lang="tr-TR" sz="2400" dirty="0" smtClean="0">
                <a:solidFill>
                  <a:schemeClr val="tx1"/>
                </a:solidFill>
              </a:rPr>
              <a:t> </a:t>
            </a:r>
            <a:r>
              <a:rPr lang="tr-TR" sz="2400" dirty="0" err="1" smtClean="0">
                <a:solidFill>
                  <a:schemeClr val="tx1"/>
                </a:solidFill>
              </a:rPr>
              <a:t>Selektif</a:t>
            </a:r>
            <a:r>
              <a:rPr lang="tr-TR" sz="2400" dirty="0" smtClean="0">
                <a:solidFill>
                  <a:schemeClr val="tx1"/>
                </a:solidFill>
              </a:rPr>
              <a:t> protein kaybı olur                                                      </a:t>
            </a:r>
          </a:p>
          <a:p>
            <a:pPr>
              <a:buFont typeface="Arial" pitchFamily="34" charset="0"/>
              <a:buChar char="•"/>
            </a:pPr>
            <a:endParaRPr lang="tr-TR" sz="2800" b="1" dirty="0" smtClean="0">
              <a:solidFill>
                <a:schemeClr val="tx1"/>
              </a:solidFill>
            </a:endParaRPr>
          </a:p>
          <a:p>
            <a:endParaRPr lang="tr-TR" sz="2800" b="1" dirty="0" smtClean="0">
              <a:solidFill>
                <a:schemeClr val="tx1"/>
              </a:solidFill>
            </a:endParaRPr>
          </a:p>
          <a:p>
            <a:endParaRPr lang="tr-TR" sz="2800" b="1" dirty="0" smtClean="0">
              <a:solidFill>
                <a:schemeClr val="tx1"/>
              </a:solidFill>
            </a:endParaRPr>
          </a:p>
          <a:p>
            <a:endParaRPr lang="tr-TR" sz="2800" b="1" dirty="0" smtClean="0">
              <a:solidFill>
                <a:schemeClr val="tx1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4714884"/>
            <a:ext cx="1770552" cy="1891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818" name="Picture 2" descr="Image result for double filtration plasmapheresis"/>
          <p:cNvPicPr>
            <a:picLocks noChangeAspect="1" noChangeArrowheads="1"/>
          </p:cNvPicPr>
          <p:nvPr/>
        </p:nvPicPr>
        <p:blipFill>
          <a:blip r:embed="rId3" cstate="print"/>
          <a:srcRect t="10647"/>
          <a:stretch>
            <a:fillRect/>
          </a:stretch>
        </p:blipFill>
        <p:spPr bwMode="auto">
          <a:xfrm>
            <a:off x="4357686" y="4071399"/>
            <a:ext cx="4124325" cy="24170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3143249"/>
            <a:ext cx="5000660" cy="1785950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tr-TR" sz="2400" dirty="0" err="1" smtClean="0"/>
              <a:t>Plazmaferez</a:t>
            </a:r>
            <a:r>
              <a:rPr lang="tr-TR" sz="2400" dirty="0" smtClean="0"/>
              <a:t> öncesi 3 gün </a:t>
            </a:r>
            <a:r>
              <a:rPr lang="tr-TR" sz="2400" dirty="0" err="1" smtClean="0"/>
              <a:t>pulse</a:t>
            </a:r>
            <a:r>
              <a:rPr lang="tr-TR" sz="2400" dirty="0" smtClean="0"/>
              <a:t> MP</a:t>
            </a:r>
          </a:p>
          <a:p>
            <a:r>
              <a:rPr lang="tr-TR" sz="2400" dirty="0" smtClean="0"/>
              <a:t>Ortalama 3 seans DFPF</a:t>
            </a:r>
          </a:p>
          <a:p>
            <a:r>
              <a:rPr lang="tr-TR" sz="2400" dirty="0" smtClean="0"/>
              <a:t>Sonrasında MMF, </a:t>
            </a:r>
            <a:r>
              <a:rPr lang="tr-TR" sz="2400" dirty="0" err="1" smtClean="0"/>
              <a:t>pulse</a:t>
            </a:r>
            <a:r>
              <a:rPr lang="tr-TR" sz="2400" dirty="0" smtClean="0"/>
              <a:t>  </a:t>
            </a:r>
            <a:r>
              <a:rPr lang="tr-TR" sz="2400" dirty="0" err="1" smtClean="0"/>
              <a:t>siklofosfamid</a:t>
            </a:r>
            <a:endParaRPr lang="tr-TR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214290"/>
            <a:ext cx="7315200" cy="280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2928934"/>
            <a:ext cx="3505200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Metin kutusu"/>
          <p:cNvSpPr txBox="1"/>
          <p:nvPr/>
        </p:nvSpPr>
        <p:spPr>
          <a:xfrm>
            <a:off x="1142976" y="5357826"/>
            <a:ext cx="3138423" cy="369332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tr-TR" dirty="0" smtClean="0">
                <a:solidFill>
                  <a:schemeClr val="bg1"/>
                </a:solidFill>
              </a:rPr>
              <a:t>1 yıllık böbrek sağ kalımı % </a:t>
            </a:r>
            <a:r>
              <a:rPr lang="en-US" dirty="0" smtClean="0">
                <a:solidFill>
                  <a:schemeClr val="bg1"/>
                </a:solidFill>
              </a:rPr>
              <a:t>62.9</a:t>
            </a:r>
            <a:endParaRPr lang="tr-T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Yuvarlatılmış Dikdörtgen"/>
          <p:cNvSpPr/>
          <p:nvPr/>
        </p:nvSpPr>
        <p:spPr>
          <a:xfrm>
            <a:off x="571472" y="428604"/>
            <a:ext cx="8072494" cy="10001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3200" dirty="0" smtClean="0"/>
              <a:t>PLAZMAFEREZ YÖNTEMLERİ</a:t>
            </a:r>
            <a:endParaRPr lang="tr-TR" sz="3200" dirty="0"/>
          </a:p>
        </p:txBody>
      </p:sp>
      <p:sp>
        <p:nvSpPr>
          <p:cNvPr id="6" name="5 Yuvarlatılmış Dikdörtgen"/>
          <p:cNvSpPr/>
          <p:nvPr/>
        </p:nvSpPr>
        <p:spPr>
          <a:xfrm>
            <a:off x="500034" y="1928802"/>
            <a:ext cx="8001056" cy="450059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Santrifügasyon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Membran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filtrasyonu</a:t>
            </a:r>
            <a:endParaRPr lang="tr-TR" sz="2800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Selektif</a:t>
            </a:r>
            <a:r>
              <a:rPr lang="tr-TR" sz="2800" dirty="0" smtClean="0">
                <a:solidFill>
                  <a:schemeClr val="tx1"/>
                </a:solidFill>
              </a:rPr>
              <a:t> yöntemler </a:t>
            </a:r>
          </a:p>
          <a:p>
            <a:pPr lvl="1">
              <a:buFont typeface="Wingdings" pitchFamily="2" charset="2"/>
              <a:buChar char="ü"/>
            </a:pPr>
            <a:r>
              <a:rPr lang="tr-TR" sz="2800" dirty="0" smtClean="0">
                <a:solidFill>
                  <a:schemeClr val="tx1"/>
                </a:solidFill>
              </a:rPr>
              <a:t> “Çift” </a:t>
            </a:r>
            <a:r>
              <a:rPr lang="tr-TR" sz="2800" dirty="0" err="1" smtClean="0">
                <a:solidFill>
                  <a:schemeClr val="tx1"/>
                </a:solidFill>
              </a:rPr>
              <a:t>membran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filtrasyonu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</a:p>
          <a:p>
            <a:pPr lvl="1">
              <a:buFont typeface="Wingdings" pitchFamily="2" charset="2"/>
              <a:buChar char="ü"/>
            </a:pPr>
            <a:r>
              <a:rPr lang="tr-TR" sz="2800" dirty="0" smtClean="0">
                <a:solidFill>
                  <a:schemeClr val="tx1"/>
                </a:solidFill>
              </a:rPr>
              <a:t> Plazma </a:t>
            </a:r>
            <a:r>
              <a:rPr lang="tr-TR" sz="2800" dirty="0" err="1" smtClean="0">
                <a:solidFill>
                  <a:schemeClr val="tx1"/>
                </a:solidFill>
              </a:rPr>
              <a:t>adsorbsiyon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</a:p>
          <a:p>
            <a:pPr lvl="1"/>
            <a:r>
              <a:rPr lang="tr-TR" sz="2400" dirty="0" smtClean="0">
                <a:solidFill>
                  <a:schemeClr val="tx1"/>
                </a:solidFill>
              </a:rPr>
              <a:t>     -</a:t>
            </a:r>
            <a:r>
              <a:rPr lang="tr-TR" sz="2400" dirty="0" err="1" smtClean="0">
                <a:solidFill>
                  <a:schemeClr val="tx1"/>
                </a:solidFill>
              </a:rPr>
              <a:t>İmmunadsorbsiyon</a:t>
            </a:r>
            <a:r>
              <a:rPr lang="tr-TR" sz="2400" dirty="0" smtClean="0">
                <a:solidFill>
                  <a:schemeClr val="tx1"/>
                </a:solidFill>
              </a:rPr>
              <a:t> </a:t>
            </a:r>
            <a:r>
              <a:rPr lang="tr-TR" sz="2400" dirty="0" err="1" smtClean="0">
                <a:solidFill>
                  <a:schemeClr val="tx1"/>
                </a:solidFill>
              </a:rPr>
              <a:t>plazmaferez</a:t>
            </a:r>
            <a:endParaRPr lang="tr-TR" sz="2400" dirty="0" smtClean="0">
              <a:solidFill>
                <a:schemeClr val="tx1"/>
              </a:solidFill>
            </a:endParaRPr>
          </a:p>
          <a:p>
            <a:pPr lvl="1"/>
            <a:r>
              <a:rPr lang="tr-TR" sz="2400" dirty="0" smtClean="0">
                <a:solidFill>
                  <a:schemeClr val="tx1"/>
                </a:solidFill>
              </a:rPr>
              <a:t>     -LDL-</a:t>
            </a:r>
            <a:r>
              <a:rPr lang="tr-TR" sz="2400" dirty="0" err="1" smtClean="0">
                <a:solidFill>
                  <a:schemeClr val="tx1"/>
                </a:solidFill>
              </a:rPr>
              <a:t>aferez</a:t>
            </a:r>
            <a:endParaRPr lang="tr-TR" sz="2400" dirty="0" smtClean="0">
              <a:solidFill>
                <a:schemeClr val="tx1"/>
              </a:solidFill>
            </a:endParaRPr>
          </a:p>
          <a:p>
            <a:pPr lvl="1"/>
            <a:r>
              <a:rPr lang="tr-TR" sz="2400" dirty="0" smtClean="0">
                <a:solidFill>
                  <a:schemeClr val="tx1"/>
                </a:solidFill>
              </a:rPr>
              <a:t>     -</a:t>
            </a:r>
            <a:r>
              <a:rPr lang="tr-TR" sz="2400" dirty="0" err="1" smtClean="0">
                <a:solidFill>
                  <a:schemeClr val="tx1"/>
                </a:solidFill>
              </a:rPr>
              <a:t>Bilurubin</a:t>
            </a:r>
            <a:r>
              <a:rPr lang="tr-TR" sz="2400" dirty="0" smtClean="0">
                <a:solidFill>
                  <a:schemeClr val="tx1"/>
                </a:solidFill>
              </a:rPr>
              <a:t> </a:t>
            </a:r>
            <a:r>
              <a:rPr lang="tr-TR" sz="2400" dirty="0" err="1" smtClean="0">
                <a:solidFill>
                  <a:schemeClr val="tx1"/>
                </a:solidFill>
              </a:rPr>
              <a:t>aferez</a:t>
            </a:r>
            <a:endParaRPr lang="tr-TR" sz="2400" dirty="0">
              <a:solidFill>
                <a:schemeClr val="tx1"/>
              </a:solidFill>
            </a:endParaRPr>
          </a:p>
        </p:txBody>
      </p:sp>
      <p:sp>
        <p:nvSpPr>
          <p:cNvPr id="4" name="3 Dikdörtgen"/>
          <p:cNvSpPr/>
          <p:nvPr/>
        </p:nvSpPr>
        <p:spPr>
          <a:xfrm>
            <a:off x="1142976" y="4286256"/>
            <a:ext cx="4357718" cy="428628"/>
          </a:xfrm>
          <a:prstGeom prst="rect">
            <a:avLst/>
          </a:prstGeom>
          <a:noFill/>
          <a:ln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graphicFrame>
        <p:nvGraphicFramePr>
          <p:cNvPr id="6" name="5 İçerik Yer Tutucusu"/>
          <p:cNvGraphicFramePr>
            <a:graphicFrameLocks noGrp="1"/>
          </p:cNvGraphicFramePr>
          <p:nvPr>
            <p:ph idx="1"/>
          </p:nvPr>
        </p:nvGraphicFramePr>
        <p:xfrm>
          <a:off x="142844" y="2500306"/>
          <a:ext cx="8229600" cy="2500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6280"/>
                <a:gridCol w="3943320"/>
              </a:tblGrid>
              <a:tr h="594541">
                <a:tc>
                  <a:txBody>
                    <a:bodyPr/>
                    <a:lstStyle/>
                    <a:p>
                      <a:r>
                        <a:rPr lang="tr-TR" sz="2800" dirty="0" smtClean="0"/>
                        <a:t>Plazma değişimi</a:t>
                      </a:r>
                      <a:endParaRPr lang="tr-T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800" dirty="0" err="1" smtClean="0"/>
                        <a:t>İmmunoadsorbsiyon</a:t>
                      </a:r>
                      <a:endParaRPr lang="tr-TR" sz="2800" dirty="0"/>
                    </a:p>
                  </a:txBody>
                  <a:tcPr/>
                </a:tc>
              </a:tr>
              <a:tr h="1905789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tr-TR" sz="2000" dirty="0" smtClean="0"/>
                        <a:t> Dolaşımdaki </a:t>
                      </a:r>
                      <a:r>
                        <a:rPr lang="tr-TR" sz="2000" dirty="0" err="1" smtClean="0"/>
                        <a:t>Ig’lere</a:t>
                      </a:r>
                      <a:r>
                        <a:rPr lang="tr-TR" sz="2000" dirty="0" smtClean="0"/>
                        <a:t> özgül</a:t>
                      </a:r>
                      <a:r>
                        <a:rPr lang="tr-TR" sz="2000" baseline="0" dirty="0" smtClean="0"/>
                        <a:t> değil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tr-TR" sz="2000" baseline="0" dirty="0" smtClean="0"/>
                        <a:t> Pıhtılaşma faktörleri dahil tüm protein  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tr-TR" sz="2000" baseline="0" dirty="0" smtClean="0"/>
                        <a:t>  düzeylerini düşürebilir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tr-TR" sz="2000" baseline="0" dirty="0" smtClean="0"/>
                        <a:t> </a:t>
                      </a:r>
                      <a:r>
                        <a:rPr lang="tr-TR" sz="2000" baseline="0" dirty="0" err="1" smtClean="0"/>
                        <a:t>Albumin</a:t>
                      </a:r>
                      <a:r>
                        <a:rPr lang="tr-TR" sz="2000" baseline="0" dirty="0" smtClean="0"/>
                        <a:t> /TDP </a:t>
                      </a:r>
                      <a:r>
                        <a:rPr lang="tr-TR" sz="2000" baseline="0" dirty="0" err="1" smtClean="0"/>
                        <a:t>replasmanı</a:t>
                      </a:r>
                      <a:r>
                        <a:rPr lang="tr-TR" sz="2000" baseline="0" dirty="0" smtClean="0"/>
                        <a:t> gerekir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tr-TR" sz="2000" dirty="0" smtClean="0"/>
                        <a:t> </a:t>
                      </a:r>
                      <a:r>
                        <a:rPr lang="tr-TR" sz="2000" dirty="0" err="1" smtClean="0"/>
                        <a:t>IgG’ye</a:t>
                      </a:r>
                      <a:r>
                        <a:rPr lang="tr-TR" sz="2000" baseline="0" dirty="0" smtClean="0"/>
                        <a:t> özgüldür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tr-TR" sz="2000" baseline="0" dirty="0" smtClean="0"/>
                        <a:t> </a:t>
                      </a:r>
                      <a:r>
                        <a:rPr lang="tr-TR" sz="2000" baseline="0" dirty="0" err="1" smtClean="0"/>
                        <a:t>Replasman</a:t>
                      </a:r>
                      <a:r>
                        <a:rPr lang="tr-TR" sz="2000" baseline="0" dirty="0" smtClean="0"/>
                        <a:t> gereksinimi yok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tr-TR" sz="2000" baseline="0" dirty="0" smtClean="0"/>
                        <a:t> Daha fazla antikor uzaklaştırılır</a:t>
                      </a:r>
                      <a:endParaRPr lang="tr-TR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3 Yuvarlatılmış Dikdörtgen"/>
          <p:cNvSpPr/>
          <p:nvPr/>
        </p:nvSpPr>
        <p:spPr>
          <a:xfrm>
            <a:off x="285720" y="428604"/>
            <a:ext cx="8286808" cy="1214446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3000" b="1" dirty="0" smtClean="0"/>
          </a:p>
          <a:p>
            <a:r>
              <a:rPr lang="tr-TR" sz="3600" b="1" dirty="0" smtClean="0"/>
              <a:t>TPD </a:t>
            </a:r>
            <a:r>
              <a:rPr lang="tr-TR" sz="3600" b="1" dirty="0" err="1" smtClean="0"/>
              <a:t>selektif</a:t>
            </a:r>
            <a:r>
              <a:rPr lang="tr-TR" sz="3600" b="1" dirty="0" smtClean="0"/>
              <a:t> yöntemler </a:t>
            </a:r>
          </a:p>
          <a:p>
            <a:r>
              <a:rPr lang="tr-TR" sz="3000" b="1" dirty="0" smtClean="0">
                <a:solidFill>
                  <a:schemeClr val="bg1"/>
                </a:solidFill>
              </a:rPr>
              <a:t>(</a:t>
            </a:r>
            <a:r>
              <a:rPr lang="tr-TR" sz="3000" b="1" dirty="0" err="1" smtClean="0">
                <a:solidFill>
                  <a:schemeClr val="bg1"/>
                </a:solidFill>
              </a:rPr>
              <a:t>İmmunoadsorbsiyon</a:t>
            </a:r>
            <a:r>
              <a:rPr lang="tr-TR" sz="3000" b="1" dirty="0" smtClean="0">
                <a:solidFill>
                  <a:schemeClr val="bg1"/>
                </a:solidFill>
              </a:rPr>
              <a:t>)</a:t>
            </a:r>
          </a:p>
          <a:p>
            <a:pPr algn="ctr"/>
            <a:endParaRPr lang="tr-TR" sz="3200" b="1" dirty="0"/>
          </a:p>
        </p:txBody>
      </p:sp>
      <p:sp>
        <p:nvSpPr>
          <p:cNvPr id="7" name="6 Yuvarlatılmış Dikdörtgen"/>
          <p:cNvSpPr/>
          <p:nvPr/>
        </p:nvSpPr>
        <p:spPr>
          <a:xfrm>
            <a:off x="428596" y="5286388"/>
            <a:ext cx="7929618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/>
              <a:t>Bilinen antikor veya antijenin  </a:t>
            </a:r>
            <a:r>
              <a:rPr lang="tr-TR" sz="2400" dirty="0" err="1" smtClean="0"/>
              <a:t>adsorbe</a:t>
            </a:r>
            <a:r>
              <a:rPr lang="tr-TR" sz="2400" dirty="0" smtClean="0"/>
              <a:t> edici kolonlar aracılığı ile uzaklaştırıldığı </a:t>
            </a:r>
            <a:r>
              <a:rPr lang="tr-TR" sz="2400" dirty="0" err="1" smtClean="0"/>
              <a:t>plazmaferez</a:t>
            </a:r>
            <a:r>
              <a:rPr lang="tr-TR" sz="2400" dirty="0" smtClean="0"/>
              <a:t> tekniği</a:t>
            </a:r>
            <a:endParaRPr lang="tr-TR" sz="2400" dirty="0"/>
          </a:p>
        </p:txBody>
      </p:sp>
      <p:graphicFrame>
        <p:nvGraphicFramePr>
          <p:cNvPr id="8" name="5 İçerik Yer Tutucusu"/>
          <p:cNvGraphicFramePr>
            <a:graphicFrameLocks/>
          </p:cNvGraphicFramePr>
          <p:nvPr/>
        </p:nvGraphicFramePr>
        <p:xfrm>
          <a:off x="4429124" y="2500306"/>
          <a:ext cx="3943320" cy="2500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3320"/>
              </a:tblGrid>
              <a:tr h="594541">
                <a:tc>
                  <a:txBody>
                    <a:bodyPr/>
                    <a:lstStyle/>
                    <a:p>
                      <a:r>
                        <a:rPr lang="tr-TR" sz="2800" dirty="0" err="1" smtClean="0"/>
                        <a:t>İmmunoadsorbsiyon</a:t>
                      </a:r>
                      <a:endParaRPr lang="tr-TR" sz="2800" dirty="0"/>
                    </a:p>
                  </a:txBody>
                  <a:tcPr/>
                </a:tc>
              </a:tr>
              <a:tr h="1905789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tr-TR" sz="2000" dirty="0" smtClean="0"/>
                        <a:t> </a:t>
                      </a:r>
                      <a:r>
                        <a:rPr lang="tr-TR" sz="2000" dirty="0" err="1" smtClean="0"/>
                        <a:t>IgG’ye</a:t>
                      </a:r>
                      <a:r>
                        <a:rPr lang="tr-TR" sz="2000" baseline="0" dirty="0" smtClean="0"/>
                        <a:t> özgüldür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tr-TR" sz="2000" baseline="0" dirty="0" smtClean="0"/>
                        <a:t> </a:t>
                      </a:r>
                      <a:r>
                        <a:rPr lang="tr-TR" sz="2000" baseline="0" dirty="0" err="1" smtClean="0"/>
                        <a:t>Replasman</a:t>
                      </a:r>
                      <a:r>
                        <a:rPr lang="tr-TR" sz="2000" baseline="0" dirty="0" smtClean="0"/>
                        <a:t> gereksinimi yok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tr-TR" sz="2000" baseline="0" dirty="0" smtClean="0"/>
                        <a:t> Daha fazla antikor uzaklaştırılır</a:t>
                      </a:r>
                      <a:endParaRPr lang="tr-TR" sz="2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1" y="484150"/>
            <a:ext cx="7643866" cy="5729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2 Dikdörtgen"/>
          <p:cNvSpPr/>
          <p:nvPr/>
        </p:nvSpPr>
        <p:spPr>
          <a:xfrm>
            <a:off x="5786446" y="6357958"/>
            <a:ext cx="31432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Seminars in </a:t>
            </a:r>
            <a:r>
              <a:rPr lang="en-US" sz="1400" dirty="0" err="1" smtClean="0"/>
              <a:t>Nephrolog</a:t>
            </a:r>
            <a:r>
              <a:rPr lang="tr-TR" sz="1400" dirty="0" smtClean="0"/>
              <a:t> 2017; 5: </a:t>
            </a:r>
            <a:r>
              <a:rPr lang="en-US" sz="1400" dirty="0" smtClean="0"/>
              <a:t>478–487</a:t>
            </a:r>
            <a:endParaRPr lang="tr-TR" sz="1400" dirty="0"/>
          </a:p>
        </p:txBody>
      </p:sp>
      <p:sp>
        <p:nvSpPr>
          <p:cNvPr id="4" name="3 Dikdörtgen"/>
          <p:cNvSpPr/>
          <p:nvPr/>
        </p:nvSpPr>
        <p:spPr>
          <a:xfrm>
            <a:off x="5072066" y="4572008"/>
            <a:ext cx="2000264" cy="1571636"/>
          </a:xfrm>
          <a:prstGeom prst="rect">
            <a:avLst/>
          </a:prstGeom>
          <a:noFill/>
          <a:ln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4 Dikdörtgen"/>
          <p:cNvSpPr/>
          <p:nvPr/>
        </p:nvSpPr>
        <p:spPr>
          <a:xfrm>
            <a:off x="1643042" y="4643446"/>
            <a:ext cx="2143140" cy="1071570"/>
          </a:xfrm>
          <a:prstGeom prst="rect">
            <a:avLst/>
          </a:prstGeom>
          <a:noFill/>
          <a:ln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tr-TR" sz="3200" b="1" dirty="0" err="1" smtClean="0"/>
              <a:t>İmmunoadsorbsiyon</a:t>
            </a:r>
            <a:r>
              <a:rPr lang="tr-TR" sz="3200" b="1" dirty="0" smtClean="0"/>
              <a:t> </a:t>
            </a:r>
            <a:r>
              <a:rPr lang="tr-TR" sz="3200" b="1" dirty="0" err="1" smtClean="0"/>
              <a:t>plazmaferez</a:t>
            </a:r>
            <a:endParaRPr lang="tr-TR" sz="3200" b="1" dirty="0"/>
          </a:p>
        </p:txBody>
      </p:sp>
      <p:pic>
        <p:nvPicPr>
          <p:cNvPr id="81922" name="Picture 2" descr="Image result for ldl apheresis FÄ°LT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2357430"/>
            <a:ext cx="5143536" cy="36943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29163" y="214290"/>
            <a:ext cx="4314837" cy="6322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52381"/>
            <a:ext cx="2539173" cy="6705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43362"/>
                <a:gridCol w="1443038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Hastalık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Kategori 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Önerilen </a:t>
                      </a:r>
                      <a:r>
                        <a:rPr lang="tr-TR" dirty="0" err="1" smtClean="0"/>
                        <a:t>metod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Goodpasture</a:t>
                      </a:r>
                      <a:r>
                        <a:rPr lang="tr-TR" dirty="0" smtClean="0"/>
                        <a:t> hastalığı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I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TPD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Trombotik</a:t>
                      </a:r>
                      <a:r>
                        <a:rPr lang="tr-TR" dirty="0" smtClean="0"/>
                        <a:t> </a:t>
                      </a:r>
                      <a:r>
                        <a:rPr lang="tr-TR" dirty="0" err="1" smtClean="0"/>
                        <a:t>trombositopenik</a:t>
                      </a:r>
                      <a:r>
                        <a:rPr lang="tr-TR" dirty="0" smtClean="0"/>
                        <a:t> </a:t>
                      </a:r>
                      <a:r>
                        <a:rPr lang="tr-TR" dirty="0" err="1" smtClean="0"/>
                        <a:t>purpura</a:t>
                      </a:r>
                      <a:r>
                        <a:rPr lang="tr-TR" dirty="0" smtClean="0"/>
                        <a:t> 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I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TPD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Kryoglobulinemi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I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TPD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Posttransplant</a:t>
                      </a:r>
                      <a:r>
                        <a:rPr lang="tr-TR" dirty="0" smtClean="0"/>
                        <a:t> FSGS 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I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TPD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Renal</a:t>
                      </a:r>
                      <a:r>
                        <a:rPr lang="tr-TR" dirty="0" smtClean="0"/>
                        <a:t> </a:t>
                      </a:r>
                      <a:r>
                        <a:rPr lang="tr-TR" dirty="0" err="1" smtClean="0"/>
                        <a:t>allograft</a:t>
                      </a:r>
                      <a:r>
                        <a:rPr lang="tr-TR" dirty="0" smtClean="0"/>
                        <a:t> </a:t>
                      </a:r>
                      <a:r>
                        <a:rPr lang="tr-TR" dirty="0" err="1" smtClean="0"/>
                        <a:t>rejeksiyonu</a:t>
                      </a:r>
                      <a:r>
                        <a:rPr lang="tr-TR" dirty="0" smtClean="0"/>
                        <a:t> 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II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TPD/IA/DFPP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Renal</a:t>
                      </a:r>
                      <a:r>
                        <a:rPr lang="tr-TR" dirty="0" smtClean="0"/>
                        <a:t> </a:t>
                      </a:r>
                      <a:r>
                        <a:rPr lang="tr-TR" dirty="0" err="1" smtClean="0"/>
                        <a:t>transplant</a:t>
                      </a:r>
                      <a:r>
                        <a:rPr lang="tr-TR" dirty="0" smtClean="0"/>
                        <a:t> için </a:t>
                      </a:r>
                      <a:r>
                        <a:rPr lang="tr-TR" dirty="0" err="1" smtClean="0"/>
                        <a:t>desensitizasyon</a:t>
                      </a:r>
                      <a:r>
                        <a:rPr lang="tr-TR" dirty="0" smtClean="0"/>
                        <a:t> 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II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TPD/IA/DFPP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Hemolitik</a:t>
                      </a:r>
                      <a:r>
                        <a:rPr lang="tr-TR" dirty="0" smtClean="0"/>
                        <a:t> üremik sendrom 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III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TPD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Primer</a:t>
                      </a:r>
                      <a:r>
                        <a:rPr lang="tr-TR" dirty="0" smtClean="0"/>
                        <a:t> FSGS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III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LDL </a:t>
                      </a:r>
                      <a:r>
                        <a:rPr lang="tr-TR" dirty="0" err="1" smtClean="0"/>
                        <a:t>aferez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Hızlı ilerleyen </a:t>
                      </a:r>
                      <a:r>
                        <a:rPr lang="tr-TR" dirty="0" err="1" smtClean="0"/>
                        <a:t>glomerülonefrit</a:t>
                      </a:r>
                      <a:r>
                        <a:rPr lang="tr-TR" dirty="0" smtClean="0"/>
                        <a:t> 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III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TPD</a:t>
                      </a:r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4 Yuvarlatılmış Dikdörtgen"/>
          <p:cNvSpPr/>
          <p:nvPr/>
        </p:nvSpPr>
        <p:spPr>
          <a:xfrm>
            <a:off x="428596" y="500042"/>
            <a:ext cx="8215370" cy="857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 smtClean="0"/>
              <a:t>Renal</a:t>
            </a:r>
            <a:r>
              <a:rPr lang="tr-TR" sz="3200" b="1" dirty="0" smtClean="0"/>
              <a:t> hastalıklarda </a:t>
            </a:r>
            <a:r>
              <a:rPr lang="tr-TR" sz="3200" b="1" dirty="0" err="1" smtClean="0"/>
              <a:t>plazmaferez</a:t>
            </a:r>
            <a:r>
              <a:rPr lang="tr-TR" sz="3200" b="1" dirty="0" smtClean="0"/>
              <a:t> </a:t>
            </a:r>
            <a:r>
              <a:rPr lang="tr-TR" sz="3200" b="1" dirty="0" err="1" smtClean="0"/>
              <a:t>endikasyonları</a:t>
            </a:r>
            <a:endParaRPr lang="tr-TR" sz="3200" b="1" dirty="0"/>
          </a:p>
        </p:txBody>
      </p:sp>
      <p:sp>
        <p:nvSpPr>
          <p:cNvPr id="6" name="5 Dikdörtgen"/>
          <p:cNvSpPr/>
          <p:nvPr/>
        </p:nvSpPr>
        <p:spPr>
          <a:xfrm>
            <a:off x="500034" y="4572008"/>
            <a:ext cx="8143932" cy="357190"/>
          </a:xfrm>
          <a:prstGeom prst="rect">
            <a:avLst/>
          </a:prstGeom>
          <a:noFill/>
          <a:ln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Dikdörtgen"/>
          <p:cNvSpPr/>
          <p:nvPr/>
        </p:nvSpPr>
        <p:spPr>
          <a:xfrm>
            <a:off x="2857488" y="5643578"/>
            <a:ext cx="2857520" cy="914400"/>
          </a:xfrm>
          <a:prstGeom prst="rect">
            <a:avLst/>
          </a:prstGeom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smtClean="0"/>
              <a:t>YETERLİ KANIT YOK </a:t>
            </a:r>
            <a:endParaRPr lang="tr-TR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500306"/>
            <a:ext cx="5643602" cy="1703624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571480"/>
            <a:ext cx="6343650" cy="1609725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4429132"/>
            <a:ext cx="5562600" cy="2014538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428604"/>
            <a:ext cx="7486650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357430"/>
            <a:ext cx="3857652" cy="3998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4810" y="3357562"/>
            <a:ext cx="4684499" cy="2663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Dikdörtgen"/>
          <p:cNvSpPr/>
          <p:nvPr/>
        </p:nvSpPr>
        <p:spPr>
          <a:xfrm>
            <a:off x="5286380" y="2143116"/>
            <a:ext cx="32801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400" dirty="0" err="1" smtClean="0"/>
              <a:t>Pediatric</a:t>
            </a:r>
            <a:r>
              <a:rPr lang="tr-TR" sz="1400" dirty="0" smtClean="0"/>
              <a:t> </a:t>
            </a:r>
            <a:r>
              <a:rPr lang="tr-TR" sz="1400" dirty="0" err="1" smtClean="0"/>
              <a:t>Transplantation</a:t>
            </a:r>
            <a:r>
              <a:rPr lang="tr-TR" sz="1400" dirty="0" smtClean="0"/>
              <a:t>. 2018;22:e13154</a:t>
            </a:r>
            <a:endParaRPr lang="tr-T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42852"/>
            <a:ext cx="7486650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Dikdörtgen"/>
          <p:cNvSpPr/>
          <p:nvPr/>
        </p:nvSpPr>
        <p:spPr>
          <a:xfrm>
            <a:off x="4714876" y="1643050"/>
            <a:ext cx="32801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400" dirty="0" err="1" smtClean="0"/>
              <a:t>Pediatric</a:t>
            </a:r>
            <a:r>
              <a:rPr lang="tr-TR" sz="1400" dirty="0" smtClean="0"/>
              <a:t> </a:t>
            </a:r>
            <a:r>
              <a:rPr lang="tr-TR" sz="1400" dirty="0" err="1" smtClean="0"/>
              <a:t>Transplantation</a:t>
            </a:r>
            <a:r>
              <a:rPr lang="tr-TR" sz="1400" dirty="0" smtClean="0"/>
              <a:t>. 2018;22:e13154</a:t>
            </a:r>
            <a:endParaRPr lang="tr-TR" sz="1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2214554"/>
            <a:ext cx="726757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24" y="2643182"/>
            <a:ext cx="723900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8992" y="3143248"/>
            <a:ext cx="4857784" cy="3462463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ffectLst/>
        </p:spPr>
      </p:pic>
      <p:sp>
        <p:nvSpPr>
          <p:cNvPr id="9" name="8 Metin kutusu"/>
          <p:cNvSpPr txBox="1"/>
          <p:nvPr/>
        </p:nvSpPr>
        <p:spPr>
          <a:xfrm>
            <a:off x="357158" y="4429132"/>
            <a:ext cx="2928957" cy="92333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tr-TR" dirty="0" err="1" smtClean="0"/>
              <a:t>Terapotik</a:t>
            </a:r>
            <a:r>
              <a:rPr lang="tr-TR" dirty="0" smtClean="0"/>
              <a:t> plazma değişimi yapmak </a:t>
            </a:r>
            <a:r>
              <a:rPr lang="tr-TR" dirty="0" err="1" smtClean="0"/>
              <a:t>posttransplant</a:t>
            </a:r>
            <a:r>
              <a:rPr lang="tr-TR" dirty="0" smtClean="0"/>
              <a:t> </a:t>
            </a:r>
            <a:r>
              <a:rPr lang="tr-TR" dirty="0" err="1" smtClean="0"/>
              <a:t>rekürrensi</a:t>
            </a:r>
            <a:r>
              <a:rPr lang="tr-TR" dirty="0" smtClean="0"/>
              <a:t> engellemiyor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Yuvarlatılmış Dikdörtgen"/>
          <p:cNvSpPr/>
          <p:nvPr/>
        </p:nvSpPr>
        <p:spPr>
          <a:xfrm>
            <a:off x="571472" y="428604"/>
            <a:ext cx="8072494" cy="10001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3200" dirty="0" smtClean="0"/>
              <a:t>PLAZMAFEREZ YÖNTEMLERİ</a:t>
            </a:r>
            <a:endParaRPr lang="tr-TR" sz="3200" dirty="0"/>
          </a:p>
        </p:txBody>
      </p:sp>
      <p:sp>
        <p:nvSpPr>
          <p:cNvPr id="6" name="5 Yuvarlatılmış Dikdörtgen"/>
          <p:cNvSpPr/>
          <p:nvPr/>
        </p:nvSpPr>
        <p:spPr>
          <a:xfrm>
            <a:off x="500034" y="1928802"/>
            <a:ext cx="8001056" cy="450059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Santrifügasyon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Membran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filtrasyonu</a:t>
            </a:r>
            <a:endParaRPr lang="tr-TR" sz="2800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Selektif</a:t>
            </a:r>
            <a:r>
              <a:rPr lang="tr-TR" sz="2800" dirty="0" smtClean="0">
                <a:solidFill>
                  <a:schemeClr val="tx1"/>
                </a:solidFill>
              </a:rPr>
              <a:t> yöntemler </a:t>
            </a:r>
          </a:p>
          <a:p>
            <a:pPr lvl="1">
              <a:buFont typeface="Wingdings" pitchFamily="2" charset="2"/>
              <a:buChar char="ü"/>
            </a:pPr>
            <a:r>
              <a:rPr lang="tr-TR" sz="2800" dirty="0" smtClean="0">
                <a:solidFill>
                  <a:schemeClr val="tx1"/>
                </a:solidFill>
              </a:rPr>
              <a:t> “Çift” </a:t>
            </a:r>
            <a:r>
              <a:rPr lang="tr-TR" sz="2800" dirty="0" err="1" smtClean="0">
                <a:solidFill>
                  <a:schemeClr val="tx1"/>
                </a:solidFill>
              </a:rPr>
              <a:t>membran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filtrasyonu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</a:p>
          <a:p>
            <a:pPr lvl="1">
              <a:buFont typeface="Wingdings" pitchFamily="2" charset="2"/>
              <a:buChar char="ü"/>
            </a:pPr>
            <a:r>
              <a:rPr lang="tr-TR" sz="2800" dirty="0" smtClean="0">
                <a:solidFill>
                  <a:schemeClr val="tx1"/>
                </a:solidFill>
              </a:rPr>
              <a:t> Plazma </a:t>
            </a:r>
            <a:r>
              <a:rPr lang="tr-TR" sz="2800" dirty="0" err="1" smtClean="0">
                <a:solidFill>
                  <a:schemeClr val="tx1"/>
                </a:solidFill>
              </a:rPr>
              <a:t>adsorbsiyon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</a:p>
          <a:p>
            <a:pPr lvl="1"/>
            <a:r>
              <a:rPr lang="tr-TR" sz="2400" dirty="0" smtClean="0">
                <a:solidFill>
                  <a:schemeClr val="tx1"/>
                </a:solidFill>
              </a:rPr>
              <a:t>     -</a:t>
            </a:r>
            <a:r>
              <a:rPr lang="tr-TR" sz="2400" dirty="0" err="1" smtClean="0">
                <a:solidFill>
                  <a:schemeClr val="tx1"/>
                </a:solidFill>
              </a:rPr>
              <a:t>İmmunadsorbsiyon</a:t>
            </a:r>
            <a:r>
              <a:rPr lang="tr-TR" sz="2400" dirty="0" smtClean="0">
                <a:solidFill>
                  <a:schemeClr val="tx1"/>
                </a:solidFill>
              </a:rPr>
              <a:t> </a:t>
            </a:r>
            <a:r>
              <a:rPr lang="tr-TR" sz="2400" dirty="0" err="1" smtClean="0">
                <a:solidFill>
                  <a:schemeClr val="tx1"/>
                </a:solidFill>
              </a:rPr>
              <a:t>plazmaferez</a:t>
            </a:r>
            <a:endParaRPr lang="tr-TR" sz="2400" dirty="0" smtClean="0">
              <a:solidFill>
                <a:schemeClr val="tx1"/>
              </a:solidFill>
            </a:endParaRPr>
          </a:p>
          <a:p>
            <a:pPr lvl="1"/>
            <a:r>
              <a:rPr lang="tr-TR" sz="2400" dirty="0" smtClean="0">
                <a:solidFill>
                  <a:schemeClr val="tx1"/>
                </a:solidFill>
              </a:rPr>
              <a:t>     -</a:t>
            </a:r>
            <a:r>
              <a:rPr lang="tr-TR" sz="2400" b="1" dirty="0" smtClean="0">
                <a:solidFill>
                  <a:schemeClr val="tx1"/>
                </a:solidFill>
              </a:rPr>
              <a:t>LDL-</a:t>
            </a:r>
            <a:r>
              <a:rPr lang="tr-TR" sz="2400" b="1" dirty="0" err="1" smtClean="0">
                <a:solidFill>
                  <a:schemeClr val="tx1"/>
                </a:solidFill>
              </a:rPr>
              <a:t>aferez</a:t>
            </a:r>
            <a:endParaRPr lang="tr-TR" sz="2400" b="1" dirty="0" smtClean="0">
              <a:solidFill>
                <a:schemeClr val="tx1"/>
              </a:solidFill>
            </a:endParaRPr>
          </a:p>
          <a:p>
            <a:pPr lvl="1"/>
            <a:r>
              <a:rPr lang="tr-TR" sz="2400" dirty="0" smtClean="0">
                <a:solidFill>
                  <a:schemeClr val="tx1"/>
                </a:solidFill>
              </a:rPr>
              <a:t>     -</a:t>
            </a:r>
            <a:r>
              <a:rPr lang="tr-TR" sz="2400" dirty="0" err="1" smtClean="0">
                <a:solidFill>
                  <a:schemeClr val="tx1"/>
                </a:solidFill>
              </a:rPr>
              <a:t>Bilurubin</a:t>
            </a:r>
            <a:r>
              <a:rPr lang="tr-TR" sz="2400" dirty="0" smtClean="0">
                <a:solidFill>
                  <a:schemeClr val="tx1"/>
                </a:solidFill>
              </a:rPr>
              <a:t> </a:t>
            </a:r>
            <a:r>
              <a:rPr lang="tr-TR" sz="2400" dirty="0" err="1" smtClean="0">
                <a:solidFill>
                  <a:schemeClr val="tx1"/>
                </a:solidFill>
              </a:rPr>
              <a:t>aferez</a:t>
            </a:r>
            <a:endParaRPr lang="tr-TR" sz="2400" dirty="0">
              <a:solidFill>
                <a:schemeClr val="tx1"/>
              </a:solidFill>
            </a:endParaRPr>
          </a:p>
        </p:txBody>
      </p:sp>
      <p:sp>
        <p:nvSpPr>
          <p:cNvPr id="4" name="3 Dikdörtgen"/>
          <p:cNvSpPr/>
          <p:nvPr/>
        </p:nvSpPr>
        <p:spPr>
          <a:xfrm>
            <a:off x="1571604" y="5072074"/>
            <a:ext cx="2286016" cy="357190"/>
          </a:xfrm>
          <a:prstGeom prst="rect">
            <a:avLst/>
          </a:prstGeom>
          <a:noFill/>
          <a:ln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dirty="0" smtClean="0"/>
              <a:t>LDL-AFEREZ</a:t>
            </a:r>
            <a:endParaRPr lang="tr-TR" dirty="0"/>
          </a:p>
        </p:txBody>
      </p:sp>
      <p:pic>
        <p:nvPicPr>
          <p:cNvPr id="12292" name="Picture 4" descr="Image result for ldl apheresis syste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714488"/>
            <a:ext cx="7500990" cy="49889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285728"/>
            <a:ext cx="6505575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1604" y="2714620"/>
            <a:ext cx="5829300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Metin kutusu"/>
          <p:cNvSpPr txBox="1"/>
          <p:nvPr/>
        </p:nvSpPr>
        <p:spPr>
          <a:xfrm>
            <a:off x="3214678" y="6143644"/>
            <a:ext cx="203376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tr-TR" dirty="0" smtClean="0"/>
              <a:t>FSGS </a:t>
            </a:r>
            <a:r>
              <a:rPr lang="tr-TR" dirty="0" err="1" smtClean="0"/>
              <a:t>rekürrensi</a:t>
            </a:r>
            <a:r>
              <a:rPr lang="tr-TR" dirty="0" smtClean="0"/>
              <a:t> yok</a:t>
            </a:r>
            <a:endParaRPr lang="tr-TR" dirty="0"/>
          </a:p>
        </p:txBody>
      </p:sp>
      <p:sp>
        <p:nvSpPr>
          <p:cNvPr id="5" name="4 Yuvarlatılmış Dikdörtgen"/>
          <p:cNvSpPr/>
          <p:nvPr/>
        </p:nvSpPr>
        <p:spPr>
          <a:xfrm>
            <a:off x="5429256" y="6143644"/>
            <a:ext cx="3357586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LDL-A faydalı olabilir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57166"/>
            <a:ext cx="8572528" cy="101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97928" y="1428736"/>
            <a:ext cx="4717146" cy="2509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Dikdörtgen"/>
          <p:cNvSpPr/>
          <p:nvPr/>
        </p:nvSpPr>
        <p:spPr>
          <a:xfrm>
            <a:off x="7000892" y="6429396"/>
            <a:ext cx="20002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dirty="0" smtClean="0"/>
              <a:t>AJKD 2003:6; </a:t>
            </a:r>
            <a:r>
              <a:rPr lang="en-US" sz="1400" dirty="0" smtClean="0"/>
              <a:t>1121-1130</a:t>
            </a:r>
            <a:endParaRPr lang="tr-TR" sz="1400" dirty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4071942"/>
            <a:ext cx="6429420" cy="2257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6 Düz Bağlayıcı"/>
          <p:cNvCxnSpPr/>
          <p:nvPr/>
        </p:nvCxnSpPr>
        <p:spPr>
          <a:xfrm>
            <a:off x="2643174" y="1000108"/>
            <a:ext cx="5429288" cy="1588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Düz Bağlayıcı"/>
          <p:cNvCxnSpPr/>
          <p:nvPr/>
        </p:nvCxnSpPr>
        <p:spPr>
          <a:xfrm>
            <a:off x="2428860" y="1357298"/>
            <a:ext cx="4000528" cy="1588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Metin kutusu"/>
          <p:cNvSpPr txBox="1"/>
          <p:nvPr/>
        </p:nvSpPr>
        <p:spPr>
          <a:xfrm>
            <a:off x="7143768" y="5072074"/>
            <a:ext cx="1499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 smtClean="0"/>
              <a:t>% 64 yanıt</a:t>
            </a:r>
            <a:endParaRPr lang="tr-TR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 l="27165" t="20297" r="29528" b="16798"/>
          <a:stretch>
            <a:fillRect/>
          </a:stretch>
        </p:blipFill>
        <p:spPr bwMode="auto">
          <a:xfrm>
            <a:off x="142844" y="173342"/>
            <a:ext cx="4071966" cy="3327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0" y="3827980"/>
            <a:ext cx="4500594" cy="2908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Dikdörtgen"/>
          <p:cNvSpPr/>
          <p:nvPr/>
        </p:nvSpPr>
        <p:spPr>
          <a:xfrm>
            <a:off x="500034" y="6429396"/>
            <a:ext cx="20002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dirty="0" smtClean="0"/>
              <a:t>AJKD 2003:6; </a:t>
            </a:r>
            <a:r>
              <a:rPr lang="en-US" sz="1400" dirty="0" smtClean="0"/>
              <a:t>1121-1130</a:t>
            </a:r>
            <a:endParaRPr lang="tr-TR" sz="1400" dirty="0"/>
          </a:p>
        </p:txBody>
      </p:sp>
      <p:sp>
        <p:nvSpPr>
          <p:cNvPr id="5" name="4 Metin kutusu"/>
          <p:cNvSpPr txBox="1"/>
          <p:nvPr/>
        </p:nvSpPr>
        <p:spPr>
          <a:xfrm>
            <a:off x="4214810" y="1285860"/>
            <a:ext cx="423468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tr-TR" dirty="0" smtClean="0"/>
              <a:t>7/11 hastada </a:t>
            </a:r>
            <a:r>
              <a:rPr lang="tr-TR" dirty="0" err="1" smtClean="0"/>
              <a:t>proteinüride</a:t>
            </a:r>
            <a:r>
              <a:rPr lang="tr-TR" dirty="0" smtClean="0"/>
              <a:t> anlamlı düzelme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85728"/>
            <a:ext cx="8572528" cy="241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32" y="2714620"/>
            <a:ext cx="4572032" cy="3014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Oval"/>
          <p:cNvSpPr/>
          <p:nvPr/>
        </p:nvSpPr>
        <p:spPr>
          <a:xfrm>
            <a:off x="3286116" y="3286124"/>
            <a:ext cx="785818" cy="785818"/>
          </a:xfrm>
          <a:prstGeom prst="ellipse">
            <a:avLst/>
          </a:prstGeom>
          <a:noFill/>
          <a:ln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5 Oval"/>
          <p:cNvSpPr/>
          <p:nvPr/>
        </p:nvSpPr>
        <p:spPr>
          <a:xfrm>
            <a:off x="5429256" y="3357562"/>
            <a:ext cx="785818" cy="785818"/>
          </a:xfrm>
          <a:prstGeom prst="ellipse">
            <a:avLst/>
          </a:prstGeom>
          <a:noFill/>
          <a:ln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39370" t="28696" r="24409" b="26247"/>
          <a:stretch>
            <a:fillRect/>
          </a:stretch>
        </p:blipFill>
        <p:spPr bwMode="auto">
          <a:xfrm>
            <a:off x="714349" y="1021895"/>
            <a:ext cx="7215238" cy="504836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3" name="2 Dikdörtgen"/>
          <p:cNvSpPr/>
          <p:nvPr/>
        </p:nvSpPr>
        <p:spPr>
          <a:xfrm>
            <a:off x="5357818" y="6215082"/>
            <a:ext cx="35632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err="1" smtClean="0"/>
              <a:t>Clin</a:t>
            </a:r>
            <a:r>
              <a:rPr lang="tr-TR" dirty="0" smtClean="0"/>
              <a:t> </a:t>
            </a:r>
            <a:r>
              <a:rPr lang="tr-TR" dirty="0" err="1" smtClean="0"/>
              <a:t>Exp</a:t>
            </a:r>
            <a:r>
              <a:rPr lang="tr-TR" dirty="0" smtClean="0"/>
              <a:t> </a:t>
            </a:r>
            <a:r>
              <a:rPr lang="tr-TR" dirty="0" err="1" smtClean="0"/>
              <a:t>Nephrol</a:t>
            </a:r>
            <a:r>
              <a:rPr lang="tr-TR" dirty="0" smtClean="0"/>
              <a:t> (2014) 18:286–290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Tablo"/>
          <p:cNvGraphicFramePr>
            <a:graphicFrameLocks noGrp="1"/>
          </p:cNvGraphicFramePr>
          <p:nvPr/>
        </p:nvGraphicFramePr>
        <p:xfrm>
          <a:off x="357158" y="1785926"/>
          <a:ext cx="8429684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6214"/>
                <a:gridCol w="4643470"/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tr-TR" sz="2400" dirty="0" smtClean="0"/>
                        <a:t>LDL AFEREZİNİN FSGS’DE MUHTEMEL ETKİ MEKANİZMALARI</a:t>
                      </a:r>
                      <a:endParaRPr lang="tr-TR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b="1" dirty="0" smtClean="0"/>
                        <a:t>Doğrudan</a:t>
                      </a:r>
                      <a:r>
                        <a:rPr lang="tr-TR" b="1" baseline="0" dirty="0" smtClean="0"/>
                        <a:t> etki (LDL, VLDL ve </a:t>
                      </a:r>
                      <a:r>
                        <a:rPr lang="tr-TR" b="1" baseline="0" dirty="0" err="1" smtClean="0"/>
                        <a:t>oLDL</a:t>
                      </a:r>
                      <a:r>
                        <a:rPr lang="tr-TR" b="1" baseline="0" dirty="0" smtClean="0"/>
                        <a:t>)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tr-TR" dirty="0" err="1" smtClean="0"/>
                        <a:t>oLDL</a:t>
                      </a:r>
                      <a:r>
                        <a:rPr lang="tr-TR" dirty="0" smtClean="0"/>
                        <a:t>‘ </a:t>
                      </a:r>
                      <a:r>
                        <a:rPr lang="tr-TR" dirty="0" err="1" smtClean="0"/>
                        <a:t>nin</a:t>
                      </a:r>
                      <a:r>
                        <a:rPr lang="tr-TR" dirty="0" smtClean="0"/>
                        <a:t> </a:t>
                      </a:r>
                      <a:r>
                        <a:rPr lang="tr-TR" dirty="0" err="1" smtClean="0"/>
                        <a:t>makrofaj</a:t>
                      </a:r>
                      <a:r>
                        <a:rPr lang="tr-TR" baseline="0" dirty="0" smtClean="0"/>
                        <a:t> uyarıcı etkisini azaltır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tr-TR" baseline="0" dirty="0" err="1" smtClean="0"/>
                        <a:t>Makrofaj</a:t>
                      </a:r>
                      <a:r>
                        <a:rPr lang="tr-TR" baseline="0" dirty="0" smtClean="0"/>
                        <a:t> fonksiyonlarını düzeltir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tr-TR" baseline="0" dirty="0" err="1" smtClean="0"/>
                        <a:t>İnflamatuvar</a:t>
                      </a:r>
                      <a:r>
                        <a:rPr lang="tr-TR" baseline="0" dirty="0" smtClean="0"/>
                        <a:t> </a:t>
                      </a:r>
                      <a:r>
                        <a:rPr lang="tr-TR" baseline="0" dirty="0" err="1" smtClean="0"/>
                        <a:t>sitokin</a:t>
                      </a:r>
                      <a:r>
                        <a:rPr lang="tr-TR" baseline="0" dirty="0" smtClean="0"/>
                        <a:t> </a:t>
                      </a:r>
                      <a:r>
                        <a:rPr lang="tr-TR" baseline="0" dirty="0" err="1" smtClean="0"/>
                        <a:t>salınımını</a:t>
                      </a:r>
                      <a:r>
                        <a:rPr lang="tr-TR" baseline="0" dirty="0" smtClean="0"/>
                        <a:t> azaltır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b="1" dirty="0" smtClean="0"/>
                        <a:t>Çeşitli </a:t>
                      </a:r>
                      <a:r>
                        <a:rPr lang="tr-TR" b="1" dirty="0" err="1" smtClean="0"/>
                        <a:t>patojenik</a:t>
                      </a:r>
                      <a:r>
                        <a:rPr lang="tr-TR" b="1" dirty="0" smtClean="0"/>
                        <a:t> faktörlerin </a:t>
                      </a:r>
                      <a:r>
                        <a:rPr lang="tr-TR" b="1" dirty="0" err="1" smtClean="0"/>
                        <a:t>dextran</a:t>
                      </a:r>
                      <a:r>
                        <a:rPr lang="tr-TR" b="1" dirty="0" smtClean="0"/>
                        <a:t> </a:t>
                      </a:r>
                      <a:r>
                        <a:rPr lang="tr-TR" b="1" dirty="0" err="1" smtClean="0"/>
                        <a:t>sulfate</a:t>
                      </a:r>
                      <a:r>
                        <a:rPr lang="tr-TR" b="1" dirty="0" smtClean="0"/>
                        <a:t>  ile </a:t>
                      </a:r>
                      <a:r>
                        <a:rPr lang="tr-TR" b="1" dirty="0" err="1" smtClean="0"/>
                        <a:t>absorbe</a:t>
                      </a:r>
                      <a:r>
                        <a:rPr lang="tr-TR" b="1" dirty="0" smtClean="0"/>
                        <a:t> eder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tr-TR" dirty="0" smtClean="0"/>
                        <a:t>Fibrinojen ve </a:t>
                      </a:r>
                      <a:r>
                        <a:rPr lang="tr-TR" dirty="0" err="1" smtClean="0"/>
                        <a:t>koagulasyon</a:t>
                      </a:r>
                      <a:r>
                        <a:rPr lang="tr-TR" dirty="0" smtClean="0"/>
                        <a:t> faktörleri azalır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tr-TR" dirty="0" smtClean="0"/>
                        <a:t>VEGF/NO/</a:t>
                      </a:r>
                      <a:r>
                        <a:rPr lang="tr-TR" dirty="0" err="1" smtClean="0"/>
                        <a:t>bradikinin</a:t>
                      </a:r>
                      <a:r>
                        <a:rPr lang="tr-TR" dirty="0" smtClean="0"/>
                        <a:t> üretimi artar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tr-TR" dirty="0" err="1" smtClean="0"/>
                        <a:t>Vasküler</a:t>
                      </a:r>
                      <a:r>
                        <a:rPr lang="tr-TR" baseline="0" dirty="0" smtClean="0"/>
                        <a:t> </a:t>
                      </a:r>
                      <a:r>
                        <a:rPr lang="tr-TR" baseline="0" dirty="0" err="1" smtClean="0"/>
                        <a:t>permeabilite</a:t>
                      </a:r>
                      <a:r>
                        <a:rPr lang="tr-TR" baseline="0" dirty="0" smtClean="0"/>
                        <a:t> faktörü </a:t>
                      </a:r>
                      <a:r>
                        <a:rPr lang="tr-TR" baseline="0" dirty="0" err="1" smtClean="0"/>
                        <a:t>absorbe</a:t>
                      </a:r>
                      <a:r>
                        <a:rPr lang="tr-TR" baseline="0" dirty="0" smtClean="0"/>
                        <a:t> edilir</a:t>
                      </a:r>
                      <a:endParaRPr lang="tr-TR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b="1" dirty="0" smtClean="0"/>
                        <a:t>Hücre içi</a:t>
                      </a:r>
                      <a:r>
                        <a:rPr lang="tr-TR" b="1" baseline="0" dirty="0" smtClean="0"/>
                        <a:t> ilaç transportunu düzelterek </a:t>
                      </a:r>
                      <a:r>
                        <a:rPr lang="tr-TR" b="1" baseline="0" dirty="0" err="1" smtClean="0"/>
                        <a:t>i</a:t>
                      </a:r>
                      <a:r>
                        <a:rPr lang="tr-TR" b="1" dirty="0" err="1" smtClean="0"/>
                        <a:t>mmunosüpresiflere</a:t>
                      </a:r>
                      <a:r>
                        <a:rPr lang="tr-TR" b="1" baseline="0" dirty="0" smtClean="0"/>
                        <a:t>  yanıtı artırır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tr-TR" dirty="0" err="1" smtClean="0"/>
                        <a:t>Steroid</a:t>
                      </a:r>
                      <a:r>
                        <a:rPr lang="tr-TR" dirty="0" smtClean="0"/>
                        <a:t> yanıtı artar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tr-TR" dirty="0" err="1" smtClean="0"/>
                        <a:t>Lipoprotein</a:t>
                      </a:r>
                      <a:r>
                        <a:rPr lang="tr-TR" dirty="0" smtClean="0"/>
                        <a:t>  reseptör</a:t>
                      </a:r>
                      <a:r>
                        <a:rPr lang="tr-TR" baseline="0" dirty="0" smtClean="0"/>
                        <a:t>ü aracılığı ile </a:t>
                      </a:r>
                      <a:r>
                        <a:rPr lang="tr-TR" baseline="0" dirty="0" err="1" smtClean="0"/>
                        <a:t>siklosporin</a:t>
                      </a:r>
                      <a:r>
                        <a:rPr lang="tr-TR" baseline="0" dirty="0" smtClean="0"/>
                        <a:t> A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tr-TR" baseline="0" dirty="0" smtClean="0"/>
                        <a:t>MDR-1 gen sunumunu üzerine inhibitör etki yapar </a:t>
                      </a:r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38100"/>
            <a:ext cx="5610225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Metin kutusu"/>
          <p:cNvSpPr txBox="1"/>
          <p:nvPr/>
        </p:nvSpPr>
        <p:spPr>
          <a:xfrm>
            <a:off x="285720" y="1714488"/>
            <a:ext cx="257609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dirty="0" smtClean="0"/>
              <a:t> 19 ay-7 yaş arası 7 hasta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/>
              <a:t>  Post </a:t>
            </a:r>
            <a:r>
              <a:rPr lang="tr-TR" dirty="0" err="1" smtClean="0"/>
              <a:t>Tx</a:t>
            </a:r>
            <a:r>
              <a:rPr lang="tr-TR" dirty="0" smtClean="0"/>
              <a:t> FSGS</a:t>
            </a:r>
            <a:endParaRPr lang="tr-TR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428868"/>
            <a:ext cx="5214974" cy="1238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71934" y="3469504"/>
            <a:ext cx="5072098" cy="338849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38100"/>
            <a:ext cx="5610225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2428868"/>
            <a:ext cx="5214974" cy="1238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/>
          <a:srcRect t="10955"/>
          <a:stretch>
            <a:fillRect/>
          </a:stretch>
        </p:blipFill>
        <p:spPr bwMode="auto">
          <a:xfrm>
            <a:off x="205354" y="4000504"/>
            <a:ext cx="8393841" cy="2686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Dikdörtgen"/>
          <p:cNvSpPr/>
          <p:nvPr/>
        </p:nvSpPr>
        <p:spPr>
          <a:xfrm>
            <a:off x="4214810" y="5500702"/>
            <a:ext cx="1500198" cy="214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Yuvarlatılmış Dikdörtgen"/>
          <p:cNvSpPr/>
          <p:nvPr/>
        </p:nvSpPr>
        <p:spPr>
          <a:xfrm>
            <a:off x="571472" y="428604"/>
            <a:ext cx="8072494" cy="10001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3200" dirty="0" smtClean="0"/>
              <a:t>PLAZMAFEREZ YÖNTEMLERİ</a:t>
            </a:r>
            <a:endParaRPr lang="tr-TR" sz="3200" dirty="0"/>
          </a:p>
        </p:txBody>
      </p:sp>
      <p:sp>
        <p:nvSpPr>
          <p:cNvPr id="6" name="5 Yuvarlatılmış Dikdörtgen"/>
          <p:cNvSpPr/>
          <p:nvPr/>
        </p:nvSpPr>
        <p:spPr>
          <a:xfrm>
            <a:off x="500034" y="1928802"/>
            <a:ext cx="8001056" cy="450059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Santrifügasyon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Membran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filtrasyonu</a:t>
            </a:r>
            <a:endParaRPr lang="tr-TR" sz="2800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Selektif</a:t>
            </a:r>
            <a:r>
              <a:rPr lang="tr-TR" sz="2800" dirty="0" smtClean="0">
                <a:solidFill>
                  <a:schemeClr val="tx1"/>
                </a:solidFill>
              </a:rPr>
              <a:t> yöntemler </a:t>
            </a:r>
          </a:p>
          <a:p>
            <a:pPr lvl="1">
              <a:buFont typeface="Wingdings" pitchFamily="2" charset="2"/>
              <a:buChar char="ü"/>
            </a:pPr>
            <a:r>
              <a:rPr lang="tr-TR" sz="2800" dirty="0" smtClean="0">
                <a:solidFill>
                  <a:schemeClr val="tx1"/>
                </a:solidFill>
              </a:rPr>
              <a:t> “Çift” </a:t>
            </a:r>
            <a:r>
              <a:rPr lang="tr-TR" sz="2800" dirty="0" err="1" smtClean="0">
                <a:solidFill>
                  <a:schemeClr val="tx1"/>
                </a:solidFill>
              </a:rPr>
              <a:t>membran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filtrasyonu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</a:p>
          <a:p>
            <a:pPr lvl="1">
              <a:buFont typeface="Wingdings" pitchFamily="2" charset="2"/>
              <a:buChar char="ü"/>
            </a:pPr>
            <a:r>
              <a:rPr lang="tr-TR" sz="2800" dirty="0" smtClean="0">
                <a:solidFill>
                  <a:schemeClr val="tx1"/>
                </a:solidFill>
              </a:rPr>
              <a:t> Plazma </a:t>
            </a:r>
            <a:r>
              <a:rPr lang="tr-TR" sz="2800" dirty="0" err="1" smtClean="0">
                <a:solidFill>
                  <a:schemeClr val="tx1"/>
                </a:solidFill>
              </a:rPr>
              <a:t>adsorbsiyon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</a:p>
          <a:p>
            <a:pPr lvl="1"/>
            <a:r>
              <a:rPr lang="tr-TR" sz="2400" dirty="0" smtClean="0">
                <a:solidFill>
                  <a:schemeClr val="tx1"/>
                </a:solidFill>
              </a:rPr>
              <a:t>     -</a:t>
            </a:r>
            <a:r>
              <a:rPr lang="tr-TR" sz="2400" dirty="0" err="1" smtClean="0">
                <a:solidFill>
                  <a:schemeClr val="tx1"/>
                </a:solidFill>
              </a:rPr>
              <a:t>İmmunadsorbsiyon</a:t>
            </a:r>
            <a:r>
              <a:rPr lang="tr-TR" sz="2400" dirty="0" smtClean="0">
                <a:solidFill>
                  <a:schemeClr val="tx1"/>
                </a:solidFill>
              </a:rPr>
              <a:t> </a:t>
            </a:r>
            <a:r>
              <a:rPr lang="tr-TR" sz="2400" dirty="0" err="1" smtClean="0">
                <a:solidFill>
                  <a:schemeClr val="tx1"/>
                </a:solidFill>
              </a:rPr>
              <a:t>plazmaferez</a:t>
            </a:r>
            <a:endParaRPr lang="tr-TR" sz="2400" dirty="0" smtClean="0">
              <a:solidFill>
                <a:schemeClr val="tx1"/>
              </a:solidFill>
            </a:endParaRPr>
          </a:p>
          <a:p>
            <a:pPr lvl="1"/>
            <a:r>
              <a:rPr lang="tr-TR" sz="2400" dirty="0" smtClean="0">
                <a:solidFill>
                  <a:schemeClr val="tx1"/>
                </a:solidFill>
              </a:rPr>
              <a:t>     -LDL-</a:t>
            </a:r>
            <a:r>
              <a:rPr lang="tr-TR" sz="2400" dirty="0" err="1" smtClean="0">
                <a:solidFill>
                  <a:schemeClr val="tx1"/>
                </a:solidFill>
              </a:rPr>
              <a:t>aferez</a:t>
            </a:r>
            <a:endParaRPr lang="tr-TR" sz="2400" dirty="0" smtClean="0">
              <a:solidFill>
                <a:schemeClr val="tx1"/>
              </a:solidFill>
            </a:endParaRPr>
          </a:p>
          <a:p>
            <a:pPr lvl="1"/>
            <a:r>
              <a:rPr lang="tr-TR" sz="2400" dirty="0" smtClean="0">
                <a:solidFill>
                  <a:schemeClr val="tx1"/>
                </a:solidFill>
              </a:rPr>
              <a:t>     -</a:t>
            </a:r>
            <a:r>
              <a:rPr lang="tr-TR" sz="2400" dirty="0" err="1" smtClean="0">
                <a:solidFill>
                  <a:schemeClr val="tx1"/>
                </a:solidFill>
              </a:rPr>
              <a:t>Bilurubin</a:t>
            </a:r>
            <a:r>
              <a:rPr lang="tr-TR" sz="2400" dirty="0" smtClean="0">
                <a:solidFill>
                  <a:schemeClr val="tx1"/>
                </a:solidFill>
              </a:rPr>
              <a:t> </a:t>
            </a:r>
            <a:r>
              <a:rPr lang="tr-TR" sz="2400" dirty="0" err="1" smtClean="0">
                <a:solidFill>
                  <a:schemeClr val="tx1"/>
                </a:solidFill>
              </a:rPr>
              <a:t>aferez</a:t>
            </a:r>
            <a:endParaRPr lang="tr-TR" sz="2400" dirty="0">
              <a:solidFill>
                <a:schemeClr val="tx1"/>
              </a:solidFill>
            </a:endParaRPr>
          </a:p>
        </p:txBody>
      </p:sp>
      <p:sp>
        <p:nvSpPr>
          <p:cNvPr id="4" name="3 Dikdörtgen"/>
          <p:cNvSpPr/>
          <p:nvPr/>
        </p:nvSpPr>
        <p:spPr>
          <a:xfrm>
            <a:off x="1500166" y="4714884"/>
            <a:ext cx="4214842" cy="357190"/>
          </a:xfrm>
          <a:prstGeom prst="rect">
            <a:avLst/>
          </a:prstGeom>
          <a:noFill/>
          <a:ln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1" y="484150"/>
            <a:ext cx="7643866" cy="5729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500042"/>
            <a:ext cx="6505575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2 Metin kutusu"/>
          <p:cNvSpPr txBox="1"/>
          <p:nvPr/>
        </p:nvSpPr>
        <p:spPr>
          <a:xfrm>
            <a:off x="142844" y="2071678"/>
            <a:ext cx="5793124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dirty="0" smtClean="0"/>
              <a:t> PLA₂R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/>
              <a:t> </a:t>
            </a:r>
            <a:r>
              <a:rPr lang="tr-TR" dirty="0" err="1" smtClean="0"/>
              <a:t>trombospondin</a:t>
            </a:r>
            <a:r>
              <a:rPr lang="tr-TR" dirty="0" smtClean="0"/>
              <a:t> tip 1 domain içeren protein 7A (THSD7A)’e</a:t>
            </a:r>
          </a:p>
          <a:p>
            <a:r>
              <a:rPr lang="tr-TR" dirty="0" smtClean="0"/>
              <a:t>  karşı oluşan </a:t>
            </a:r>
            <a:r>
              <a:rPr lang="tr-TR" dirty="0" err="1" smtClean="0"/>
              <a:t>otoantikorlar</a:t>
            </a:r>
            <a:r>
              <a:rPr lang="tr-TR" dirty="0" smtClean="0"/>
              <a:t> </a:t>
            </a:r>
            <a:r>
              <a:rPr lang="tr-TR" dirty="0" err="1" smtClean="0"/>
              <a:t>MN’de</a:t>
            </a:r>
            <a:r>
              <a:rPr lang="tr-TR" dirty="0" smtClean="0"/>
              <a:t> önemli 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/>
              <a:t> Anti-PLA₂R negatif hastaların %10’u THSD7A taşır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 l="2319" r="1546"/>
          <a:stretch>
            <a:fillRect/>
          </a:stretch>
        </p:blipFill>
        <p:spPr bwMode="auto">
          <a:xfrm>
            <a:off x="328055" y="3782566"/>
            <a:ext cx="4243945" cy="2527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3786190"/>
            <a:ext cx="4143404" cy="2426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642918"/>
            <a:ext cx="7229475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29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488" y="2857496"/>
            <a:ext cx="3638550" cy="381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Metin kutusu"/>
          <p:cNvSpPr txBox="1"/>
          <p:nvPr/>
        </p:nvSpPr>
        <p:spPr>
          <a:xfrm>
            <a:off x="571472" y="4000504"/>
            <a:ext cx="1999971" cy="646331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lang="tr-TR" dirty="0" smtClean="0"/>
              <a:t>5 hasta İA</a:t>
            </a:r>
          </a:p>
          <a:p>
            <a:r>
              <a:rPr lang="tr-TR" dirty="0" smtClean="0"/>
              <a:t>5 hasta diğer ilaçlar</a:t>
            </a:r>
            <a:endParaRPr lang="tr-TR" dirty="0"/>
          </a:p>
        </p:txBody>
      </p:sp>
      <p:sp>
        <p:nvSpPr>
          <p:cNvPr id="5" name="4 Metin kutusu"/>
          <p:cNvSpPr txBox="1"/>
          <p:nvPr/>
        </p:nvSpPr>
        <p:spPr>
          <a:xfrm>
            <a:off x="4214810" y="2786058"/>
            <a:ext cx="4260525" cy="369332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lang="tr-TR" dirty="0" smtClean="0"/>
              <a:t>İA grubu daha uzun </a:t>
            </a:r>
            <a:r>
              <a:rPr lang="tr-TR" dirty="0" err="1" smtClean="0"/>
              <a:t>greft</a:t>
            </a:r>
            <a:r>
              <a:rPr lang="tr-TR" dirty="0" smtClean="0"/>
              <a:t> sağ kalımına sahip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571480"/>
            <a:ext cx="67818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3286124"/>
            <a:ext cx="762089" cy="3571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3286124"/>
            <a:ext cx="761115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71604" y="3286124"/>
            <a:ext cx="2219737" cy="3571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86182" y="3276041"/>
            <a:ext cx="471839" cy="3581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59797" y="3143248"/>
            <a:ext cx="770465" cy="371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7 Oval"/>
          <p:cNvSpPr/>
          <p:nvPr/>
        </p:nvSpPr>
        <p:spPr>
          <a:xfrm>
            <a:off x="5286380" y="3357562"/>
            <a:ext cx="3429024" cy="14859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tr-TR" sz="2800" dirty="0" err="1" smtClean="0"/>
              <a:t>Greft</a:t>
            </a:r>
            <a:r>
              <a:rPr lang="tr-TR" sz="2800" dirty="0" smtClean="0"/>
              <a:t> sağ kalımı %100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571480"/>
            <a:ext cx="67818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2643182"/>
            <a:ext cx="8786842" cy="2815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9 Dikdörtgen"/>
          <p:cNvSpPr/>
          <p:nvPr/>
        </p:nvSpPr>
        <p:spPr>
          <a:xfrm>
            <a:off x="6643702" y="2928934"/>
            <a:ext cx="1500198" cy="2500330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4 Metin kutusu"/>
          <p:cNvSpPr txBox="1"/>
          <p:nvPr/>
        </p:nvSpPr>
        <p:spPr>
          <a:xfrm>
            <a:off x="6572264" y="557214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139/88.4=1.57 mg/</a:t>
            </a:r>
            <a:r>
              <a:rPr lang="tr-TR" dirty="0" err="1" smtClean="0"/>
              <a:t>dl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31496" t="14348" r="34449" b="36395"/>
          <a:stretch>
            <a:fillRect/>
          </a:stretch>
        </p:blipFill>
        <p:spPr bwMode="auto">
          <a:xfrm>
            <a:off x="1214414" y="938908"/>
            <a:ext cx="6715172" cy="546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Yuvarlatılmış Dikdörtgen"/>
          <p:cNvSpPr/>
          <p:nvPr/>
        </p:nvSpPr>
        <p:spPr>
          <a:xfrm>
            <a:off x="857224" y="142852"/>
            <a:ext cx="8143932" cy="6429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/>
              <a:t>POSTTRANSPLANT FSGS TAKİP VE TEDAVİ PROTOKOLÜ</a:t>
            </a:r>
            <a:endParaRPr lang="tr-TR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"/>
          <p:cNvSpPr/>
          <p:nvPr/>
        </p:nvSpPr>
        <p:spPr>
          <a:xfrm>
            <a:off x="5572132" y="6429396"/>
            <a:ext cx="33632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400" dirty="0" err="1" smtClean="0"/>
              <a:t>Nephrol</a:t>
            </a:r>
            <a:r>
              <a:rPr lang="tr-TR" sz="1400" dirty="0" smtClean="0"/>
              <a:t> </a:t>
            </a:r>
            <a:r>
              <a:rPr lang="tr-TR" sz="1400" dirty="0" err="1" smtClean="0"/>
              <a:t>Dial</a:t>
            </a:r>
            <a:r>
              <a:rPr lang="tr-TR" sz="1400" dirty="0" smtClean="0"/>
              <a:t> </a:t>
            </a:r>
            <a:r>
              <a:rPr lang="tr-TR" sz="1400" dirty="0" err="1" smtClean="0"/>
              <a:t>Transplant</a:t>
            </a:r>
            <a:r>
              <a:rPr lang="tr-TR" sz="1400" dirty="0" smtClean="0"/>
              <a:t> (2018) 33: 954–963</a:t>
            </a:r>
            <a:endParaRPr lang="tr-TR" sz="1400" dirty="0"/>
          </a:p>
        </p:txBody>
      </p:sp>
      <p:sp>
        <p:nvSpPr>
          <p:cNvPr id="4" name="3 Yuvarlatılmış Dikdörtgen"/>
          <p:cNvSpPr/>
          <p:nvPr/>
        </p:nvSpPr>
        <p:spPr>
          <a:xfrm>
            <a:off x="857224" y="142852"/>
            <a:ext cx="8143932" cy="6429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/>
              <a:t>POSTTRANSPLANT FSGS TAKİP VE TEDAVİ PROTOKOLÜ</a:t>
            </a:r>
            <a:endParaRPr lang="tr-TR" sz="24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31693" t="27297" r="33071" b="29046"/>
          <a:stretch>
            <a:fillRect/>
          </a:stretch>
        </p:blipFill>
        <p:spPr bwMode="auto">
          <a:xfrm>
            <a:off x="928662" y="1142984"/>
            <a:ext cx="7215238" cy="5030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Yuvarlatılmış Dikdörtgen"/>
          <p:cNvSpPr/>
          <p:nvPr/>
        </p:nvSpPr>
        <p:spPr>
          <a:xfrm>
            <a:off x="642910" y="500042"/>
            <a:ext cx="3429024" cy="357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dirty="0" smtClean="0"/>
              <a:t>BT, 12 yaş erkek</a:t>
            </a:r>
            <a:endParaRPr lang="tr-TR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2638" t="17848" r="21457" b="37795"/>
          <a:stretch>
            <a:fillRect/>
          </a:stretch>
        </p:blipFill>
        <p:spPr bwMode="auto">
          <a:xfrm>
            <a:off x="642910" y="1071546"/>
            <a:ext cx="4793281" cy="213906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5" name="4 Metin kutusu"/>
          <p:cNvSpPr txBox="1"/>
          <p:nvPr/>
        </p:nvSpPr>
        <p:spPr>
          <a:xfrm>
            <a:off x="1285852" y="3214686"/>
            <a:ext cx="19288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 err="1" smtClean="0"/>
              <a:t>İmmunoadsorbsiyon</a:t>
            </a:r>
            <a:endParaRPr lang="tr-TR" sz="1400" dirty="0"/>
          </a:p>
        </p:txBody>
      </p:sp>
      <p:graphicFrame>
        <p:nvGraphicFramePr>
          <p:cNvPr id="6" name="5 Grafik"/>
          <p:cNvGraphicFramePr/>
          <p:nvPr/>
        </p:nvGraphicFramePr>
        <p:xfrm>
          <a:off x="642910" y="3643314"/>
          <a:ext cx="5357850" cy="2889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6 Yuvarlatılmış Dikdörtgen"/>
          <p:cNvSpPr/>
          <p:nvPr/>
        </p:nvSpPr>
        <p:spPr>
          <a:xfrm>
            <a:off x="6072198" y="5715016"/>
            <a:ext cx="2857520" cy="78581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Tx/>
              <a:buChar char="-"/>
            </a:pPr>
            <a:endParaRPr lang="tr-TR" sz="2200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r>
              <a:rPr lang="tr-TR" sz="1600" dirty="0" err="1" smtClean="0">
                <a:solidFill>
                  <a:schemeClr val="tx1"/>
                </a:solidFill>
              </a:rPr>
              <a:t>Kreatinin</a:t>
            </a:r>
            <a:r>
              <a:rPr lang="tr-TR" sz="1600" dirty="0" smtClean="0">
                <a:solidFill>
                  <a:schemeClr val="tx1"/>
                </a:solidFill>
              </a:rPr>
              <a:t> 0.64 mg/</a:t>
            </a:r>
            <a:r>
              <a:rPr lang="tr-TR" sz="1600" dirty="0" err="1" smtClean="0">
                <a:solidFill>
                  <a:schemeClr val="tx1"/>
                </a:solidFill>
              </a:rPr>
              <a:t>dl</a:t>
            </a:r>
            <a:endParaRPr lang="tr-TR" sz="1600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r>
              <a:rPr lang="tr-TR" sz="1600" dirty="0" err="1" smtClean="0">
                <a:solidFill>
                  <a:schemeClr val="tx1"/>
                </a:solidFill>
              </a:rPr>
              <a:t>Proteinüri</a:t>
            </a:r>
            <a:r>
              <a:rPr lang="tr-TR" sz="1600" dirty="0" smtClean="0">
                <a:solidFill>
                  <a:schemeClr val="tx1"/>
                </a:solidFill>
              </a:rPr>
              <a:t>=7.8 mg/m2/h</a:t>
            </a:r>
          </a:p>
          <a:p>
            <a:r>
              <a:rPr lang="tr-TR" sz="2400" dirty="0" smtClean="0">
                <a:solidFill>
                  <a:schemeClr val="tx1"/>
                </a:solidFill>
              </a:rPr>
              <a:t> </a:t>
            </a:r>
            <a:endParaRPr lang="tr-TR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785786" y="857233"/>
            <a:ext cx="5500726" cy="785818"/>
          </a:xfrm>
        </p:spPr>
        <p:txBody>
          <a:bodyPr/>
          <a:lstStyle/>
          <a:p>
            <a:r>
              <a:rPr lang="tr-TR" b="1" dirty="0" smtClean="0"/>
              <a:t>TPD de ilaç doz ayarlanması</a:t>
            </a:r>
            <a:endParaRPr lang="tr-TR" b="1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785926"/>
            <a:ext cx="8358214" cy="2749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966086"/>
            <a:ext cx="7858180" cy="482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Yuvarlatılmış Dikdörtgen"/>
          <p:cNvSpPr/>
          <p:nvPr/>
        </p:nvSpPr>
        <p:spPr>
          <a:xfrm>
            <a:off x="428596" y="5114176"/>
            <a:ext cx="7858180" cy="285752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42852"/>
            <a:ext cx="5214974" cy="171532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Yuvarlatılmış Dikdörtgen"/>
          <p:cNvSpPr/>
          <p:nvPr/>
        </p:nvSpPr>
        <p:spPr>
          <a:xfrm>
            <a:off x="428596" y="285728"/>
            <a:ext cx="8286808" cy="1214446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3200" b="1" dirty="0" smtClean="0"/>
              <a:t>Komplikasyonlar</a:t>
            </a:r>
            <a:endParaRPr lang="tr-TR" sz="3200" b="1" dirty="0"/>
          </a:p>
        </p:txBody>
      </p:sp>
      <p:sp>
        <p:nvSpPr>
          <p:cNvPr id="5" name="4 Yuvarlatılmış Dikdörtgen"/>
          <p:cNvSpPr/>
          <p:nvPr/>
        </p:nvSpPr>
        <p:spPr>
          <a:xfrm>
            <a:off x="357158" y="1643050"/>
            <a:ext cx="8572560" cy="314327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chemeClr val="tx1"/>
                </a:solidFill>
              </a:rPr>
              <a:t> Hipotansiyon….%15</a:t>
            </a:r>
          </a:p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Hipokalsemi</a:t>
            </a:r>
            <a:r>
              <a:rPr lang="tr-TR" sz="2800" dirty="0" smtClean="0">
                <a:solidFill>
                  <a:schemeClr val="tx1"/>
                </a:solidFill>
              </a:rPr>
              <a:t>… %9.7 </a:t>
            </a:r>
            <a:r>
              <a:rPr lang="tr-TR" sz="2200" dirty="0" smtClean="0">
                <a:solidFill>
                  <a:schemeClr val="tx1"/>
                </a:solidFill>
              </a:rPr>
              <a:t>(TDP ve </a:t>
            </a:r>
            <a:r>
              <a:rPr lang="tr-TR" sz="2200" dirty="0" err="1" smtClean="0">
                <a:solidFill>
                  <a:schemeClr val="tx1"/>
                </a:solidFill>
              </a:rPr>
              <a:t>sitrat</a:t>
            </a:r>
            <a:r>
              <a:rPr lang="tr-TR" sz="2200" dirty="0" smtClean="0">
                <a:solidFill>
                  <a:schemeClr val="tx1"/>
                </a:solidFill>
              </a:rPr>
              <a:t> kullanıldığında daha sık)</a:t>
            </a:r>
          </a:p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Allerjik</a:t>
            </a:r>
            <a:r>
              <a:rPr lang="tr-TR" sz="2800" dirty="0" smtClean="0">
                <a:solidFill>
                  <a:schemeClr val="tx1"/>
                </a:solidFill>
              </a:rPr>
              <a:t> reaksiyonlar</a:t>
            </a:r>
          </a:p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chemeClr val="tx1"/>
                </a:solidFill>
              </a:rPr>
              <a:t> Anemi</a:t>
            </a:r>
          </a:p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Tromboz</a:t>
            </a:r>
            <a:endParaRPr lang="tr-TR" sz="2800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chemeClr val="tx1"/>
                </a:solidFill>
              </a:rPr>
              <a:t> Enfeksiyon</a:t>
            </a:r>
            <a:endParaRPr lang="tr-TR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112841"/>
            <a:ext cx="4643470" cy="659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11225</TotalTime>
  <Words>1279</Words>
  <Application>Microsoft Office PowerPoint</Application>
  <PresentationFormat>Ekran Gösterisi (4:3)</PresentationFormat>
  <Paragraphs>338</Paragraphs>
  <Slides>64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64</vt:i4>
      </vt:variant>
    </vt:vector>
  </HeadingPairs>
  <TitlesOfParts>
    <vt:vector size="65" baseType="lpstr">
      <vt:lpstr>Ofis Teması</vt:lpstr>
      <vt:lpstr>Plazmaferez-Plazma Değişimi- İmmünadsorbsiyon Endikasyonları ve Reçeteleme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TPD order örneği</vt:lpstr>
      <vt:lpstr>Slayt 24</vt:lpstr>
      <vt:lpstr>Slayt 25</vt:lpstr>
      <vt:lpstr>Slayt 26</vt:lpstr>
      <vt:lpstr>Slayt 27</vt:lpstr>
      <vt:lpstr>Slayt 28</vt:lpstr>
      <vt:lpstr>Slayt 29</vt:lpstr>
      <vt:lpstr>Slayt 30</vt:lpstr>
      <vt:lpstr>Slayt 31</vt:lpstr>
      <vt:lpstr>Slayt 32</vt:lpstr>
      <vt:lpstr>Slayt 33</vt:lpstr>
      <vt:lpstr>Slayt 34</vt:lpstr>
      <vt:lpstr>Slayt 35</vt:lpstr>
      <vt:lpstr>İmmunoadsorbsiyon plazmaferez</vt:lpstr>
      <vt:lpstr>Slayt 37</vt:lpstr>
      <vt:lpstr>Slayt 38</vt:lpstr>
      <vt:lpstr>Slayt 39</vt:lpstr>
      <vt:lpstr>Slayt 40</vt:lpstr>
      <vt:lpstr>Slayt 41</vt:lpstr>
      <vt:lpstr>Slayt 42</vt:lpstr>
      <vt:lpstr>LDL-AFEREZ</vt:lpstr>
      <vt:lpstr>Slayt 44</vt:lpstr>
      <vt:lpstr>Slayt 45</vt:lpstr>
      <vt:lpstr>Slayt 46</vt:lpstr>
      <vt:lpstr>Slayt 47</vt:lpstr>
      <vt:lpstr>Slayt 48</vt:lpstr>
      <vt:lpstr>Slayt 49</vt:lpstr>
      <vt:lpstr>Slayt 50</vt:lpstr>
      <vt:lpstr>Slayt 51</vt:lpstr>
      <vt:lpstr>Slayt 52</vt:lpstr>
      <vt:lpstr>Slayt 53</vt:lpstr>
      <vt:lpstr>Slayt 54</vt:lpstr>
      <vt:lpstr>Slayt 55</vt:lpstr>
      <vt:lpstr>Slayt 56</vt:lpstr>
      <vt:lpstr>Slayt 57</vt:lpstr>
      <vt:lpstr>Slayt 58</vt:lpstr>
      <vt:lpstr>Slayt 59</vt:lpstr>
      <vt:lpstr>Slayt 60</vt:lpstr>
      <vt:lpstr>Slayt 61</vt:lpstr>
      <vt:lpstr>Slayt 62</vt:lpstr>
      <vt:lpstr>Slayt 63</vt:lpstr>
      <vt:lpstr>Slayt 64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blg</dc:creator>
  <cp:lastModifiedBy>Mor Salon</cp:lastModifiedBy>
  <cp:revision>465</cp:revision>
  <dcterms:created xsi:type="dcterms:W3CDTF">2019-09-03T09:29:28Z</dcterms:created>
  <dcterms:modified xsi:type="dcterms:W3CDTF">2019-09-27T08:55:30Z</dcterms:modified>
</cp:coreProperties>
</file>