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0" r:id="rId3"/>
    <p:sldId id="344" r:id="rId4"/>
    <p:sldId id="339" r:id="rId5"/>
    <p:sldId id="343" r:id="rId6"/>
    <p:sldId id="345" r:id="rId7"/>
    <p:sldId id="346" r:id="rId8"/>
    <p:sldId id="309" r:id="rId9"/>
    <p:sldId id="351" r:id="rId10"/>
    <p:sldId id="333" r:id="rId11"/>
    <p:sldId id="355" r:id="rId12"/>
    <p:sldId id="352" r:id="rId13"/>
    <p:sldId id="353" r:id="rId14"/>
    <p:sldId id="354" r:id="rId15"/>
    <p:sldId id="349" r:id="rId16"/>
    <p:sldId id="348" r:id="rId17"/>
    <p:sldId id="356" r:id="rId18"/>
    <p:sldId id="362" r:id="rId19"/>
    <p:sldId id="350" r:id="rId20"/>
    <p:sldId id="361" r:id="rId21"/>
    <p:sldId id="360" r:id="rId22"/>
    <p:sldId id="364" r:id="rId23"/>
    <p:sldId id="365" r:id="rId24"/>
    <p:sldId id="366" r:id="rId25"/>
    <p:sldId id="367" r:id="rId26"/>
    <p:sldId id="368" r:id="rId27"/>
    <p:sldId id="371" r:id="rId28"/>
    <p:sldId id="372" r:id="rId29"/>
    <p:sldId id="380" r:id="rId30"/>
    <p:sldId id="373" r:id="rId31"/>
    <p:sldId id="374" r:id="rId32"/>
    <p:sldId id="375" r:id="rId33"/>
    <p:sldId id="377" r:id="rId34"/>
    <p:sldId id="376" r:id="rId35"/>
    <p:sldId id="379" r:id="rId36"/>
    <p:sldId id="369" r:id="rId37"/>
    <p:sldId id="370" r:id="rId38"/>
    <p:sldId id="359" r:id="rId39"/>
    <p:sldId id="267" r:id="rId40"/>
    <p:sldId id="302" r:id="rId41"/>
    <p:sldId id="315" r:id="rId42"/>
    <p:sldId id="316" r:id="rId43"/>
    <p:sldId id="304" r:id="rId44"/>
    <p:sldId id="305" r:id="rId45"/>
    <p:sldId id="290" r:id="rId46"/>
    <p:sldId id="306" r:id="rId47"/>
    <p:sldId id="299" r:id="rId48"/>
    <p:sldId id="314" r:id="rId49"/>
    <p:sldId id="273" r:id="rId50"/>
    <p:sldId id="271" r:id="rId51"/>
    <p:sldId id="270" r:id="rId52"/>
    <p:sldId id="275" r:id="rId53"/>
    <p:sldId id="276" r:id="rId54"/>
    <p:sldId id="313" r:id="rId55"/>
    <p:sldId id="319" r:id="rId56"/>
    <p:sldId id="265" r:id="rId57"/>
    <p:sldId id="266" r:id="rId58"/>
    <p:sldId id="294" r:id="rId59"/>
    <p:sldId id="292" r:id="rId60"/>
    <p:sldId id="293" r:id="rId6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Relationship Id="rId4" Type="http://schemas.openxmlformats.org/officeDocument/2006/relationships/image" Target="../media/image3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C5D6D-CE9E-4DC4-8571-12F646FF744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</dgm:pt>
    <dgm:pt modelId="{56095034-C44B-49B5-9B5D-4A0D471F5925}">
      <dgm:prSet phldrT="[Metin]" custT="1"/>
      <dgm:spPr/>
      <dgm:t>
        <a:bodyPr/>
        <a:lstStyle/>
        <a:p>
          <a:r>
            <a:rPr lang="tr-TR" sz="3600" b="1" dirty="0" smtClean="0">
              <a:solidFill>
                <a:srgbClr val="FFFF00"/>
              </a:solidFill>
            </a:rPr>
            <a:t>Yoğun Bakım</a:t>
          </a:r>
          <a:endParaRPr lang="tr-TR" sz="3600" b="1" dirty="0">
            <a:solidFill>
              <a:srgbClr val="FFFF00"/>
            </a:solidFill>
          </a:endParaRPr>
        </a:p>
      </dgm:t>
    </dgm:pt>
    <dgm:pt modelId="{3A5C9207-E872-429A-8734-ADDCF298E9DA}" type="parTrans" cxnId="{3C75E341-A30F-4EE1-A976-4AC6611A5F6D}">
      <dgm:prSet/>
      <dgm:spPr/>
      <dgm:t>
        <a:bodyPr/>
        <a:lstStyle/>
        <a:p>
          <a:endParaRPr lang="tr-TR"/>
        </a:p>
      </dgm:t>
    </dgm:pt>
    <dgm:pt modelId="{AF23657E-4BB3-4E96-85B0-CD1994B7A714}" type="sibTrans" cxnId="{3C75E341-A30F-4EE1-A976-4AC6611A5F6D}">
      <dgm:prSet/>
      <dgm:spPr/>
      <dgm:t>
        <a:bodyPr/>
        <a:lstStyle/>
        <a:p>
          <a:endParaRPr lang="tr-TR"/>
        </a:p>
      </dgm:t>
    </dgm:pt>
    <dgm:pt modelId="{E4B62E9D-603A-4F5A-B985-606E967AA7E1}">
      <dgm:prSet phldrT="[Metin]" custT="1"/>
      <dgm:spPr/>
      <dgm:t>
        <a:bodyPr/>
        <a:lstStyle/>
        <a:p>
          <a:r>
            <a:rPr lang="tr-TR" sz="2400" b="1" dirty="0" smtClean="0">
              <a:solidFill>
                <a:srgbClr val="FFFF00"/>
              </a:solidFill>
            </a:rPr>
            <a:t>Yenidoğan</a:t>
          </a:r>
          <a:endParaRPr lang="tr-TR" sz="2400" b="1" dirty="0">
            <a:solidFill>
              <a:srgbClr val="FFFF00"/>
            </a:solidFill>
          </a:endParaRPr>
        </a:p>
      </dgm:t>
    </dgm:pt>
    <dgm:pt modelId="{A8551C1C-EC28-4201-A412-5BDDBF7C29F4}" type="parTrans" cxnId="{F7E6800B-A5F7-4B9B-829A-6E5206E6EA5B}">
      <dgm:prSet/>
      <dgm:spPr/>
      <dgm:t>
        <a:bodyPr/>
        <a:lstStyle/>
        <a:p>
          <a:endParaRPr lang="tr-TR"/>
        </a:p>
      </dgm:t>
    </dgm:pt>
    <dgm:pt modelId="{44783DD9-58F8-45ED-A1CD-924729282041}" type="sibTrans" cxnId="{F7E6800B-A5F7-4B9B-829A-6E5206E6EA5B}">
      <dgm:prSet/>
      <dgm:spPr/>
      <dgm:t>
        <a:bodyPr/>
        <a:lstStyle/>
        <a:p>
          <a:endParaRPr lang="tr-TR"/>
        </a:p>
      </dgm:t>
    </dgm:pt>
    <dgm:pt modelId="{9F0DA5F7-AB15-466C-AB37-099F51E06786}">
      <dgm:prSet phldrT="[Metin]" custT="1"/>
      <dgm:spPr/>
      <dgm:t>
        <a:bodyPr/>
        <a:lstStyle/>
        <a:p>
          <a:r>
            <a:rPr lang="tr-TR" sz="2400" b="1" dirty="0" smtClean="0">
              <a:solidFill>
                <a:srgbClr val="FFFF00"/>
              </a:solidFill>
            </a:rPr>
            <a:t>Çocuk Nefroloji</a:t>
          </a:r>
          <a:endParaRPr lang="tr-TR" sz="2400" b="1" dirty="0">
            <a:solidFill>
              <a:srgbClr val="FFFF00"/>
            </a:solidFill>
          </a:endParaRPr>
        </a:p>
      </dgm:t>
    </dgm:pt>
    <dgm:pt modelId="{9C4F63AB-38D0-4920-B6AB-8E7C4054F810}" type="parTrans" cxnId="{41452696-7472-4834-AA4E-551614AD6B6C}">
      <dgm:prSet/>
      <dgm:spPr/>
      <dgm:t>
        <a:bodyPr/>
        <a:lstStyle/>
        <a:p>
          <a:endParaRPr lang="tr-TR"/>
        </a:p>
      </dgm:t>
    </dgm:pt>
    <dgm:pt modelId="{E90FF9D9-B6E7-4C82-AFF5-4A6FEC700013}" type="sibTrans" cxnId="{41452696-7472-4834-AA4E-551614AD6B6C}">
      <dgm:prSet/>
      <dgm:spPr/>
      <dgm:t>
        <a:bodyPr/>
        <a:lstStyle/>
        <a:p>
          <a:endParaRPr lang="tr-TR"/>
        </a:p>
      </dgm:t>
    </dgm:pt>
    <dgm:pt modelId="{D80584A0-079A-4B1E-921A-4B38DD4FC235}">
      <dgm:prSet phldrT="[Metin]" custT="1"/>
      <dgm:spPr/>
      <dgm:t>
        <a:bodyPr/>
        <a:lstStyle/>
        <a:p>
          <a:r>
            <a:rPr lang="tr-TR" sz="1600" dirty="0" smtClean="0"/>
            <a:t>Endokrinoloji</a:t>
          </a:r>
          <a:endParaRPr lang="tr-TR" sz="1600" dirty="0"/>
        </a:p>
      </dgm:t>
    </dgm:pt>
    <dgm:pt modelId="{F432EB05-5CE6-479C-9974-DBDCFA3BF034}" type="parTrans" cxnId="{85FD0360-1543-4EDB-9A3E-DA3F89FC23AE}">
      <dgm:prSet/>
      <dgm:spPr/>
      <dgm:t>
        <a:bodyPr/>
        <a:lstStyle/>
        <a:p>
          <a:endParaRPr lang="tr-TR"/>
        </a:p>
      </dgm:t>
    </dgm:pt>
    <dgm:pt modelId="{9A2C46D4-3A9E-40A4-BC64-DD31C70AE659}" type="sibTrans" cxnId="{85FD0360-1543-4EDB-9A3E-DA3F89FC23AE}">
      <dgm:prSet/>
      <dgm:spPr/>
      <dgm:t>
        <a:bodyPr/>
        <a:lstStyle/>
        <a:p>
          <a:endParaRPr lang="tr-TR"/>
        </a:p>
      </dgm:t>
    </dgm:pt>
    <dgm:pt modelId="{1DB41098-AB25-4E69-A251-DD9171178127}">
      <dgm:prSet phldrT="[Metin]" custT="1"/>
      <dgm:spPr/>
      <dgm:t>
        <a:bodyPr/>
        <a:lstStyle/>
        <a:p>
          <a:r>
            <a:rPr lang="tr-TR" sz="1600" dirty="0" smtClean="0"/>
            <a:t>Kalp ve Damar Cerrahi</a:t>
          </a:r>
          <a:endParaRPr lang="tr-TR" sz="1600" dirty="0"/>
        </a:p>
      </dgm:t>
    </dgm:pt>
    <dgm:pt modelId="{656096DD-D1F0-4E2C-9B06-608972514F9F}" type="parTrans" cxnId="{A0E013B0-DEC7-46B5-8716-DAD63F7FEE48}">
      <dgm:prSet/>
      <dgm:spPr/>
      <dgm:t>
        <a:bodyPr/>
        <a:lstStyle/>
        <a:p>
          <a:endParaRPr lang="tr-TR"/>
        </a:p>
      </dgm:t>
    </dgm:pt>
    <dgm:pt modelId="{D4DBD50B-991A-4377-B314-D4DF77E5810B}" type="sibTrans" cxnId="{A0E013B0-DEC7-46B5-8716-DAD63F7FEE48}">
      <dgm:prSet/>
      <dgm:spPr/>
      <dgm:t>
        <a:bodyPr/>
        <a:lstStyle/>
        <a:p>
          <a:endParaRPr lang="tr-TR"/>
        </a:p>
      </dgm:t>
    </dgm:pt>
    <dgm:pt modelId="{B6E632D0-C874-40EF-AA00-2FF9C3814D1A}">
      <dgm:prSet phldrT="[Metin]" custT="1"/>
      <dgm:spPr/>
      <dgm:t>
        <a:bodyPr/>
        <a:lstStyle/>
        <a:p>
          <a:r>
            <a:rPr lang="tr-TR" sz="1600" dirty="0" smtClean="0"/>
            <a:t>Gastroenteroloji</a:t>
          </a:r>
          <a:endParaRPr lang="tr-TR" sz="1600" dirty="0"/>
        </a:p>
      </dgm:t>
    </dgm:pt>
    <dgm:pt modelId="{F3125AAE-751F-413B-8724-B215913E549E}" type="parTrans" cxnId="{C51CB03B-3A4C-45D6-AD98-19681BF6C0B8}">
      <dgm:prSet/>
      <dgm:spPr/>
      <dgm:t>
        <a:bodyPr/>
        <a:lstStyle/>
        <a:p>
          <a:endParaRPr lang="tr-TR"/>
        </a:p>
      </dgm:t>
    </dgm:pt>
    <dgm:pt modelId="{2B209E4C-642A-4C5B-8C82-A5AA6AD37C5A}" type="sibTrans" cxnId="{C51CB03B-3A4C-45D6-AD98-19681BF6C0B8}">
      <dgm:prSet/>
      <dgm:spPr/>
      <dgm:t>
        <a:bodyPr/>
        <a:lstStyle/>
        <a:p>
          <a:endParaRPr lang="tr-TR"/>
        </a:p>
      </dgm:t>
    </dgm:pt>
    <dgm:pt modelId="{7BDCCC8C-E618-449D-89C9-62BE9F486D1E}">
      <dgm:prSet phldrT="[Metin]" custT="1"/>
      <dgm:spPr/>
      <dgm:t>
        <a:bodyPr/>
        <a:lstStyle/>
        <a:p>
          <a:r>
            <a:rPr lang="tr-TR" sz="1600" dirty="0" smtClean="0"/>
            <a:t>Kardiyoloji</a:t>
          </a:r>
          <a:endParaRPr lang="tr-TR" sz="1600" dirty="0"/>
        </a:p>
      </dgm:t>
    </dgm:pt>
    <dgm:pt modelId="{8FE828B1-B2CD-4933-AA00-5218EC7B7A4D}" type="parTrans" cxnId="{81886853-3979-4A2D-BA05-C6289D997C17}">
      <dgm:prSet/>
      <dgm:spPr/>
      <dgm:t>
        <a:bodyPr/>
        <a:lstStyle/>
        <a:p>
          <a:endParaRPr lang="tr-TR"/>
        </a:p>
      </dgm:t>
    </dgm:pt>
    <dgm:pt modelId="{E809536F-D434-42F4-B654-8A1F4C614E7F}" type="sibTrans" cxnId="{81886853-3979-4A2D-BA05-C6289D997C17}">
      <dgm:prSet/>
      <dgm:spPr/>
      <dgm:t>
        <a:bodyPr/>
        <a:lstStyle/>
        <a:p>
          <a:endParaRPr lang="tr-TR"/>
        </a:p>
      </dgm:t>
    </dgm:pt>
    <dgm:pt modelId="{F44E1CB7-4AB9-4F72-9059-0FD6762C2A52}">
      <dgm:prSet phldrT="[Metin]" custT="1"/>
      <dgm:spPr/>
      <dgm:t>
        <a:bodyPr/>
        <a:lstStyle/>
        <a:p>
          <a:r>
            <a:rPr lang="tr-TR" sz="1600" dirty="0" smtClean="0"/>
            <a:t>Cerrahi</a:t>
          </a:r>
          <a:endParaRPr lang="tr-TR" sz="1600" dirty="0"/>
        </a:p>
      </dgm:t>
    </dgm:pt>
    <dgm:pt modelId="{456A71BC-2770-461B-BF05-B3004DBCC4F8}" type="parTrans" cxnId="{B0AF0914-6C58-469A-A6B2-A4ECA25F93E6}">
      <dgm:prSet/>
      <dgm:spPr/>
      <dgm:t>
        <a:bodyPr/>
        <a:lstStyle/>
        <a:p>
          <a:endParaRPr lang="tr-TR"/>
        </a:p>
      </dgm:t>
    </dgm:pt>
    <dgm:pt modelId="{316953BA-B48F-464B-83B2-13166924D3A8}" type="sibTrans" cxnId="{B0AF0914-6C58-469A-A6B2-A4ECA25F93E6}">
      <dgm:prSet/>
      <dgm:spPr/>
      <dgm:t>
        <a:bodyPr/>
        <a:lstStyle/>
        <a:p>
          <a:endParaRPr lang="tr-TR"/>
        </a:p>
      </dgm:t>
    </dgm:pt>
    <dgm:pt modelId="{3E39D222-9FF6-45EF-BFD2-E06A8CC54506}">
      <dgm:prSet phldrT="[Metin]" custT="1"/>
      <dgm:spPr/>
      <dgm:t>
        <a:bodyPr/>
        <a:lstStyle/>
        <a:p>
          <a:r>
            <a:rPr lang="tr-TR" sz="1600" dirty="0" smtClean="0"/>
            <a:t>Beslenme Uzmanı</a:t>
          </a:r>
          <a:endParaRPr lang="tr-TR" sz="1600" dirty="0"/>
        </a:p>
      </dgm:t>
    </dgm:pt>
    <dgm:pt modelId="{2E445E47-323B-439D-BE42-C9B07F720F20}" type="parTrans" cxnId="{DC3981E8-F559-4607-B0AA-86435E0BE238}">
      <dgm:prSet/>
      <dgm:spPr/>
      <dgm:t>
        <a:bodyPr/>
        <a:lstStyle/>
        <a:p>
          <a:endParaRPr lang="tr-TR"/>
        </a:p>
      </dgm:t>
    </dgm:pt>
    <dgm:pt modelId="{13CCBA08-7EF1-4CC5-902E-117212C67C97}" type="sibTrans" cxnId="{DC3981E8-F559-4607-B0AA-86435E0BE238}">
      <dgm:prSet/>
      <dgm:spPr/>
      <dgm:t>
        <a:bodyPr/>
        <a:lstStyle/>
        <a:p>
          <a:endParaRPr lang="tr-TR"/>
        </a:p>
      </dgm:t>
    </dgm:pt>
    <dgm:pt modelId="{56501E85-4CC9-4A1B-AA9E-5635477D04A7}" type="pres">
      <dgm:prSet presAssocID="{FF3C5D6D-CE9E-4DC4-8571-12F646FF7449}" presName="cycle" presStyleCnt="0">
        <dgm:presLayoutVars>
          <dgm:dir/>
          <dgm:resizeHandles val="exact"/>
        </dgm:presLayoutVars>
      </dgm:prSet>
      <dgm:spPr/>
    </dgm:pt>
    <dgm:pt modelId="{F22BDCF7-5C15-4AAA-AFB2-001E02FD7C89}" type="pres">
      <dgm:prSet presAssocID="{56095034-C44B-49B5-9B5D-4A0D471F5925}" presName="node" presStyleLbl="node1" presStyleIdx="0" presStyleCnt="9" custScaleX="182796" custScaleY="202742" custRadScaleRad="56730" custRadScaleInc="-688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827D0A-0727-4C2A-969B-49B63D680D80}" type="pres">
      <dgm:prSet presAssocID="{AF23657E-4BB3-4E96-85B0-CD1994B7A714}" presName="sibTrans" presStyleLbl="sibTrans2D1" presStyleIdx="0" presStyleCnt="9"/>
      <dgm:spPr/>
      <dgm:t>
        <a:bodyPr/>
        <a:lstStyle/>
        <a:p>
          <a:endParaRPr lang="tr-TR"/>
        </a:p>
      </dgm:t>
    </dgm:pt>
    <dgm:pt modelId="{FB2C7C1E-1E30-480E-8A2F-B991C7D13BF3}" type="pres">
      <dgm:prSet presAssocID="{AF23657E-4BB3-4E96-85B0-CD1994B7A714}" presName="connectorText" presStyleLbl="sibTrans2D1" presStyleIdx="0" presStyleCnt="9"/>
      <dgm:spPr/>
      <dgm:t>
        <a:bodyPr/>
        <a:lstStyle/>
        <a:p>
          <a:endParaRPr lang="tr-TR"/>
        </a:p>
      </dgm:t>
    </dgm:pt>
    <dgm:pt modelId="{7E06CEA6-7CA0-4F73-AD9E-AD7EC0DF90BA}" type="pres">
      <dgm:prSet presAssocID="{E4B62E9D-603A-4F5A-B985-606E967AA7E1}" presName="node" presStyleLbl="node1" presStyleIdx="1" presStyleCnt="9" custScaleX="152192" custScaleY="165687" custRadScaleRad="101517" custRadScaleInc="12335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154025-F36B-467F-9E7C-D366234E4AF3}" type="pres">
      <dgm:prSet presAssocID="{44783DD9-58F8-45ED-A1CD-924729282041}" presName="sibTrans" presStyleLbl="sibTrans2D1" presStyleIdx="1" presStyleCnt="9"/>
      <dgm:spPr/>
      <dgm:t>
        <a:bodyPr/>
        <a:lstStyle/>
        <a:p>
          <a:endParaRPr lang="tr-TR"/>
        </a:p>
      </dgm:t>
    </dgm:pt>
    <dgm:pt modelId="{2A6C51D7-58E4-427F-BF62-B9EF29607AEB}" type="pres">
      <dgm:prSet presAssocID="{44783DD9-58F8-45ED-A1CD-924729282041}" presName="connectorText" presStyleLbl="sibTrans2D1" presStyleIdx="1" presStyleCnt="9"/>
      <dgm:spPr/>
      <dgm:t>
        <a:bodyPr/>
        <a:lstStyle/>
        <a:p>
          <a:endParaRPr lang="tr-TR"/>
        </a:p>
      </dgm:t>
    </dgm:pt>
    <dgm:pt modelId="{B9653F62-5803-4521-8237-4B6EE0D2DC62}" type="pres">
      <dgm:prSet presAssocID="{9F0DA5F7-AB15-466C-AB37-099F51E06786}" presName="node" presStyleLbl="node1" presStyleIdx="2" presStyleCnt="9" custScaleX="135944" custScaleY="135628" custRadScaleRad="103372" custRadScaleInc="18319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FC25E5C-A7A3-4550-9043-E4A036BD0079}" type="pres">
      <dgm:prSet presAssocID="{E90FF9D9-B6E7-4C82-AFF5-4A6FEC700013}" presName="sibTrans" presStyleLbl="sibTrans2D1" presStyleIdx="2" presStyleCnt="9"/>
      <dgm:spPr/>
      <dgm:t>
        <a:bodyPr/>
        <a:lstStyle/>
        <a:p>
          <a:endParaRPr lang="tr-TR"/>
        </a:p>
      </dgm:t>
    </dgm:pt>
    <dgm:pt modelId="{482A5EA2-67AB-4BFE-86D5-81F912C64477}" type="pres">
      <dgm:prSet presAssocID="{E90FF9D9-B6E7-4C82-AFF5-4A6FEC700013}" presName="connectorText" presStyleLbl="sibTrans2D1" presStyleIdx="2" presStyleCnt="9"/>
      <dgm:spPr/>
      <dgm:t>
        <a:bodyPr/>
        <a:lstStyle/>
        <a:p>
          <a:endParaRPr lang="tr-TR"/>
        </a:p>
      </dgm:t>
    </dgm:pt>
    <dgm:pt modelId="{49135B98-B29C-46CD-9328-EDE6F6537259}" type="pres">
      <dgm:prSet presAssocID="{D80584A0-079A-4B1E-921A-4B38DD4FC235}" presName="node" presStyleLbl="node1" presStyleIdx="3" presStyleCnt="9" custScaleX="137150" custRadScaleRad="71136" custRadScaleInc="32180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F971BD-05A6-4FA4-A2F3-B39D90BAB838}" type="pres">
      <dgm:prSet presAssocID="{9A2C46D4-3A9E-40A4-BC64-DD31C70AE659}" presName="sibTrans" presStyleLbl="sibTrans2D1" presStyleIdx="3" presStyleCnt="9"/>
      <dgm:spPr/>
      <dgm:t>
        <a:bodyPr/>
        <a:lstStyle/>
        <a:p>
          <a:endParaRPr lang="tr-TR"/>
        </a:p>
      </dgm:t>
    </dgm:pt>
    <dgm:pt modelId="{86AA2F5D-21E8-4120-8F08-6BB68EFCC441}" type="pres">
      <dgm:prSet presAssocID="{9A2C46D4-3A9E-40A4-BC64-DD31C70AE659}" presName="connectorText" presStyleLbl="sibTrans2D1" presStyleIdx="3" presStyleCnt="9"/>
      <dgm:spPr/>
      <dgm:t>
        <a:bodyPr/>
        <a:lstStyle/>
        <a:p>
          <a:endParaRPr lang="tr-TR"/>
        </a:p>
      </dgm:t>
    </dgm:pt>
    <dgm:pt modelId="{C9B3FD1F-4B17-4B54-9A53-C47F9C88949D}" type="pres">
      <dgm:prSet presAssocID="{7BDCCC8C-E618-449D-89C9-62BE9F486D1E}" presName="node" presStyleLbl="node1" presStyleIdx="4" presStyleCnt="9" custRadScaleRad="72706" custRadScaleInc="2991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2838E8-74DF-4851-8625-8B32122675D1}" type="pres">
      <dgm:prSet presAssocID="{E809536F-D434-42F4-B654-8A1F4C614E7F}" presName="sibTrans" presStyleLbl="sibTrans2D1" presStyleIdx="4" presStyleCnt="9"/>
      <dgm:spPr/>
      <dgm:t>
        <a:bodyPr/>
        <a:lstStyle/>
        <a:p>
          <a:endParaRPr lang="tr-TR"/>
        </a:p>
      </dgm:t>
    </dgm:pt>
    <dgm:pt modelId="{32D4E3C0-3DD7-4E22-9828-18DEF737AFAE}" type="pres">
      <dgm:prSet presAssocID="{E809536F-D434-42F4-B654-8A1F4C614E7F}" presName="connectorText" presStyleLbl="sibTrans2D1" presStyleIdx="4" presStyleCnt="9"/>
      <dgm:spPr/>
      <dgm:t>
        <a:bodyPr/>
        <a:lstStyle/>
        <a:p>
          <a:endParaRPr lang="tr-TR"/>
        </a:p>
      </dgm:t>
    </dgm:pt>
    <dgm:pt modelId="{9FD43E0C-E1C4-4DA1-846B-9F8CB5EDA6FC}" type="pres">
      <dgm:prSet presAssocID="{1DB41098-AB25-4E69-A251-DD9171178127}" presName="node" presStyleLbl="node1" presStyleIdx="5" presStyleCnt="9" custRadScaleRad="79394" custRadScaleInc="24606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A4251D-AACD-4E8E-9559-34C4C545AA1E}" type="pres">
      <dgm:prSet presAssocID="{D4DBD50B-991A-4377-B314-D4DF77E5810B}" presName="sibTrans" presStyleLbl="sibTrans2D1" presStyleIdx="5" presStyleCnt="9"/>
      <dgm:spPr/>
      <dgm:t>
        <a:bodyPr/>
        <a:lstStyle/>
        <a:p>
          <a:endParaRPr lang="tr-TR"/>
        </a:p>
      </dgm:t>
    </dgm:pt>
    <dgm:pt modelId="{205839B2-CAD5-492C-ABD2-54D5A99A9A0C}" type="pres">
      <dgm:prSet presAssocID="{D4DBD50B-991A-4377-B314-D4DF77E5810B}" presName="connectorText" presStyleLbl="sibTrans2D1" presStyleIdx="5" presStyleCnt="9"/>
      <dgm:spPr/>
      <dgm:t>
        <a:bodyPr/>
        <a:lstStyle/>
        <a:p>
          <a:endParaRPr lang="tr-TR"/>
        </a:p>
      </dgm:t>
    </dgm:pt>
    <dgm:pt modelId="{04B868F1-8D3B-4260-8AF0-A94059F52AAC}" type="pres">
      <dgm:prSet presAssocID="{F44E1CB7-4AB9-4F72-9059-0FD6762C2A52}" presName="node" presStyleLbl="node1" presStyleIdx="6" presStyleCnt="9" custRadScaleRad="94348" custRadScaleInc="1484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1AD5D7-254B-42A5-B9F3-6C3CB2932336}" type="pres">
      <dgm:prSet presAssocID="{316953BA-B48F-464B-83B2-13166924D3A8}" presName="sibTrans" presStyleLbl="sibTrans2D1" presStyleIdx="6" presStyleCnt="9"/>
      <dgm:spPr/>
      <dgm:t>
        <a:bodyPr/>
        <a:lstStyle/>
        <a:p>
          <a:endParaRPr lang="tr-TR"/>
        </a:p>
      </dgm:t>
    </dgm:pt>
    <dgm:pt modelId="{4424FCF0-18AA-4D77-9791-8E874623897E}" type="pres">
      <dgm:prSet presAssocID="{316953BA-B48F-464B-83B2-13166924D3A8}" presName="connectorText" presStyleLbl="sibTrans2D1" presStyleIdx="6" presStyleCnt="9"/>
      <dgm:spPr/>
      <dgm:t>
        <a:bodyPr/>
        <a:lstStyle/>
        <a:p>
          <a:endParaRPr lang="tr-TR"/>
        </a:p>
      </dgm:t>
    </dgm:pt>
    <dgm:pt modelId="{5F6EF3E9-5A11-4648-8BA9-4F54F1CCC98A}" type="pres">
      <dgm:prSet presAssocID="{B6E632D0-C874-40EF-AA00-2FF9C3814D1A}" presName="node" presStyleLbl="node1" presStyleIdx="7" presStyleCnt="9" custScaleX="104277" custRadScaleRad="109098" custRadScaleInc="4272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6F8A0D-E7E1-4121-A7F3-1D198F26B667}" type="pres">
      <dgm:prSet presAssocID="{2B209E4C-642A-4C5B-8C82-A5AA6AD37C5A}" presName="sibTrans" presStyleLbl="sibTrans2D1" presStyleIdx="7" presStyleCnt="9"/>
      <dgm:spPr/>
      <dgm:t>
        <a:bodyPr/>
        <a:lstStyle/>
        <a:p>
          <a:endParaRPr lang="tr-TR"/>
        </a:p>
      </dgm:t>
    </dgm:pt>
    <dgm:pt modelId="{902CDD93-EFDD-4795-B67F-EBE5E3A95052}" type="pres">
      <dgm:prSet presAssocID="{2B209E4C-642A-4C5B-8C82-A5AA6AD37C5A}" presName="connectorText" presStyleLbl="sibTrans2D1" presStyleIdx="7" presStyleCnt="9"/>
      <dgm:spPr/>
      <dgm:t>
        <a:bodyPr/>
        <a:lstStyle/>
        <a:p>
          <a:endParaRPr lang="tr-TR"/>
        </a:p>
      </dgm:t>
    </dgm:pt>
    <dgm:pt modelId="{FA491AA6-F204-47BB-ADB2-66DF2107293D}" type="pres">
      <dgm:prSet presAssocID="{3E39D222-9FF6-45EF-BFD2-E06A8CC54506}" presName="node" presStyleLbl="node1" presStyleIdx="8" presStyleCnt="9" custRadScaleRad="111228" custRadScaleInc="-6294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62B8FEC-C679-4E33-88DA-6B17C738037B}" type="pres">
      <dgm:prSet presAssocID="{13CCBA08-7EF1-4CC5-902E-117212C67C97}" presName="sibTrans" presStyleLbl="sibTrans2D1" presStyleIdx="8" presStyleCnt="9"/>
      <dgm:spPr/>
      <dgm:t>
        <a:bodyPr/>
        <a:lstStyle/>
        <a:p>
          <a:endParaRPr lang="tr-TR"/>
        </a:p>
      </dgm:t>
    </dgm:pt>
    <dgm:pt modelId="{B7CA5651-B86C-4592-A20A-0FA3467B981E}" type="pres">
      <dgm:prSet presAssocID="{13CCBA08-7EF1-4CC5-902E-117212C67C97}" presName="connectorText" presStyleLbl="sibTrans2D1" presStyleIdx="8" presStyleCnt="9"/>
      <dgm:spPr/>
      <dgm:t>
        <a:bodyPr/>
        <a:lstStyle/>
        <a:p>
          <a:endParaRPr lang="tr-TR"/>
        </a:p>
      </dgm:t>
    </dgm:pt>
  </dgm:ptLst>
  <dgm:cxnLst>
    <dgm:cxn modelId="{C22AFB94-0E70-43F4-B7D9-892BF428D3BA}" type="presOf" srcId="{E4B62E9D-603A-4F5A-B985-606E967AA7E1}" destId="{7E06CEA6-7CA0-4F73-AD9E-AD7EC0DF90BA}" srcOrd="0" destOrd="0" presId="urn:microsoft.com/office/officeart/2005/8/layout/cycle2"/>
    <dgm:cxn modelId="{8A3431C6-D463-48CC-B851-C6A29155E7DB}" type="presOf" srcId="{316953BA-B48F-464B-83B2-13166924D3A8}" destId="{6F1AD5D7-254B-42A5-B9F3-6C3CB2932336}" srcOrd="0" destOrd="0" presId="urn:microsoft.com/office/officeart/2005/8/layout/cycle2"/>
    <dgm:cxn modelId="{D0B66822-64E3-47E2-A07D-3C2D9D9B221C}" type="presOf" srcId="{7BDCCC8C-E618-449D-89C9-62BE9F486D1E}" destId="{C9B3FD1F-4B17-4B54-9A53-C47F9C88949D}" srcOrd="0" destOrd="0" presId="urn:microsoft.com/office/officeart/2005/8/layout/cycle2"/>
    <dgm:cxn modelId="{135090CE-F9FB-46A6-A452-4385FDCD5921}" type="presOf" srcId="{1DB41098-AB25-4E69-A251-DD9171178127}" destId="{9FD43E0C-E1C4-4DA1-846B-9F8CB5EDA6FC}" srcOrd="0" destOrd="0" presId="urn:microsoft.com/office/officeart/2005/8/layout/cycle2"/>
    <dgm:cxn modelId="{CE865B3F-AB81-47BC-8964-6C26AB0722E6}" type="presOf" srcId="{9F0DA5F7-AB15-466C-AB37-099F51E06786}" destId="{B9653F62-5803-4521-8237-4B6EE0D2DC62}" srcOrd="0" destOrd="0" presId="urn:microsoft.com/office/officeart/2005/8/layout/cycle2"/>
    <dgm:cxn modelId="{B0AF0914-6C58-469A-A6B2-A4ECA25F93E6}" srcId="{FF3C5D6D-CE9E-4DC4-8571-12F646FF7449}" destId="{F44E1CB7-4AB9-4F72-9059-0FD6762C2A52}" srcOrd="6" destOrd="0" parTransId="{456A71BC-2770-461B-BF05-B3004DBCC4F8}" sibTransId="{316953BA-B48F-464B-83B2-13166924D3A8}"/>
    <dgm:cxn modelId="{3C75E341-A30F-4EE1-A976-4AC6611A5F6D}" srcId="{FF3C5D6D-CE9E-4DC4-8571-12F646FF7449}" destId="{56095034-C44B-49B5-9B5D-4A0D471F5925}" srcOrd="0" destOrd="0" parTransId="{3A5C9207-E872-429A-8734-ADDCF298E9DA}" sibTransId="{AF23657E-4BB3-4E96-85B0-CD1994B7A714}"/>
    <dgm:cxn modelId="{C51CB03B-3A4C-45D6-AD98-19681BF6C0B8}" srcId="{FF3C5D6D-CE9E-4DC4-8571-12F646FF7449}" destId="{B6E632D0-C874-40EF-AA00-2FF9C3814D1A}" srcOrd="7" destOrd="0" parTransId="{F3125AAE-751F-413B-8724-B215913E549E}" sibTransId="{2B209E4C-642A-4C5B-8C82-A5AA6AD37C5A}"/>
    <dgm:cxn modelId="{0C5DBEA7-DFE5-4BA8-86C5-75FAF380226E}" type="presOf" srcId="{B6E632D0-C874-40EF-AA00-2FF9C3814D1A}" destId="{5F6EF3E9-5A11-4648-8BA9-4F54F1CCC98A}" srcOrd="0" destOrd="0" presId="urn:microsoft.com/office/officeart/2005/8/layout/cycle2"/>
    <dgm:cxn modelId="{75E82FD4-1FBD-4517-95DC-0581E5523B6A}" type="presOf" srcId="{9A2C46D4-3A9E-40A4-BC64-DD31C70AE659}" destId="{86AA2F5D-21E8-4120-8F08-6BB68EFCC441}" srcOrd="1" destOrd="0" presId="urn:microsoft.com/office/officeart/2005/8/layout/cycle2"/>
    <dgm:cxn modelId="{10322568-0D0D-49BF-B927-A3160F48A50F}" type="presOf" srcId="{E90FF9D9-B6E7-4C82-AFF5-4A6FEC700013}" destId="{482A5EA2-67AB-4BFE-86D5-81F912C64477}" srcOrd="1" destOrd="0" presId="urn:microsoft.com/office/officeart/2005/8/layout/cycle2"/>
    <dgm:cxn modelId="{D2B892F8-AD0F-48EF-AA48-1A2EA4CC59DD}" type="presOf" srcId="{9A2C46D4-3A9E-40A4-BC64-DD31C70AE659}" destId="{7DF971BD-05A6-4FA4-A2F3-B39D90BAB838}" srcOrd="0" destOrd="0" presId="urn:microsoft.com/office/officeart/2005/8/layout/cycle2"/>
    <dgm:cxn modelId="{031B07F8-530B-4829-884E-29BAD4C98940}" type="presOf" srcId="{FF3C5D6D-CE9E-4DC4-8571-12F646FF7449}" destId="{56501E85-4CC9-4A1B-AA9E-5635477D04A7}" srcOrd="0" destOrd="0" presId="urn:microsoft.com/office/officeart/2005/8/layout/cycle2"/>
    <dgm:cxn modelId="{04E76921-D474-452D-958D-BD65B6A2269A}" type="presOf" srcId="{E90FF9D9-B6E7-4C82-AFF5-4A6FEC700013}" destId="{BFC25E5C-A7A3-4550-9043-E4A036BD0079}" srcOrd="0" destOrd="0" presId="urn:microsoft.com/office/officeart/2005/8/layout/cycle2"/>
    <dgm:cxn modelId="{6342D06B-9A10-4CEF-BC32-C27D205CB014}" type="presOf" srcId="{316953BA-B48F-464B-83B2-13166924D3A8}" destId="{4424FCF0-18AA-4D77-9791-8E874623897E}" srcOrd="1" destOrd="0" presId="urn:microsoft.com/office/officeart/2005/8/layout/cycle2"/>
    <dgm:cxn modelId="{DC19AF0E-F6B2-47C5-BADC-C09BDB7E85AC}" type="presOf" srcId="{F44E1CB7-4AB9-4F72-9059-0FD6762C2A52}" destId="{04B868F1-8D3B-4260-8AF0-A94059F52AAC}" srcOrd="0" destOrd="0" presId="urn:microsoft.com/office/officeart/2005/8/layout/cycle2"/>
    <dgm:cxn modelId="{DF5F71F5-1F8E-46D4-AEB8-B46EE9A18B42}" type="presOf" srcId="{13CCBA08-7EF1-4CC5-902E-117212C67C97}" destId="{B7CA5651-B86C-4592-A20A-0FA3467B981E}" srcOrd="1" destOrd="0" presId="urn:microsoft.com/office/officeart/2005/8/layout/cycle2"/>
    <dgm:cxn modelId="{55085B00-44EA-401A-8A39-B90F0E2B4CCA}" type="presOf" srcId="{D80584A0-079A-4B1E-921A-4B38DD4FC235}" destId="{49135B98-B29C-46CD-9328-EDE6F6537259}" srcOrd="0" destOrd="0" presId="urn:microsoft.com/office/officeart/2005/8/layout/cycle2"/>
    <dgm:cxn modelId="{41452696-7472-4834-AA4E-551614AD6B6C}" srcId="{FF3C5D6D-CE9E-4DC4-8571-12F646FF7449}" destId="{9F0DA5F7-AB15-466C-AB37-099F51E06786}" srcOrd="2" destOrd="0" parTransId="{9C4F63AB-38D0-4920-B6AB-8E7C4054F810}" sibTransId="{E90FF9D9-B6E7-4C82-AFF5-4A6FEC700013}"/>
    <dgm:cxn modelId="{D5C71E3A-F59E-4054-BD09-766008CB7152}" type="presOf" srcId="{44783DD9-58F8-45ED-A1CD-924729282041}" destId="{2A6C51D7-58E4-427F-BF62-B9EF29607AEB}" srcOrd="1" destOrd="0" presId="urn:microsoft.com/office/officeart/2005/8/layout/cycle2"/>
    <dgm:cxn modelId="{96337F8B-967C-45E3-8C8F-A82C6FB64352}" type="presOf" srcId="{D4DBD50B-991A-4377-B314-D4DF77E5810B}" destId="{205839B2-CAD5-492C-ABD2-54D5A99A9A0C}" srcOrd="1" destOrd="0" presId="urn:microsoft.com/office/officeart/2005/8/layout/cycle2"/>
    <dgm:cxn modelId="{44941B7C-6D08-4698-858B-78EBF5CB2445}" type="presOf" srcId="{AF23657E-4BB3-4E96-85B0-CD1994B7A714}" destId="{F1827D0A-0727-4C2A-969B-49B63D680D80}" srcOrd="0" destOrd="0" presId="urn:microsoft.com/office/officeart/2005/8/layout/cycle2"/>
    <dgm:cxn modelId="{93E0F0E6-715A-4B66-8400-174C4736C95D}" type="presOf" srcId="{56095034-C44B-49B5-9B5D-4A0D471F5925}" destId="{F22BDCF7-5C15-4AAA-AFB2-001E02FD7C89}" srcOrd="0" destOrd="0" presId="urn:microsoft.com/office/officeart/2005/8/layout/cycle2"/>
    <dgm:cxn modelId="{F7E6800B-A5F7-4B9B-829A-6E5206E6EA5B}" srcId="{FF3C5D6D-CE9E-4DC4-8571-12F646FF7449}" destId="{E4B62E9D-603A-4F5A-B985-606E967AA7E1}" srcOrd="1" destOrd="0" parTransId="{A8551C1C-EC28-4201-A412-5BDDBF7C29F4}" sibTransId="{44783DD9-58F8-45ED-A1CD-924729282041}"/>
    <dgm:cxn modelId="{BBF50915-EB38-4251-B874-4CE4D3DCB342}" type="presOf" srcId="{13CCBA08-7EF1-4CC5-902E-117212C67C97}" destId="{762B8FEC-C679-4E33-88DA-6B17C738037B}" srcOrd="0" destOrd="0" presId="urn:microsoft.com/office/officeart/2005/8/layout/cycle2"/>
    <dgm:cxn modelId="{85FD0360-1543-4EDB-9A3E-DA3F89FC23AE}" srcId="{FF3C5D6D-CE9E-4DC4-8571-12F646FF7449}" destId="{D80584A0-079A-4B1E-921A-4B38DD4FC235}" srcOrd="3" destOrd="0" parTransId="{F432EB05-5CE6-479C-9974-DBDCFA3BF034}" sibTransId="{9A2C46D4-3A9E-40A4-BC64-DD31C70AE659}"/>
    <dgm:cxn modelId="{271BAD47-EF57-47B0-A783-A476F80FD6A5}" type="presOf" srcId="{E809536F-D434-42F4-B654-8A1F4C614E7F}" destId="{32D4E3C0-3DD7-4E22-9828-18DEF737AFAE}" srcOrd="1" destOrd="0" presId="urn:microsoft.com/office/officeart/2005/8/layout/cycle2"/>
    <dgm:cxn modelId="{81886853-3979-4A2D-BA05-C6289D997C17}" srcId="{FF3C5D6D-CE9E-4DC4-8571-12F646FF7449}" destId="{7BDCCC8C-E618-449D-89C9-62BE9F486D1E}" srcOrd="4" destOrd="0" parTransId="{8FE828B1-B2CD-4933-AA00-5218EC7B7A4D}" sibTransId="{E809536F-D434-42F4-B654-8A1F4C614E7F}"/>
    <dgm:cxn modelId="{A0E013B0-DEC7-46B5-8716-DAD63F7FEE48}" srcId="{FF3C5D6D-CE9E-4DC4-8571-12F646FF7449}" destId="{1DB41098-AB25-4E69-A251-DD9171178127}" srcOrd="5" destOrd="0" parTransId="{656096DD-D1F0-4E2C-9B06-608972514F9F}" sibTransId="{D4DBD50B-991A-4377-B314-D4DF77E5810B}"/>
    <dgm:cxn modelId="{76ABAF31-628A-4A72-8069-260000560E3F}" type="presOf" srcId="{3E39D222-9FF6-45EF-BFD2-E06A8CC54506}" destId="{FA491AA6-F204-47BB-ADB2-66DF2107293D}" srcOrd="0" destOrd="0" presId="urn:microsoft.com/office/officeart/2005/8/layout/cycle2"/>
    <dgm:cxn modelId="{51D1C757-4969-44B0-B9F6-7227A714937C}" type="presOf" srcId="{2B209E4C-642A-4C5B-8C82-A5AA6AD37C5A}" destId="{076F8A0D-E7E1-4121-A7F3-1D198F26B667}" srcOrd="0" destOrd="0" presId="urn:microsoft.com/office/officeart/2005/8/layout/cycle2"/>
    <dgm:cxn modelId="{6C13163A-D8E7-40AF-A015-334E577F885E}" type="presOf" srcId="{E809536F-D434-42F4-B654-8A1F4C614E7F}" destId="{0B2838E8-74DF-4851-8625-8B32122675D1}" srcOrd="0" destOrd="0" presId="urn:microsoft.com/office/officeart/2005/8/layout/cycle2"/>
    <dgm:cxn modelId="{DF16219F-4007-43B1-A9D2-97CFBDEDBB4A}" type="presOf" srcId="{AF23657E-4BB3-4E96-85B0-CD1994B7A714}" destId="{FB2C7C1E-1E30-480E-8A2F-B991C7D13BF3}" srcOrd="1" destOrd="0" presId="urn:microsoft.com/office/officeart/2005/8/layout/cycle2"/>
    <dgm:cxn modelId="{78EF3757-75DA-4AE3-AB5D-7A3BC1165EC7}" type="presOf" srcId="{D4DBD50B-991A-4377-B314-D4DF77E5810B}" destId="{67A4251D-AACD-4E8E-9559-34C4C545AA1E}" srcOrd="0" destOrd="0" presId="urn:microsoft.com/office/officeart/2005/8/layout/cycle2"/>
    <dgm:cxn modelId="{2863C6AE-49F8-49E4-A12B-BD040DE6178A}" type="presOf" srcId="{44783DD9-58F8-45ED-A1CD-924729282041}" destId="{FF154025-F36B-467F-9E7C-D366234E4AF3}" srcOrd="0" destOrd="0" presId="urn:microsoft.com/office/officeart/2005/8/layout/cycle2"/>
    <dgm:cxn modelId="{D8D41A5D-582C-4C0A-9216-35613BC753E1}" type="presOf" srcId="{2B209E4C-642A-4C5B-8C82-A5AA6AD37C5A}" destId="{902CDD93-EFDD-4795-B67F-EBE5E3A95052}" srcOrd="1" destOrd="0" presId="urn:microsoft.com/office/officeart/2005/8/layout/cycle2"/>
    <dgm:cxn modelId="{DC3981E8-F559-4607-B0AA-86435E0BE238}" srcId="{FF3C5D6D-CE9E-4DC4-8571-12F646FF7449}" destId="{3E39D222-9FF6-45EF-BFD2-E06A8CC54506}" srcOrd="8" destOrd="0" parTransId="{2E445E47-323B-439D-BE42-C9B07F720F20}" sibTransId="{13CCBA08-7EF1-4CC5-902E-117212C67C97}"/>
    <dgm:cxn modelId="{0BB676AE-42B1-4C0F-BFB6-DF4114F29561}" type="presParOf" srcId="{56501E85-4CC9-4A1B-AA9E-5635477D04A7}" destId="{F22BDCF7-5C15-4AAA-AFB2-001E02FD7C89}" srcOrd="0" destOrd="0" presId="urn:microsoft.com/office/officeart/2005/8/layout/cycle2"/>
    <dgm:cxn modelId="{49509250-D895-47F8-88C2-20AAD4A34263}" type="presParOf" srcId="{56501E85-4CC9-4A1B-AA9E-5635477D04A7}" destId="{F1827D0A-0727-4C2A-969B-49B63D680D80}" srcOrd="1" destOrd="0" presId="urn:microsoft.com/office/officeart/2005/8/layout/cycle2"/>
    <dgm:cxn modelId="{D653E79C-8CF5-4CEC-A2E2-BBB63E925E6C}" type="presParOf" srcId="{F1827D0A-0727-4C2A-969B-49B63D680D80}" destId="{FB2C7C1E-1E30-480E-8A2F-B991C7D13BF3}" srcOrd="0" destOrd="0" presId="urn:microsoft.com/office/officeart/2005/8/layout/cycle2"/>
    <dgm:cxn modelId="{6FF06580-65C1-4768-914D-FD6037812118}" type="presParOf" srcId="{56501E85-4CC9-4A1B-AA9E-5635477D04A7}" destId="{7E06CEA6-7CA0-4F73-AD9E-AD7EC0DF90BA}" srcOrd="2" destOrd="0" presId="urn:microsoft.com/office/officeart/2005/8/layout/cycle2"/>
    <dgm:cxn modelId="{7653FA53-460D-4297-B3E7-2F7290C4B46C}" type="presParOf" srcId="{56501E85-4CC9-4A1B-AA9E-5635477D04A7}" destId="{FF154025-F36B-467F-9E7C-D366234E4AF3}" srcOrd="3" destOrd="0" presId="urn:microsoft.com/office/officeart/2005/8/layout/cycle2"/>
    <dgm:cxn modelId="{30F314A2-863F-4B68-8F05-A80669014AA5}" type="presParOf" srcId="{FF154025-F36B-467F-9E7C-D366234E4AF3}" destId="{2A6C51D7-58E4-427F-BF62-B9EF29607AEB}" srcOrd="0" destOrd="0" presId="urn:microsoft.com/office/officeart/2005/8/layout/cycle2"/>
    <dgm:cxn modelId="{0FF254CC-C42E-409A-AC4A-6CC6CEA59244}" type="presParOf" srcId="{56501E85-4CC9-4A1B-AA9E-5635477D04A7}" destId="{B9653F62-5803-4521-8237-4B6EE0D2DC62}" srcOrd="4" destOrd="0" presId="urn:microsoft.com/office/officeart/2005/8/layout/cycle2"/>
    <dgm:cxn modelId="{721092BA-009C-4F97-B489-6E227AE28AE3}" type="presParOf" srcId="{56501E85-4CC9-4A1B-AA9E-5635477D04A7}" destId="{BFC25E5C-A7A3-4550-9043-E4A036BD0079}" srcOrd="5" destOrd="0" presId="urn:microsoft.com/office/officeart/2005/8/layout/cycle2"/>
    <dgm:cxn modelId="{C5540A7A-37E8-4AA2-8C24-56B33A3C3482}" type="presParOf" srcId="{BFC25E5C-A7A3-4550-9043-E4A036BD0079}" destId="{482A5EA2-67AB-4BFE-86D5-81F912C64477}" srcOrd="0" destOrd="0" presId="urn:microsoft.com/office/officeart/2005/8/layout/cycle2"/>
    <dgm:cxn modelId="{63D23032-2230-433C-9082-EB6F95579368}" type="presParOf" srcId="{56501E85-4CC9-4A1B-AA9E-5635477D04A7}" destId="{49135B98-B29C-46CD-9328-EDE6F6537259}" srcOrd="6" destOrd="0" presId="urn:microsoft.com/office/officeart/2005/8/layout/cycle2"/>
    <dgm:cxn modelId="{6FCC48C6-E1EA-42A3-BA4A-5A1E1E232771}" type="presParOf" srcId="{56501E85-4CC9-4A1B-AA9E-5635477D04A7}" destId="{7DF971BD-05A6-4FA4-A2F3-B39D90BAB838}" srcOrd="7" destOrd="0" presId="urn:microsoft.com/office/officeart/2005/8/layout/cycle2"/>
    <dgm:cxn modelId="{94C413B9-D889-41E2-856C-FB5C1E084CB3}" type="presParOf" srcId="{7DF971BD-05A6-4FA4-A2F3-B39D90BAB838}" destId="{86AA2F5D-21E8-4120-8F08-6BB68EFCC441}" srcOrd="0" destOrd="0" presId="urn:microsoft.com/office/officeart/2005/8/layout/cycle2"/>
    <dgm:cxn modelId="{7D51200E-A217-4E98-8259-5F9290D750F5}" type="presParOf" srcId="{56501E85-4CC9-4A1B-AA9E-5635477D04A7}" destId="{C9B3FD1F-4B17-4B54-9A53-C47F9C88949D}" srcOrd="8" destOrd="0" presId="urn:microsoft.com/office/officeart/2005/8/layout/cycle2"/>
    <dgm:cxn modelId="{8981B934-E792-4FF3-87DE-974AD86FE9A4}" type="presParOf" srcId="{56501E85-4CC9-4A1B-AA9E-5635477D04A7}" destId="{0B2838E8-74DF-4851-8625-8B32122675D1}" srcOrd="9" destOrd="0" presId="urn:microsoft.com/office/officeart/2005/8/layout/cycle2"/>
    <dgm:cxn modelId="{5F0AD2BD-A5E3-4777-BF8C-6EACC0A75E7E}" type="presParOf" srcId="{0B2838E8-74DF-4851-8625-8B32122675D1}" destId="{32D4E3C0-3DD7-4E22-9828-18DEF737AFAE}" srcOrd="0" destOrd="0" presId="urn:microsoft.com/office/officeart/2005/8/layout/cycle2"/>
    <dgm:cxn modelId="{78008706-F7D4-465B-97E5-31D8D60543B0}" type="presParOf" srcId="{56501E85-4CC9-4A1B-AA9E-5635477D04A7}" destId="{9FD43E0C-E1C4-4DA1-846B-9F8CB5EDA6FC}" srcOrd="10" destOrd="0" presId="urn:microsoft.com/office/officeart/2005/8/layout/cycle2"/>
    <dgm:cxn modelId="{2A78F5AA-BFFE-4DC1-AC4A-A36F38C26B07}" type="presParOf" srcId="{56501E85-4CC9-4A1B-AA9E-5635477D04A7}" destId="{67A4251D-AACD-4E8E-9559-34C4C545AA1E}" srcOrd="11" destOrd="0" presId="urn:microsoft.com/office/officeart/2005/8/layout/cycle2"/>
    <dgm:cxn modelId="{D1A25120-792B-4940-8C4E-25F131D0EF16}" type="presParOf" srcId="{67A4251D-AACD-4E8E-9559-34C4C545AA1E}" destId="{205839B2-CAD5-492C-ABD2-54D5A99A9A0C}" srcOrd="0" destOrd="0" presId="urn:microsoft.com/office/officeart/2005/8/layout/cycle2"/>
    <dgm:cxn modelId="{C219B263-9E4F-4A6C-8993-397C17BC87B8}" type="presParOf" srcId="{56501E85-4CC9-4A1B-AA9E-5635477D04A7}" destId="{04B868F1-8D3B-4260-8AF0-A94059F52AAC}" srcOrd="12" destOrd="0" presId="urn:microsoft.com/office/officeart/2005/8/layout/cycle2"/>
    <dgm:cxn modelId="{4D3E80BA-DA8D-4BFF-BF14-BCE8512FC14E}" type="presParOf" srcId="{56501E85-4CC9-4A1B-AA9E-5635477D04A7}" destId="{6F1AD5D7-254B-42A5-B9F3-6C3CB2932336}" srcOrd="13" destOrd="0" presId="urn:microsoft.com/office/officeart/2005/8/layout/cycle2"/>
    <dgm:cxn modelId="{CECBCA7B-5C20-453B-B950-5884D721EC7B}" type="presParOf" srcId="{6F1AD5D7-254B-42A5-B9F3-6C3CB2932336}" destId="{4424FCF0-18AA-4D77-9791-8E874623897E}" srcOrd="0" destOrd="0" presId="urn:microsoft.com/office/officeart/2005/8/layout/cycle2"/>
    <dgm:cxn modelId="{EC953126-2BEB-49E1-96B9-E90C13A9164F}" type="presParOf" srcId="{56501E85-4CC9-4A1B-AA9E-5635477D04A7}" destId="{5F6EF3E9-5A11-4648-8BA9-4F54F1CCC98A}" srcOrd="14" destOrd="0" presId="urn:microsoft.com/office/officeart/2005/8/layout/cycle2"/>
    <dgm:cxn modelId="{203F5DDB-3AC1-47B2-AF16-45C6E720FD6D}" type="presParOf" srcId="{56501E85-4CC9-4A1B-AA9E-5635477D04A7}" destId="{076F8A0D-E7E1-4121-A7F3-1D198F26B667}" srcOrd="15" destOrd="0" presId="urn:microsoft.com/office/officeart/2005/8/layout/cycle2"/>
    <dgm:cxn modelId="{36D4BD76-6E43-46F7-8AB4-919D099DE85E}" type="presParOf" srcId="{076F8A0D-E7E1-4121-A7F3-1D198F26B667}" destId="{902CDD93-EFDD-4795-B67F-EBE5E3A95052}" srcOrd="0" destOrd="0" presId="urn:microsoft.com/office/officeart/2005/8/layout/cycle2"/>
    <dgm:cxn modelId="{207961DD-C02D-48CE-86E1-8038683F0184}" type="presParOf" srcId="{56501E85-4CC9-4A1B-AA9E-5635477D04A7}" destId="{FA491AA6-F204-47BB-ADB2-66DF2107293D}" srcOrd="16" destOrd="0" presId="urn:microsoft.com/office/officeart/2005/8/layout/cycle2"/>
    <dgm:cxn modelId="{9A185422-DA74-4A60-8B54-0E6F20009957}" type="presParOf" srcId="{56501E85-4CC9-4A1B-AA9E-5635477D04A7}" destId="{762B8FEC-C679-4E33-88DA-6B17C738037B}" srcOrd="17" destOrd="0" presId="urn:microsoft.com/office/officeart/2005/8/layout/cycle2"/>
    <dgm:cxn modelId="{6CE08610-8D85-43B9-889D-7ADC92A53A74}" type="presParOf" srcId="{762B8FEC-C679-4E33-88DA-6B17C738037B}" destId="{B7CA5651-B86C-4592-A20A-0FA3467B981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E53C2A-6D31-4422-AA9B-7235208EC2E7}" type="doc">
      <dgm:prSet loTypeId="urn:microsoft.com/office/officeart/2005/8/layout/radial6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78915E08-D980-40D4-A28A-899F6C7612D8}">
      <dgm:prSet phldrT="[Metin]"/>
      <dgm:spPr/>
      <dgm:t>
        <a:bodyPr/>
        <a:lstStyle/>
        <a:p>
          <a:r>
            <a:rPr lang="tr-TR" b="1" dirty="0" smtClean="0">
              <a:solidFill>
                <a:srgbClr val="FFFF00"/>
              </a:solidFill>
            </a:rPr>
            <a:t>AMONYAK TAKIMI</a:t>
          </a:r>
          <a:endParaRPr lang="tr-TR" b="1" dirty="0">
            <a:solidFill>
              <a:srgbClr val="FFFF00"/>
            </a:solidFill>
          </a:endParaRPr>
        </a:p>
      </dgm:t>
    </dgm:pt>
    <dgm:pt modelId="{EBBCA357-09D1-4F9F-9001-F7C1F42ACD14}" type="parTrans" cxnId="{BCD011F8-ED9E-4FEE-A99C-3189501FBF94}">
      <dgm:prSet/>
      <dgm:spPr/>
      <dgm:t>
        <a:bodyPr/>
        <a:lstStyle/>
        <a:p>
          <a:endParaRPr lang="tr-TR"/>
        </a:p>
      </dgm:t>
    </dgm:pt>
    <dgm:pt modelId="{9847DDE3-10F1-4974-9D5B-F8511850D7F1}" type="sibTrans" cxnId="{BCD011F8-ED9E-4FEE-A99C-3189501FBF94}">
      <dgm:prSet/>
      <dgm:spPr/>
      <dgm:t>
        <a:bodyPr/>
        <a:lstStyle/>
        <a:p>
          <a:endParaRPr lang="tr-TR"/>
        </a:p>
      </dgm:t>
    </dgm:pt>
    <dgm:pt modelId="{DAA927B5-FB8F-45CD-9A7A-0E73ED4A0742}">
      <dgm:prSet phldrT="[Metin]" custT="1"/>
      <dgm:spPr/>
      <dgm:t>
        <a:bodyPr/>
        <a:lstStyle/>
        <a:p>
          <a:r>
            <a:rPr lang="tr-TR" sz="2400" b="1" dirty="0" smtClean="0"/>
            <a:t>YENİDOĞAN</a:t>
          </a:r>
          <a:endParaRPr lang="tr-TR" sz="2400" b="1" dirty="0"/>
        </a:p>
      </dgm:t>
    </dgm:pt>
    <dgm:pt modelId="{5D27B2CE-7BB0-4627-973E-559B926F7B32}" type="parTrans" cxnId="{540720AB-3961-4BF3-8D85-238F87BA227E}">
      <dgm:prSet/>
      <dgm:spPr/>
      <dgm:t>
        <a:bodyPr/>
        <a:lstStyle/>
        <a:p>
          <a:endParaRPr lang="tr-TR"/>
        </a:p>
      </dgm:t>
    </dgm:pt>
    <dgm:pt modelId="{C487D30E-CF9A-485E-BCA7-F3337878E07B}" type="sibTrans" cxnId="{540720AB-3961-4BF3-8D85-238F87BA227E}">
      <dgm:prSet/>
      <dgm:spPr/>
      <dgm:t>
        <a:bodyPr/>
        <a:lstStyle/>
        <a:p>
          <a:endParaRPr lang="tr-TR"/>
        </a:p>
      </dgm:t>
    </dgm:pt>
    <dgm:pt modelId="{2173C3C1-17AA-4081-B573-B63580C49DC0}">
      <dgm:prSet phldrT="[Metin]" custT="1"/>
      <dgm:spPr/>
      <dgm:t>
        <a:bodyPr/>
        <a:lstStyle/>
        <a:p>
          <a:r>
            <a:rPr lang="tr-TR" sz="2400" b="1" dirty="0" smtClean="0"/>
            <a:t>YOĞUN BAKIM</a:t>
          </a:r>
          <a:endParaRPr lang="tr-TR" sz="2400" b="1" dirty="0"/>
        </a:p>
      </dgm:t>
    </dgm:pt>
    <dgm:pt modelId="{8110939F-B40C-4989-9BD5-35290A15907C}" type="parTrans" cxnId="{582F151F-5638-44FF-97C0-461C7DA1787E}">
      <dgm:prSet/>
      <dgm:spPr/>
      <dgm:t>
        <a:bodyPr/>
        <a:lstStyle/>
        <a:p>
          <a:endParaRPr lang="tr-TR"/>
        </a:p>
      </dgm:t>
    </dgm:pt>
    <dgm:pt modelId="{E7B92C3B-F72C-458D-AE13-FB2107927628}" type="sibTrans" cxnId="{582F151F-5638-44FF-97C0-461C7DA1787E}">
      <dgm:prSet/>
      <dgm:spPr/>
      <dgm:t>
        <a:bodyPr/>
        <a:lstStyle/>
        <a:p>
          <a:endParaRPr lang="tr-TR"/>
        </a:p>
      </dgm:t>
    </dgm:pt>
    <dgm:pt modelId="{5E919A90-942D-47D1-957F-BB1A44FB53B8}">
      <dgm:prSet phldrT="[Metin]" custT="1"/>
      <dgm:spPr/>
      <dgm:t>
        <a:bodyPr/>
        <a:lstStyle/>
        <a:p>
          <a:r>
            <a:rPr lang="tr-TR" sz="2400" b="1" dirty="0" smtClean="0"/>
            <a:t>NEFROLOJİ</a:t>
          </a:r>
          <a:endParaRPr lang="tr-TR" sz="2400" b="1" dirty="0"/>
        </a:p>
      </dgm:t>
    </dgm:pt>
    <dgm:pt modelId="{641BCC86-CB6E-4E31-9EBC-1CA57C02BD8B}" type="parTrans" cxnId="{955EA1B1-B1D1-419E-AEC5-84020C92F8F9}">
      <dgm:prSet/>
      <dgm:spPr/>
      <dgm:t>
        <a:bodyPr/>
        <a:lstStyle/>
        <a:p>
          <a:endParaRPr lang="tr-TR"/>
        </a:p>
      </dgm:t>
    </dgm:pt>
    <dgm:pt modelId="{F7DDAB2B-42A8-4B33-A3F9-2BA75F4A71B3}" type="sibTrans" cxnId="{955EA1B1-B1D1-419E-AEC5-84020C92F8F9}">
      <dgm:prSet/>
      <dgm:spPr/>
      <dgm:t>
        <a:bodyPr/>
        <a:lstStyle/>
        <a:p>
          <a:endParaRPr lang="tr-TR"/>
        </a:p>
      </dgm:t>
    </dgm:pt>
    <dgm:pt modelId="{E0D0CD4F-DB2E-4D70-A93F-4F950611C32D}">
      <dgm:prSet phldrT="[Metin]" custT="1"/>
      <dgm:spPr/>
      <dgm:t>
        <a:bodyPr/>
        <a:lstStyle/>
        <a:p>
          <a:r>
            <a:rPr lang="tr-TR" sz="2400" b="1" dirty="0" smtClean="0"/>
            <a:t>CERRAH / KALP DAMAR CERRAHI</a:t>
          </a:r>
          <a:endParaRPr lang="tr-TR" sz="2400" b="1" dirty="0"/>
        </a:p>
      </dgm:t>
    </dgm:pt>
    <dgm:pt modelId="{98E045F2-F564-47F0-B663-3642A0F616AB}" type="parTrans" cxnId="{6CA4BA6F-2178-4535-99C1-CB3A7245717E}">
      <dgm:prSet/>
      <dgm:spPr/>
      <dgm:t>
        <a:bodyPr/>
        <a:lstStyle/>
        <a:p>
          <a:endParaRPr lang="tr-TR"/>
        </a:p>
      </dgm:t>
    </dgm:pt>
    <dgm:pt modelId="{5F571ABA-6695-4FC1-B300-D70F30D3CD74}" type="sibTrans" cxnId="{6CA4BA6F-2178-4535-99C1-CB3A7245717E}">
      <dgm:prSet/>
      <dgm:spPr/>
      <dgm:t>
        <a:bodyPr/>
        <a:lstStyle/>
        <a:p>
          <a:endParaRPr lang="tr-TR"/>
        </a:p>
      </dgm:t>
    </dgm:pt>
    <dgm:pt modelId="{95116B38-B3EF-45CB-8014-8DA3C12C3BBC}">
      <dgm:prSet phldrT="[Metin]" custT="1"/>
      <dgm:spPr/>
      <dgm:t>
        <a:bodyPr/>
        <a:lstStyle/>
        <a:p>
          <a:r>
            <a:rPr lang="tr-TR" sz="2400" b="1" dirty="0" smtClean="0"/>
            <a:t>METABOLİZMA</a:t>
          </a:r>
          <a:endParaRPr lang="tr-TR" sz="2400" b="1" dirty="0"/>
        </a:p>
      </dgm:t>
    </dgm:pt>
    <dgm:pt modelId="{2D2026D7-9805-445F-A337-A0F5CD69C9D3}" type="parTrans" cxnId="{188B166D-4A50-4C00-A2BF-7D1DBE5E1E5D}">
      <dgm:prSet/>
      <dgm:spPr/>
      <dgm:t>
        <a:bodyPr/>
        <a:lstStyle/>
        <a:p>
          <a:endParaRPr lang="tr-TR"/>
        </a:p>
      </dgm:t>
    </dgm:pt>
    <dgm:pt modelId="{C770418D-F2FA-44A5-B66E-464935F7D743}" type="sibTrans" cxnId="{188B166D-4A50-4C00-A2BF-7D1DBE5E1E5D}">
      <dgm:prSet/>
      <dgm:spPr/>
      <dgm:t>
        <a:bodyPr/>
        <a:lstStyle/>
        <a:p>
          <a:endParaRPr lang="tr-TR"/>
        </a:p>
      </dgm:t>
    </dgm:pt>
    <dgm:pt modelId="{58D23854-99D2-4A97-A8A9-5B508EE348A6}" type="pres">
      <dgm:prSet presAssocID="{08E53C2A-6D31-4422-AA9B-7235208EC2E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0467256-57A7-45B9-B365-5B4342FACCAE}" type="pres">
      <dgm:prSet presAssocID="{78915E08-D980-40D4-A28A-899F6C7612D8}" presName="centerShape" presStyleLbl="node0" presStyleIdx="0" presStyleCnt="1" custScaleX="75490" custScaleY="72485"/>
      <dgm:spPr/>
      <dgm:t>
        <a:bodyPr/>
        <a:lstStyle/>
        <a:p>
          <a:endParaRPr lang="tr-TR"/>
        </a:p>
      </dgm:t>
    </dgm:pt>
    <dgm:pt modelId="{E3D36680-9980-4824-A52C-FBE81615727B}" type="pres">
      <dgm:prSet presAssocID="{DAA927B5-FB8F-45CD-9A7A-0E73ED4A0742}" presName="node" presStyleLbl="node1" presStyleIdx="0" presStyleCnt="5" custScaleX="17036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655CEF-6845-4FE3-AFE1-29D370B04DFE}" type="pres">
      <dgm:prSet presAssocID="{DAA927B5-FB8F-45CD-9A7A-0E73ED4A0742}" presName="dummy" presStyleCnt="0"/>
      <dgm:spPr/>
    </dgm:pt>
    <dgm:pt modelId="{D40E8BF8-3DAF-401A-8C1F-1C13BB7AB553}" type="pres">
      <dgm:prSet presAssocID="{C487D30E-CF9A-485E-BCA7-F3337878E07B}" presName="sibTrans" presStyleLbl="sibTrans2D1" presStyleIdx="0" presStyleCnt="5"/>
      <dgm:spPr/>
      <dgm:t>
        <a:bodyPr/>
        <a:lstStyle/>
        <a:p>
          <a:endParaRPr lang="tr-TR"/>
        </a:p>
      </dgm:t>
    </dgm:pt>
    <dgm:pt modelId="{D558A155-1436-47B1-9BEE-BE6358025C33}" type="pres">
      <dgm:prSet presAssocID="{2173C3C1-17AA-4081-B573-B63580C49D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12922C-626F-4CAB-9B88-F840E9713B0A}" type="pres">
      <dgm:prSet presAssocID="{2173C3C1-17AA-4081-B573-B63580C49DC0}" presName="dummy" presStyleCnt="0"/>
      <dgm:spPr/>
    </dgm:pt>
    <dgm:pt modelId="{9368CFF7-30AD-45BA-8C0B-836D9A4D31B3}" type="pres">
      <dgm:prSet presAssocID="{E7B92C3B-F72C-458D-AE13-FB2107927628}" presName="sibTrans" presStyleLbl="sibTrans2D1" presStyleIdx="1" presStyleCnt="5"/>
      <dgm:spPr/>
      <dgm:t>
        <a:bodyPr/>
        <a:lstStyle/>
        <a:p>
          <a:endParaRPr lang="tr-TR"/>
        </a:p>
      </dgm:t>
    </dgm:pt>
    <dgm:pt modelId="{487D985C-0467-4F6F-8EAD-37C1930926E9}" type="pres">
      <dgm:prSet presAssocID="{95116B38-B3EF-45CB-8014-8DA3C12C3BBC}" presName="node" presStyleLbl="node1" presStyleIdx="2" presStyleCnt="5" custScaleX="177297" custScaleY="991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4D0333-F2BA-4D38-A657-B4827B2FF3B6}" type="pres">
      <dgm:prSet presAssocID="{95116B38-B3EF-45CB-8014-8DA3C12C3BBC}" presName="dummy" presStyleCnt="0"/>
      <dgm:spPr/>
    </dgm:pt>
    <dgm:pt modelId="{E48D3049-AE66-4FFF-9004-6C2414777D55}" type="pres">
      <dgm:prSet presAssocID="{C770418D-F2FA-44A5-B66E-464935F7D743}" presName="sibTrans" presStyleLbl="sibTrans2D1" presStyleIdx="2" presStyleCnt="5"/>
      <dgm:spPr/>
      <dgm:t>
        <a:bodyPr/>
        <a:lstStyle/>
        <a:p>
          <a:endParaRPr lang="tr-TR"/>
        </a:p>
      </dgm:t>
    </dgm:pt>
    <dgm:pt modelId="{3535803F-550C-4CD9-80BC-805EEA6CF195}" type="pres">
      <dgm:prSet presAssocID="{5E919A90-942D-47D1-957F-BB1A44FB53B8}" presName="node" presStyleLbl="node1" presStyleIdx="3" presStyleCnt="5" custScaleX="14496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68736F-CE5A-434A-85A4-3FF36022F409}" type="pres">
      <dgm:prSet presAssocID="{5E919A90-942D-47D1-957F-BB1A44FB53B8}" presName="dummy" presStyleCnt="0"/>
      <dgm:spPr/>
    </dgm:pt>
    <dgm:pt modelId="{E36F0F5E-0546-4415-B982-9843620A42C1}" type="pres">
      <dgm:prSet presAssocID="{F7DDAB2B-42A8-4B33-A3F9-2BA75F4A71B3}" presName="sibTrans" presStyleLbl="sibTrans2D1" presStyleIdx="3" presStyleCnt="5"/>
      <dgm:spPr/>
      <dgm:t>
        <a:bodyPr/>
        <a:lstStyle/>
        <a:p>
          <a:endParaRPr lang="tr-TR"/>
        </a:p>
      </dgm:t>
    </dgm:pt>
    <dgm:pt modelId="{EC5CE545-5815-4411-B968-19D8CABBA8AF}" type="pres">
      <dgm:prSet presAssocID="{E0D0CD4F-DB2E-4D70-A93F-4F950611C32D}" presName="node" presStyleLbl="node1" presStyleIdx="4" presStyleCnt="5" custScaleX="17690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18DAEC-1710-42DA-8918-3F883CFB1FF3}" type="pres">
      <dgm:prSet presAssocID="{E0D0CD4F-DB2E-4D70-A93F-4F950611C32D}" presName="dummy" presStyleCnt="0"/>
      <dgm:spPr/>
    </dgm:pt>
    <dgm:pt modelId="{0A1C3029-C9C6-436D-8D72-3E9547312FE3}" type="pres">
      <dgm:prSet presAssocID="{5F571ABA-6695-4FC1-B300-D70F30D3CD74}" presName="sibTrans" presStyleLbl="sibTrans2D1" presStyleIdx="4" presStyleCnt="5"/>
      <dgm:spPr/>
      <dgm:t>
        <a:bodyPr/>
        <a:lstStyle/>
        <a:p>
          <a:endParaRPr lang="tr-TR"/>
        </a:p>
      </dgm:t>
    </dgm:pt>
  </dgm:ptLst>
  <dgm:cxnLst>
    <dgm:cxn modelId="{6CA4BA6F-2178-4535-99C1-CB3A7245717E}" srcId="{78915E08-D980-40D4-A28A-899F6C7612D8}" destId="{E0D0CD4F-DB2E-4D70-A93F-4F950611C32D}" srcOrd="4" destOrd="0" parTransId="{98E045F2-F564-47F0-B663-3642A0F616AB}" sibTransId="{5F571ABA-6695-4FC1-B300-D70F30D3CD74}"/>
    <dgm:cxn modelId="{3555945A-3E44-44F5-A238-84AE9FA648DA}" type="presOf" srcId="{78915E08-D980-40D4-A28A-899F6C7612D8}" destId="{80467256-57A7-45B9-B365-5B4342FACCAE}" srcOrd="0" destOrd="0" presId="urn:microsoft.com/office/officeart/2005/8/layout/radial6"/>
    <dgm:cxn modelId="{889F9549-B46C-44D2-87CE-9DC82DE0930C}" type="presOf" srcId="{C487D30E-CF9A-485E-BCA7-F3337878E07B}" destId="{D40E8BF8-3DAF-401A-8C1F-1C13BB7AB553}" srcOrd="0" destOrd="0" presId="urn:microsoft.com/office/officeart/2005/8/layout/radial6"/>
    <dgm:cxn modelId="{BCD011F8-ED9E-4FEE-A99C-3189501FBF94}" srcId="{08E53C2A-6D31-4422-AA9B-7235208EC2E7}" destId="{78915E08-D980-40D4-A28A-899F6C7612D8}" srcOrd="0" destOrd="0" parTransId="{EBBCA357-09D1-4F9F-9001-F7C1F42ACD14}" sibTransId="{9847DDE3-10F1-4974-9D5B-F8511850D7F1}"/>
    <dgm:cxn modelId="{60FF1CFC-F205-48CA-AA60-EB14B75C1330}" type="presOf" srcId="{08E53C2A-6D31-4422-AA9B-7235208EC2E7}" destId="{58D23854-99D2-4A97-A8A9-5B508EE348A6}" srcOrd="0" destOrd="0" presId="urn:microsoft.com/office/officeart/2005/8/layout/radial6"/>
    <dgm:cxn modelId="{DE1C91A7-1B6A-4D4E-9371-07D6884F8D7E}" type="presOf" srcId="{5E919A90-942D-47D1-957F-BB1A44FB53B8}" destId="{3535803F-550C-4CD9-80BC-805EEA6CF195}" srcOrd="0" destOrd="0" presId="urn:microsoft.com/office/officeart/2005/8/layout/radial6"/>
    <dgm:cxn modelId="{540720AB-3961-4BF3-8D85-238F87BA227E}" srcId="{78915E08-D980-40D4-A28A-899F6C7612D8}" destId="{DAA927B5-FB8F-45CD-9A7A-0E73ED4A0742}" srcOrd="0" destOrd="0" parTransId="{5D27B2CE-7BB0-4627-973E-559B926F7B32}" sibTransId="{C487D30E-CF9A-485E-BCA7-F3337878E07B}"/>
    <dgm:cxn modelId="{B2539276-7A39-42E9-B418-28CDF59AE2B1}" type="presOf" srcId="{DAA927B5-FB8F-45CD-9A7A-0E73ED4A0742}" destId="{E3D36680-9980-4824-A52C-FBE81615727B}" srcOrd="0" destOrd="0" presId="urn:microsoft.com/office/officeart/2005/8/layout/radial6"/>
    <dgm:cxn modelId="{4DB1143C-538D-42A9-86D8-576F2A461963}" type="presOf" srcId="{95116B38-B3EF-45CB-8014-8DA3C12C3BBC}" destId="{487D985C-0467-4F6F-8EAD-37C1930926E9}" srcOrd="0" destOrd="0" presId="urn:microsoft.com/office/officeart/2005/8/layout/radial6"/>
    <dgm:cxn modelId="{56B94B27-5CEC-4043-9596-68062A517EB2}" type="presOf" srcId="{F7DDAB2B-42A8-4B33-A3F9-2BA75F4A71B3}" destId="{E36F0F5E-0546-4415-B982-9843620A42C1}" srcOrd="0" destOrd="0" presId="urn:microsoft.com/office/officeart/2005/8/layout/radial6"/>
    <dgm:cxn modelId="{955EA1B1-B1D1-419E-AEC5-84020C92F8F9}" srcId="{78915E08-D980-40D4-A28A-899F6C7612D8}" destId="{5E919A90-942D-47D1-957F-BB1A44FB53B8}" srcOrd="3" destOrd="0" parTransId="{641BCC86-CB6E-4E31-9EBC-1CA57C02BD8B}" sibTransId="{F7DDAB2B-42A8-4B33-A3F9-2BA75F4A71B3}"/>
    <dgm:cxn modelId="{CB9118DA-8415-4AC2-9E25-CAE0368DC5F3}" type="presOf" srcId="{2173C3C1-17AA-4081-B573-B63580C49DC0}" destId="{D558A155-1436-47B1-9BEE-BE6358025C33}" srcOrd="0" destOrd="0" presId="urn:microsoft.com/office/officeart/2005/8/layout/radial6"/>
    <dgm:cxn modelId="{919C2D8D-3C22-4DF7-980E-7E0AAC1BCF4A}" type="presOf" srcId="{E0D0CD4F-DB2E-4D70-A93F-4F950611C32D}" destId="{EC5CE545-5815-4411-B968-19D8CABBA8AF}" srcOrd="0" destOrd="0" presId="urn:microsoft.com/office/officeart/2005/8/layout/radial6"/>
    <dgm:cxn modelId="{4B78F34F-65E2-4708-B443-3CA14BD2CEBC}" type="presOf" srcId="{E7B92C3B-F72C-458D-AE13-FB2107927628}" destId="{9368CFF7-30AD-45BA-8C0B-836D9A4D31B3}" srcOrd="0" destOrd="0" presId="urn:microsoft.com/office/officeart/2005/8/layout/radial6"/>
    <dgm:cxn modelId="{582F151F-5638-44FF-97C0-461C7DA1787E}" srcId="{78915E08-D980-40D4-A28A-899F6C7612D8}" destId="{2173C3C1-17AA-4081-B573-B63580C49DC0}" srcOrd="1" destOrd="0" parTransId="{8110939F-B40C-4989-9BD5-35290A15907C}" sibTransId="{E7B92C3B-F72C-458D-AE13-FB2107927628}"/>
    <dgm:cxn modelId="{F9B90BE7-3737-4181-9CBE-004F25BF48BC}" type="presOf" srcId="{C770418D-F2FA-44A5-B66E-464935F7D743}" destId="{E48D3049-AE66-4FFF-9004-6C2414777D55}" srcOrd="0" destOrd="0" presId="urn:microsoft.com/office/officeart/2005/8/layout/radial6"/>
    <dgm:cxn modelId="{06FE60A6-5369-4E4E-A05C-3D3C33D71402}" type="presOf" srcId="{5F571ABA-6695-4FC1-B300-D70F30D3CD74}" destId="{0A1C3029-C9C6-436D-8D72-3E9547312FE3}" srcOrd="0" destOrd="0" presId="urn:microsoft.com/office/officeart/2005/8/layout/radial6"/>
    <dgm:cxn modelId="{188B166D-4A50-4C00-A2BF-7D1DBE5E1E5D}" srcId="{78915E08-D980-40D4-A28A-899F6C7612D8}" destId="{95116B38-B3EF-45CB-8014-8DA3C12C3BBC}" srcOrd="2" destOrd="0" parTransId="{2D2026D7-9805-445F-A337-A0F5CD69C9D3}" sibTransId="{C770418D-F2FA-44A5-B66E-464935F7D743}"/>
    <dgm:cxn modelId="{0B1E6310-E527-424B-8E7C-42768AEB2B74}" type="presParOf" srcId="{58D23854-99D2-4A97-A8A9-5B508EE348A6}" destId="{80467256-57A7-45B9-B365-5B4342FACCAE}" srcOrd="0" destOrd="0" presId="urn:microsoft.com/office/officeart/2005/8/layout/radial6"/>
    <dgm:cxn modelId="{EC096692-8427-4645-B7B1-90F86CA2BB9A}" type="presParOf" srcId="{58D23854-99D2-4A97-A8A9-5B508EE348A6}" destId="{E3D36680-9980-4824-A52C-FBE81615727B}" srcOrd="1" destOrd="0" presId="urn:microsoft.com/office/officeart/2005/8/layout/radial6"/>
    <dgm:cxn modelId="{CA59E70C-EA4C-4070-BF05-309DA3B28934}" type="presParOf" srcId="{58D23854-99D2-4A97-A8A9-5B508EE348A6}" destId="{A5655CEF-6845-4FE3-AFE1-29D370B04DFE}" srcOrd="2" destOrd="0" presId="urn:microsoft.com/office/officeart/2005/8/layout/radial6"/>
    <dgm:cxn modelId="{A00F51F4-241A-4D12-B0E6-EC73CD379EAF}" type="presParOf" srcId="{58D23854-99D2-4A97-A8A9-5B508EE348A6}" destId="{D40E8BF8-3DAF-401A-8C1F-1C13BB7AB553}" srcOrd="3" destOrd="0" presId="urn:microsoft.com/office/officeart/2005/8/layout/radial6"/>
    <dgm:cxn modelId="{9D6A1CCA-DA6E-45C6-BF95-5ADA04885D78}" type="presParOf" srcId="{58D23854-99D2-4A97-A8A9-5B508EE348A6}" destId="{D558A155-1436-47B1-9BEE-BE6358025C33}" srcOrd="4" destOrd="0" presId="urn:microsoft.com/office/officeart/2005/8/layout/radial6"/>
    <dgm:cxn modelId="{1185710B-764F-4C3C-914E-04710E75C5F6}" type="presParOf" srcId="{58D23854-99D2-4A97-A8A9-5B508EE348A6}" destId="{4512922C-626F-4CAB-9B88-F840E9713B0A}" srcOrd="5" destOrd="0" presId="urn:microsoft.com/office/officeart/2005/8/layout/radial6"/>
    <dgm:cxn modelId="{0092D78B-F0AA-43E6-BDCF-FEC1D158D978}" type="presParOf" srcId="{58D23854-99D2-4A97-A8A9-5B508EE348A6}" destId="{9368CFF7-30AD-45BA-8C0B-836D9A4D31B3}" srcOrd="6" destOrd="0" presId="urn:microsoft.com/office/officeart/2005/8/layout/radial6"/>
    <dgm:cxn modelId="{C5818FD8-92B3-4F47-BEB4-3DC8D50E3AE7}" type="presParOf" srcId="{58D23854-99D2-4A97-A8A9-5B508EE348A6}" destId="{487D985C-0467-4F6F-8EAD-37C1930926E9}" srcOrd="7" destOrd="0" presId="urn:microsoft.com/office/officeart/2005/8/layout/radial6"/>
    <dgm:cxn modelId="{E19132DE-B277-43A7-9367-EDE804A91493}" type="presParOf" srcId="{58D23854-99D2-4A97-A8A9-5B508EE348A6}" destId="{EF4D0333-F2BA-4D38-A657-B4827B2FF3B6}" srcOrd="8" destOrd="0" presId="urn:microsoft.com/office/officeart/2005/8/layout/radial6"/>
    <dgm:cxn modelId="{CAF9C6DD-DF18-41C3-89AC-0D71C0F56749}" type="presParOf" srcId="{58D23854-99D2-4A97-A8A9-5B508EE348A6}" destId="{E48D3049-AE66-4FFF-9004-6C2414777D55}" srcOrd="9" destOrd="0" presId="urn:microsoft.com/office/officeart/2005/8/layout/radial6"/>
    <dgm:cxn modelId="{FBA0F8DC-524A-49F2-8AAC-74843FB0ECAE}" type="presParOf" srcId="{58D23854-99D2-4A97-A8A9-5B508EE348A6}" destId="{3535803F-550C-4CD9-80BC-805EEA6CF195}" srcOrd="10" destOrd="0" presId="urn:microsoft.com/office/officeart/2005/8/layout/radial6"/>
    <dgm:cxn modelId="{3929B103-544B-4206-B6D4-B421BF8779BF}" type="presParOf" srcId="{58D23854-99D2-4A97-A8A9-5B508EE348A6}" destId="{7768736F-CE5A-434A-85A4-3FF36022F409}" srcOrd="11" destOrd="0" presId="urn:microsoft.com/office/officeart/2005/8/layout/radial6"/>
    <dgm:cxn modelId="{91E9161E-40DB-4466-BB28-1781F1BB42BB}" type="presParOf" srcId="{58D23854-99D2-4A97-A8A9-5B508EE348A6}" destId="{E36F0F5E-0546-4415-B982-9843620A42C1}" srcOrd="12" destOrd="0" presId="urn:microsoft.com/office/officeart/2005/8/layout/radial6"/>
    <dgm:cxn modelId="{E7283E63-C0C3-46C2-ABE9-C63E9776AF76}" type="presParOf" srcId="{58D23854-99D2-4A97-A8A9-5B508EE348A6}" destId="{EC5CE545-5815-4411-B968-19D8CABBA8AF}" srcOrd="13" destOrd="0" presId="urn:microsoft.com/office/officeart/2005/8/layout/radial6"/>
    <dgm:cxn modelId="{8AEDB8C0-5990-4FA9-BB36-1A515BBB2F1D}" type="presParOf" srcId="{58D23854-99D2-4A97-A8A9-5B508EE348A6}" destId="{AA18DAEC-1710-42DA-8918-3F883CFB1FF3}" srcOrd="14" destOrd="0" presId="urn:microsoft.com/office/officeart/2005/8/layout/radial6"/>
    <dgm:cxn modelId="{F5B4F813-DDFB-4218-9E8E-E2D57EF199D2}" type="presParOf" srcId="{58D23854-99D2-4A97-A8A9-5B508EE348A6}" destId="{0A1C3029-C9C6-436D-8D72-3E9547312FE3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F5AE2A-0BBB-4D82-A8C8-34BF8B9FA1C9}" type="doc">
      <dgm:prSet loTypeId="urn:microsoft.com/office/officeart/2005/8/layout/equation2" loCatId="process" qsTypeId="urn:microsoft.com/office/officeart/2005/8/quickstyle/simple1" qsCatId="simple" csTypeId="urn:microsoft.com/office/officeart/2005/8/colors/colorful2" csCatId="colorful" phldr="1"/>
      <dgm:spPr/>
    </dgm:pt>
    <dgm:pt modelId="{530A37D4-4691-4424-987B-64BA1822C914}">
      <dgm:prSet phldrT="[Metin]"/>
      <dgm:spPr/>
      <dgm:t>
        <a:bodyPr/>
        <a:lstStyle/>
        <a:p>
          <a:r>
            <a:rPr lang="tr-TR" dirty="0" smtClean="0"/>
            <a:t>Diyaliz Yolu</a:t>
          </a:r>
          <a:endParaRPr lang="tr-TR" dirty="0"/>
        </a:p>
      </dgm:t>
    </dgm:pt>
    <dgm:pt modelId="{A144E468-8B34-4EF5-97DD-F0F91E37418A}" type="parTrans" cxnId="{93133916-D9D3-45FD-A43C-37E71D00BEE2}">
      <dgm:prSet/>
      <dgm:spPr/>
      <dgm:t>
        <a:bodyPr/>
        <a:lstStyle/>
        <a:p>
          <a:endParaRPr lang="tr-TR"/>
        </a:p>
      </dgm:t>
    </dgm:pt>
    <dgm:pt modelId="{C7ADD789-3B57-4B67-B98B-61D9A8F005E5}" type="sibTrans" cxnId="{93133916-D9D3-45FD-A43C-37E71D00BEE2}">
      <dgm:prSet/>
      <dgm:spPr/>
      <dgm:t>
        <a:bodyPr/>
        <a:lstStyle/>
        <a:p>
          <a:endParaRPr lang="tr-TR"/>
        </a:p>
      </dgm:t>
    </dgm:pt>
    <dgm:pt modelId="{ADF40AB8-4225-434B-B2A0-20AA4DB17BEA}">
      <dgm:prSet phldrT="[Metin]"/>
      <dgm:spPr/>
      <dgm:t>
        <a:bodyPr/>
        <a:lstStyle/>
        <a:p>
          <a:r>
            <a:rPr lang="tr-TR" dirty="0" smtClean="0"/>
            <a:t>Ön Hazırlık</a:t>
          </a:r>
          <a:endParaRPr lang="tr-TR" dirty="0"/>
        </a:p>
      </dgm:t>
    </dgm:pt>
    <dgm:pt modelId="{62033583-AB8F-45DD-A80E-9718682C2284}" type="parTrans" cxnId="{6410FA1B-B1E5-4A87-9B7B-1F8460C01A51}">
      <dgm:prSet/>
      <dgm:spPr/>
      <dgm:t>
        <a:bodyPr/>
        <a:lstStyle/>
        <a:p>
          <a:endParaRPr lang="tr-TR"/>
        </a:p>
      </dgm:t>
    </dgm:pt>
    <dgm:pt modelId="{CB495F21-EE40-49BF-87A8-56CBE5C2E130}" type="sibTrans" cxnId="{6410FA1B-B1E5-4A87-9B7B-1F8460C01A51}">
      <dgm:prSet/>
      <dgm:spPr/>
      <dgm:t>
        <a:bodyPr/>
        <a:lstStyle/>
        <a:p>
          <a:endParaRPr lang="tr-TR"/>
        </a:p>
      </dgm:t>
    </dgm:pt>
    <dgm:pt modelId="{5C3F28E6-A2DC-4328-B154-A815C8ED589B}">
      <dgm:prSet phldrT="[Metin]"/>
      <dgm:spPr/>
      <dgm:t>
        <a:bodyPr/>
        <a:lstStyle/>
        <a:p>
          <a:r>
            <a:rPr lang="tr-TR" dirty="0" smtClean="0"/>
            <a:t>EVE GİT</a:t>
          </a:r>
          <a:endParaRPr lang="tr-TR" dirty="0"/>
        </a:p>
      </dgm:t>
    </dgm:pt>
    <dgm:pt modelId="{D415634F-54FA-4436-8616-1CC8DB77241F}" type="parTrans" cxnId="{94E38490-CAE1-4DF7-8F5A-E60598855963}">
      <dgm:prSet/>
      <dgm:spPr/>
      <dgm:t>
        <a:bodyPr/>
        <a:lstStyle/>
        <a:p>
          <a:endParaRPr lang="tr-TR"/>
        </a:p>
      </dgm:t>
    </dgm:pt>
    <dgm:pt modelId="{03708D9D-B452-45B6-BA01-0BE264878FC8}" type="sibTrans" cxnId="{94E38490-CAE1-4DF7-8F5A-E60598855963}">
      <dgm:prSet/>
      <dgm:spPr/>
      <dgm:t>
        <a:bodyPr/>
        <a:lstStyle/>
        <a:p>
          <a:endParaRPr lang="tr-TR"/>
        </a:p>
      </dgm:t>
    </dgm:pt>
    <dgm:pt modelId="{AE48E6CF-491C-4874-93EF-54C833E3271E}" type="pres">
      <dgm:prSet presAssocID="{03F5AE2A-0BBB-4D82-A8C8-34BF8B9FA1C9}" presName="Name0" presStyleCnt="0">
        <dgm:presLayoutVars>
          <dgm:dir/>
          <dgm:resizeHandles val="exact"/>
        </dgm:presLayoutVars>
      </dgm:prSet>
      <dgm:spPr/>
    </dgm:pt>
    <dgm:pt modelId="{EACA7872-B09C-4C45-920C-8D3B1116DD09}" type="pres">
      <dgm:prSet presAssocID="{03F5AE2A-0BBB-4D82-A8C8-34BF8B9FA1C9}" presName="vNodes" presStyleCnt="0"/>
      <dgm:spPr/>
    </dgm:pt>
    <dgm:pt modelId="{035F173A-68E9-4BD7-9CB3-62B754292C22}" type="pres">
      <dgm:prSet presAssocID="{530A37D4-4691-4424-987B-64BA1822C91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2096DE-5E0F-41D4-BBA4-941F186CC5F3}" type="pres">
      <dgm:prSet presAssocID="{C7ADD789-3B57-4B67-B98B-61D9A8F005E5}" presName="spacerT" presStyleCnt="0"/>
      <dgm:spPr/>
    </dgm:pt>
    <dgm:pt modelId="{8BC9DD8A-2EF5-4CCE-BDF1-BA5FD8427C83}" type="pres">
      <dgm:prSet presAssocID="{C7ADD789-3B57-4B67-B98B-61D9A8F005E5}" presName="sibTrans" presStyleLbl="sibTrans2D1" presStyleIdx="0" presStyleCnt="2"/>
      <dgm:spPr/>
      <dgm:t>
        <a:bodyPr/>
        <a:lstStyle/>
        <a:p>
          <a:endParaRPr lang="tr-TR"/>
        </a:p>
      </dgm:t>
    </dgm:pt>
    <dgm:pt modelId="{AA32957B-46B7-4094-AFF6-26D6D29AB210}" type="pres">
      <dgm:prSet presAssocID="{C7ADD789-3B57-4B67-B98B-61D9A8F005E5}" presName="spacerB" presStyleCnt="0"/>
      <dgm:spPr/>
    </dgm:pt>
    <dgm:pt modelId="{3D7ABDBA-9B2D-46FA-9469-6177B89252E5}" type="pres">
      <dgm:prSet presAssocID="{ADF40AB8-4225-434B-B2A0-20AA4DB17BE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7FC777-0838-483D-82FF-732B2F2C8DB6}" type="pres">
      <dgm:prSet presAssocID="{03F5AE2A-0BBB-4D82-A8C8-34BF8B9FA1C9}" presName="sibTransLast" presStyleLbl="sibTrans2D1" presStyleIdx="1" presStyleCnt="2" custLinFactNeighborX="33894" custLinFactNeighborY="7305"/>
      <dgm:spPr/>
      <dgm:t>
        <a:bodyPr/>
        <a:lstStyle/>
        <a:p>
          <a:endParaRPr lang="tr-TR"/>
        </a:p>
      </dgm:t>
    </dgm:pt>
    <dgm:pt modelId="{9815884E-8258-4984-91D0-12A097C8A66A}" type="pres">
      <dgm:prSet presAssocID="{03F5AE2A-0BBB-4D82-A8C8-34BF8B9FA1C9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F329F547-696A-46E8-8F1E-6D086C443D11}" type="pres">
      <dgm:prSet presAssocID="{03F5AE2A-0BBB-4D82-A8C8-34BF8B9FA1C9}" presName="lastNode" presStyleLbl="node1" presStyleIdx="2" presStyleCnt="3" custLinFactNeighborX="8255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4F4F534-AA06-4DA9-B0AC-410E8336782D}" type="presOf" srcId="{ADF40AB8-4225-434B-B2A0-20AA4DB17BEA}" destId="{3D7ABDBA-9B2D-46FA-9469-6177B89252E5}" srcOrd="0" destOrd="0" presId="urn:microsoft.com/office/officeart/2005/8/layout/equation2"/>
    <dgm:cxn modelId="{6998C926-CCBD-46A1-A5E5-E82BA938D42C}" type="presOf" srcId="{03F5AE2A-0BBB-4D82-A8C8-34BF8B9FA1C9}" destId="{AE48E6CF-491C-4874-93EF-54C833E3271E}" srcOrd="0" destOrd="0" presId="urn:microsoft.com/office/officeart/2005/8/layout/equation2"/>
    <dgm:cxn modelId="{52051379-336C-4798-8FE4-27A96F79A978}" type="presOf" srcId="{5C3F28E6-A2DC-4328-B154-A815C8ED589B}" destId="{F329F547-696A-46E8-8F1E-6D086C443D11}" srcOrd="0" destOrd="0" presId="urn:microsoft.com/office/officeart/2005/8/layout/equation2"/>
    <dgm:cxn modelId="{93133916-D9D3-45FD-A43C-37E71D00BEE2}" srcId="{03F5AE2A-0BBB-4D82-A8C8-34BF8B9FA1C9}" destId="{530A37D4-4691-4424-987B-64BA1822C914}" srcOrd="0" destOrd="0" parTransId="{A144E468-8B34-4EF5-97DD-F0F91E37418A}" sibTransId="{C7ADD789-3B57-4B67-B98B-61D9A8F005E5}"/>
    <dgm:cxn modelId="{0E471462-62C4-4A56-964D-93E40539C3A7}" type="presOf" srcId="{C7ADD789-3B57-4B67-B98B-61D9A8F005E5}" destId="{8BC9DD8A-2EF5-4CCE-BDF1-BA5FD8427C83}" srcOrd="0" destOrd="0" presId="urn:microsoft.com/office/officeart/2005/8/layout/equation2"/>
    <dgm:cxn modelId="{41D7C197-6378-4D8D-AB31-48C48BD997FC}" type="presOf" srcId="{CB495F21-EE40-49BF-87A8-56CBE5C2E130}" destId="{9815884E-8258-4984-91D0-12A097C8A66A}" srcOrd="1" destOrd="0" presId="urn:microsoft.com/office/officeart/2005/8/layout/equation2"/>
    <dgm:cxn modelId="{DDB6C5A9-A599-4D94-BEA2-5EC3DAA70541}" type="presOf" srcId="{530A37D4-4691-4424-987B-64BA1822C914}" destId="{035F173A-68E9-4BD7-9CB3-62B754292C22}" srcOrd="0" destOrd="0" presId="urn:microsoft.com/office/officeart/2005/8/layout/equation2"/>
    <dgm:cxn modelId="{D7F24F7E-399D-4A3E-96D0-B883565F4994}" type="presOf" srcId="{CB495F21-EE40-49BF-87A8-56CBE5C2E130}" destId="{F47FC777-0838-483D-82FF-732B2F2C8DB6}" srcOrd="0" destOrd="0" presId="urn:microsoft.com/office/officeart/2005/8/layout/equation2"/>
    <dgm:cxn modelId="{94E38490-CAE1-4DF7-8F5A-E60598855963}" srcId="{03F5AE2A-0BBB-4D82-A8C8-34BF8B9FA1C9}" destId="{5C3F28E6-A2DC-4328-B154-A815C8ED589B}" srcOrd="2" destOrd="0" parTransId="{D415634F-54FA-4436-8616-1CC8DB77241F}" sibTransId="{03708D9D-B452-45B6-BA01-0BE264878FC8}"/>
    <dgm:cxn modelId="{6410FA1B-B1E5-4A87-9B7B-1F8460C01A51}" srcId="{03F5AE2A-0BBB-4D82-A8C8-34BF8B9FA1C9}" destId="{ADF40AB8-4225-434B-B2A0-20AA4DB17BEA}" srcOrd="1" destOrd="0" parTransId="{62033583-AB8F-45DD-A80E-9718682C2284}" sibTransId="{CB495F21-EE40-49BF-87A8-56CBE5C2E130}"/>
    <dgm:cxn modelId="{87599C94-A6E3-497A-83B6-18D17800B5FD}" type="presParOf" srcId="{AE48E6CF-491C-4874-93EF-54C833E3271E}" destId="{EACA7872-B09C-4C45-920C-8D3B1116DD09}" srcOrd="0" destOrd="0" presId="urn:microsoft.com/office/officeart/2005/8/layout/equation2"/>
    <dgm:cxn modelId="{EAC85C0D-AF76-4C49-BFE7-05B749C9CF52}" type="presParOf" srcId="{EACA7872-B09C-4C45-920C-8D3B1116DD09}" destId="{035F173A-68E9-4BD7-9CB3-62B754292C22}" srcOrd="0" destOrd="0" presId="urn:microsoft.com/office/officeart/2005/8/layout/equation2"/>
    <dgm:cxn modelId="{EB4FBB01-B1CA-4333-A982-A1498EC68B56}" type="presParOf" srcId="{EACA7872-B09C-4C45-920C-8D3B1116DD09}" destId="{842096DE-5E0F-41D4-BBA4-941F186CC5F3}" srcOrd="1" destOrd="0" presId="urn:microsoft.com/office/officeart/2005/8/layout/equation2"/>
    <dgm:cxn modelId="{B29119FA-55E7-4534-81E6-8D96204F1F48}" type="presParOf" srcId="{EACA7872-B09C-4C45-920C-8D3B1116DD09}" destId="{8BC9DD8A-2EF5-4CCE-BDF1-BA5FD8427C83}" srcOrd="2" destOrd="0" presId="urn:microsoft.com/office/officeart/2005/8/layout/equation2"/>
    <dgm:cxn modelId="{235D56DA-16D9-4171-8F05-E1B6AB1D95FA}" type="presParOf" srcId="{EACA7872-B09C-4C45-920C-8D3B1116DD09}" destId="{AA32957B-46B7-4094-AFF6-26D6D29AB210}" srcOrd="3" destOrd="0" presId="urn:microsoft.com/office/officeart/2005/8/layout/equation2"/>
    <dgm:cxn modelId="{28C8E8C9-5881-4BF9-9B7E-83C36A879F5D}" type="presParOf" srcId="{EACA7872-B09C-4C45-920C-8D3B1116DD09}" destId="{3D7ABDBA-9B2D-46FA-9469-6177B89252E5}" srcOrd="4" destOrd="0" presId="urn:microsoft.com/office/officeart/2005/8/layout/equation2"/>
    <dgm:cxn modelId="{C46EE0FB-0F6F-4784-9C18-54D7E6FF7A24}" type="presParOf" srcId="{AE48E6CF-491C-4874-93EF-54C833E3271E}" destId="{F47FC777-0838-483D-82FF-732B2F2C8DB6}" srcOrd="1" destOrd="0" presId="urn:microsoft.com/office/officeart/2005/8/layout/equation2"/>
    <dgm:cxn modelId="{DEAD9323-7FD4-40DF-9D30-9DD949598E1C}" type="presParOf" srcId="{F47FC777-0838-483D-82FF-732B2F2C8DB6}" destId="{9815884E-8258-4984-91D0-12A097C8A66A}" srcOrd="0" destOrd="0" presId="urn:microsoft.com/office/officeart/2005/8/layout/equation2"/>
    <dgm:cxn modelId="{A1E2AAF6-F6F6-40E5-BB12-2C7C740E7D22}" type="presParOf" srcId="{AE48E6CF-491C-4874-93EF-54C833E3271E}" destId="{F329F547-696A-46E8-8F1E-6D086C443D1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4691B4-5A11-4959-918C-A5B970C7C0FE}" type="doc">
      <dgm:prSet loTypeId="urn:microsoft.com/office/officeart/2005/8/layout/hList7#1" loCatId="process" qsTypeId="urn:microsoft.com/office/officeart/2005/8/quickstyle/simple1" qsCatId="simple" csTypeId="urn:microsoft.com/office/officeart/2005/8/colors/colorful3" csCatId="colorful" phldr="1"/>
      <dgm:spPr/>
    </dgm:pt>
    <dgm:pt modelId="{7735DA06-1D9E-4C2F-BF3D-76AAE18E7819}">
      <dgm:prSet phldrT="[Metin]" custT="1"/>
      <dgm:spPr/>
      <dgm:t>
        <a:bodyPr/>
        <a:lstStyle/>
        <a:p>
          <a:r>
            <a:rPr lang="tr-TR" sz="1400" b="1" u="sng" dirty="0" err="1" smtClean="0"/>
            <a:t>Yenidoğan</a:t>
          </a:r>
          <a:endParaRPr lang="tr-TR" sz="1400" b="1" u="sng" dirty="0" smtClean="0"/>
        </a:p>
        <a:p>
          <a:r>
            <a:rPr lang="tr-TR" sz="1400" b="1" dirty="0" smtClean="0"/>
            <a:t>Erken tanı</a:t>
          </a:r>
        </a:p>
        <a:p>
          <a:r>
            <a:rPr lang="tr-TR" sz="1400" b="1" dirty="0" smtClean="0"/>
            <a:t>Erken haber ver</a:t>
          </a:r>
        </a:p>
        <a:p>
          <a:r>
            <a:rPr lang="tr-TR" sz="1400" b="1" dirty="0" smtClean="0"/>
            <a:t>İlaç metabolizması</a:t>
          </a:r>
          <a:endParaRPr lang="tr-TR" sz="1400" b="1" dirty="0"/>
        </a:p>
      </dgm:t>
    </dgm:pt>
    <dgm:pt modelId="{6B45168D-8003-49FC-9977-88D1BA6FEEFD}" type="parTrans" cxnId="{2B6D5E02-2B9E-4919-985D-870188B245BA}">
      <dgm:prSet/>
      <dgm:spPr/>
      <dgm:t>
        <a:bodyPr/>
        <a:lstStyle/>
        <a:p>
          <a:endParaRPr lang="tr-TR" sz="1400" b="1"/>
        </a:p>
      </dgm:t>
    </dgm:pt>
    <dgm:pt modelId="{D0D2278D-9AD1-4BDE-9702-55762C8C9057}" type="sibTrans" cxnId="{2B6D5E02-2B9E-4919-985D-870188B245BA}">
      <dgm:prSet/>
      <dgm:spPr/>
      <dgm:t>
        <a:bodyPr/>
        <a:lstStyle/>
        <a:p>
          <a:endParaRPr lang="tr-TR" sz="1400" b="1"/>
        </a:p>
      </dgm:t>
    </dgm:pt>
    <dgm:pt modelId="{8B30EC4A-DD20-4FCA-9F15-DF414EEE7ABE}">
      <dgm:prSet phldrT="[Metin]" custT="1"/>
      <dgm:spPr/>
      <dgm:t>
        <a:bodyPr/>
        <a:lstStyle/>
        <a:p>
          <a:r>
            <a:rPr lang="tr-TR" sz="1400" b="1" u="sng" dirty="0" smtClean="0"/>
            <a:t>Metabolizma</a:t>
          </a:r>
        </a:p>
        <a:p>
          <a:r>
            <a:rPr lang="tr-TR" sz="1400" b="1" dirty="0" smtClean="0"/>
            <a:t>Tıbbi tedavinin </a:t>
          </a:r>
          <a:r>
            <a:rPr lang="tr-TR" sz="1400" b="1" dirty="0" err="1" smtClean="0"/>
            <a:t>RRT’de</a:t>
          </a:r>
          <a:r>
            <a:rPr lang="tr-TR" sz="1400" b="1" dirty="0" smtClean="0"/>
            <a:t> etkisizliği</a:t>
          </a:r>
        </a:p>
        <a:p>
          <a:r>
            <a:rPr lang="tr-TR" sz="1400" b="1" dirty="0" smtClean="0"/>
            <a:t>Hızlı spesifik tanı</a:t>
          </a:r>
          <a:endParaRPr lang="tr-TR" sz="1400" b="1" dirty="0"/>
        </a:p>
      </dgm:t>
    </dgm:pt>
    <dgm:pt modelId="{8C614662-3DDB-408C-92A4-ADD5847E027F}" type="parTrans" cxnId="{37383B23-76E9-468A-ADC7-3E622083AB37}">
      <dgm:prSet/>
      <dgm:spPr/>
      <dgm:t>
        <a:bodyPr/>
        <a:lstStyle/>
        <a:p>
          <a:endParaRPr lang="tr-TR" sz="1400" b="1"/>
        </a:p>
      </dgm:t>
    </dgm:pt>
    <dgm:pt modelId="{1BEDC2F9-F34C-408F-A991-2898CF9E370A}" type="sibTrans" cxnId="{37383B23-76E9-468A-ADC7-3E622083AB37}">
      <dgm:prSet/>
      <dgm:spPr/>
      <dgm:t>
        <a:bodyPr/>
        <a:lstStyle/>
        <a:p>
          <a:endParaRPr lang="tr-TR" sz="1400" b="1"/>
        </a:p>
      </dgm:t>
    </dgm:pt>
    <dgm:pt modelId="{6F1B1B73-E800-43BA-8FAC-FD9713CF8113}">
      <dgm:prSet phldrT="[Metin]" custT="1"/>
      <dgm:spPr/>
      <dgm:t>
        <a:bodyPr/>
        <a:lstStyle/>
        <a:p>
          <a:r>
            <a:rPr lang="tr-TR" sz="1400" b="1" dirty="0" smtClean="0"/>
            <a:t>İstekli ol</a:t>
          </a:r>
        </a:p>
        <a:p>
          <a:r>
            <a:rPr lang="tr-TR" sz="1400" b="1" dirty="0" smtClean="0"/>
            <a:t>Planla</a:t>
          </a:r>
        </a:p>
        <a:p>
          <a:r>
            <a:rPr lang="tr-TR" sz="1400" b="1" dirty="0" smtClean="0"/>
            <a:t>Ekipmanın hazırla</a:t>
          </a:r>
        </a:p>
        <a:p>
          <a:r>
            <a:rPr lang="tr-TR" sz="1400" b="1" dirty="0" smtClean="0"/>
            <a:t>Eğitim ver </a:t>
          </a:r>
        </a:p>
        <a:p>
          <a:r>
            <a:rPr lang="tr-TR" sz="1000" b="1" dirty="0" smtClean="0"/>
            <a:t>Hemşire, teknisyen, yan dal asistanı, asistan, uzman</a:t>
          </a:r>
        </a:p>
        <a:p>
          <a:r>
            <a:rPr lang="tr-TR" sz="1400" b="1" dirty="0" smtClean="0"/>
            <a:t>İletişim içinde ol</a:t>
          </a:r>
          <a:endParaRPr lang="tr-TR" sz="1400" b="1" dirty="0"/>
        </a:p>
      </dgm:t>
    </dgm:pt>
    <dgm:pt modelId="{EE7F0186-0528-4698-9D99-F1A39DC0B25F}" type="parTrans" cxnId="{3480C847-3900-4D73-B6A4-208C6C420436}">
      <dgm:prSet/>
      <dgm:spPr/>
      <dgm:t>
        <a:bodyPr/>
        <a:lstStyle/>
        <a:p>
          <a:endParaRPr lang="tr-TR" sz="1400" b="1"/>
        </a:p>
      </dgm:t>
    </dgm:pt>
    <dgm:pt modelId="{D33CDDBC-37C3-41D6-8351-C6F7873CA87A}" type="sibTrans" cxnId="{3480C847-3900-4D73-B6A4-208C6C420436}">
      <dgm:prSet/>
      <dgm:spPr/>
      <dgm:t>
        <a:bodyPr/>
        <a:lstStyle/>
        <a:p>
          <a:endParaRPr lang="tr-TR" sz="1400" b="1"/>
        </a:p>
      </dgm:t>
    </dgm:pt>
    <dgm:pt modelId="{1FD34893-9353-4100-AD8A-771476693FBB}">
      <dgm:prSet phldrT="[Metin]" custT="1"/>
      <dgm:spPr/>
      <dgm:t>
        <a:bodyPr/>
        <a:lstStyle/>
        <a:p>
          <a:r>
            <a:rPr lang="tr-TR" sz="1400" b="1" u="sng" dirty="0" smtClean="0"/>
            <a:t>Nefroloji</a:t>
          </a:r>
        </a:p>
        <a:p>
          <a:r>
            <a:rPr lang="tr-TR" sz="1400" b="1" dirty="0" smtClean="0"/>
            <a:t>Erken başla</a:t>
          </a:r>
        </a:p>
        <a:p>
          <a:r>
            <a:rPr lang="tr-TR" sz="1400" b="1" dirty="0" smtClean="0"/>
            <a:t>İletişim içinde ol</a:t>
          </a:r>
          <a:endParaRPr lang="tr-TR" sz="1400" b="1" dirty="0"/>
        </a:p>
      </dgm:t>
    </dgm:pt>
    <dgm:pt modelId="{EA467598-38A0-460C-888D-D883516274D0}" type="parTrans" cxnId="{8965B93C-0DE0-409C-AA32-7B52C1E6ED63}">
      <dgm:prSet/>
      <dgm:spPr/>
      <dgm:t>
        <a:bodyPr/>
        <a:lstStyle/>
        <a:p>
          <a:endParaRPr lang="tr-TR" sz="1400" b="1"/>
        </a:p>
      </dgm:t>
    </dgm:pt>
    <dgm:pt modelId="{324D79C2-2352-4A5F-B25D-C9DCA7D5FA11}" type="sibTrans" cxnId="{8965B93C-0DE0-409C-AA32-7B52C1E6ED63}">
      <dgm:prSet/>
      <dgm:spPr/>
      <dgm:t>
        <a:bodyPr/>
        <a:lstStyle/>
        <a:p>
          <a:endParaRPr lang="tr-TR" sz="1400" b="1"/>
        </a:p>
      </dgm:t>
    </dgm:pt>
    <dgm:pt modelId="{7EE22CF1-4BBA-41DB-830A-3EC475C8C4E4}" type="pres">
      <dgm:prSet presAssocID="{C94691B4-5A11-4959-918C-A5B970C7C0FE}" presName="Name0" presStyleCnt="0">
        <dgm:presLayoutVars>
          <dgm:dir/>
          <dgm:resizeHandles val="exact"/>
        </dgm:presLayoutVars>
      </dgm:prSet>
      <dgm:spPr/>
    </dgm:pt>
    <dgm:pt modelId="{93D8E771-8744-48CE-A85D-845CA08C853A}" type="pres">
      <dgm:prSet presAssocID="{C94691B4-5A11-4959-918C-A5B970C7C0FE}" presName="fgShape" presStyleLbl="fgShp" presStyleIdx="0" presStyleCnt="1"/>
      <dgm:spPr>
        <a:solidFill>
          <a:srgbClr val="00B0F0"/>
        </a:solidFill>
      </dgm:spPr>
    </dgm:pt>
    <dgm:pt modelId="{8F0AA6B2-AFDB-4F86-91E1-A3F052FA13B4}" type="pres">
      <dgm:prSet presAssocID="{C94691B4-5A11-4959-918C-A5B970C7C0FE}" presName="linComp" presStyleCnt="0"/>
      <dgm:spPr/>
    </dgm:pt>
    <dgm:pt modelId="{0E8A36ED-8508-4DD9-9145-149DBCA8A2EC}" type="pres">
      <dgm:prSet presAssocID="{7735DA06-1D9E-4C2F-BF3D-76AAE18E7819}" presName="compNode" presStyleCnt="0"/>
      <dgm:spPr/>
    </dgm:pt>
    <dgm:pt modelId="{750EA634-B2D4-4856-A515-EDC5BC6337D1}" type="pres">
      <dgm:prSet presAssocID="{7735DA06-1D9E-4C2F-BF3D-76AAE18E7819}" presName="bkgdShape" presStyleLbl="node1" presStyleIdx="0" presStyleCnt="4"/>
      <dgm:spPr/>
      <dgm:t>
        <a:bodyPr/>
        <a:lstStyle/>
        <a:p>
          <a:endParaRPr lang="tr-TR"/>
        </a:p>
      </dgm:t>
    </dgm:pt>
    <dgm:pt modelId="{4BF836D6-C1AC-4DBB-B608-FE58260C263A}" type="pres">
      <dgm:prSet presAssocID="{7735DA06-1D9E-4C2F-BF3D-76AAE18E7819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2C9FAA-C750-48FF-B32C-74A1C95596DD}" type="pres">
      <dgm:prSet presAssocID="{7735DA06-1D9E-4C2F-BF3D-76AAE18E7819}" presName="invisiNode" presStyleLbl="node1" presStyleIdx="0" presStyleCnt="4"/>
      <dgm:spPr/>
    </dgm:pt>
    <dgm:pt modelId="{91ED20F0-0244-4580-972E-FD060E2AC62F}" type="pres">
      <dgm:prSet presAssocID="{7735DA06-1D9E-4C2F-BF3D-76AAE18E7819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EB04CA5-9A8F-48C1-8E3A-A5A88CBD6C48}" type="pres">
      <dgm:prSet presAssocID="{D0D2278D-9AD1-4BDE-9702-55762C8C9057}" presName="sibTrans" presStyleLbl="sibTrans2D1" presStyleIdx="0" presStyleCnt="0"/>
      <dgm:spPr/>
      <dgm:t>
        <a:bodyPr/>
        <a:lstStyle/>
        <a:p>
          <a:endParaRPr lang="tr-TR"/>
        </a:p>
      </dgm:t>
    </dgm:pt>
    <dgm:pt modelId="{5D61D34E-5C84-4B5F-865A-1B0BB6CD136C}" type="pres">
      <dgm:prSet presAssocID="{8B30EC4A-DD20-4FCA-9F15-DF414EEE7ABE}" presName="compNode" presStyleCnt="0"/>
      <dgm:spPr/>
    </dgm:pt>
    <dgm:pt modelId="{2538DDA1-3045-49CC-B06D-60EB758B2365}" type="pres">
      <dgm:prSet presAssocID="{8B30EC4A-DD20-4FCA-9F15-DF414EEE7ABE}" presName="bkgdShape" presStyleLbl="node1" presStyleIdx="1" presStyleCnt="4"/>
      <dgm:spPr/>
      <dgm:t>
        <a:bodyPr/>
        <a:lstStyle/>
        <a:p>
          <a:endParaRPr lang="tr-TR"/>
        </a:p>
      </dgm:t>
    </dgm:pt>
    <dgm:pt modelId="{04CE0D92-8624-4C8E-826C-C1141D49AA18}" type="pres">
      <dgm:prSet presAssocID="{8B30EC4A-DD20-4FCA-9F15-DF414EEE7ABE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77D878-90CD-4130-B812-A4F949A0C7FE}" type="pres">
      <dgm:prSet presAssocID="{8B30EC4A-DD20-4FCA-9F15-DF414EEE7ABE}" presName="invisiNode" presStyleLbl="node1" presStyleIdx="1" presStyleCnt="4"/>
      <dgm:spPr/>
    </dgm:pt>
    <dgm:pt modelId="{E674684C-B2E6-49B8-A30D-2CB4284F7722}" type="pres">
      <dgm:prSet presAssocID="{8B30EC4A-DD20-4FCA-9F15-DF414EEE7ABE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6A57D97-F638-46C4-B64C-DB95C58DCE3E}" type="pres">
      <dgm:prSet presAssocID="{1BEDC2F9-F34C-408F-A991-2898CF9E370A}" presName="sibTrans" presStyleLbl="sibTrans2D1" presStyleIdx="0" presStyleCnt="0"/>
      <dgm:spPr/>
      <dgm:t>
        <a:bodyPr/>
        <a:lstStyle/>
        <a:p>
          <a:endParaRPr lang="tr-TR"/>
        </a:p>
      </dgm:t>
    </dgm:pt>
    <dgm:pt modelId="{D91685E2-81B0-4ABD-A8C7-A4D3D024BC20}" type="pres">
      <dgm:prSet presAssocID="{1FD34893-9353-4100-AD8A-771476693FBB}" presName="compNode" presStyleCnt="0"/>
      <dgm:spPr/>
    </dgm:pt>
    <dgm:pt modelId="{B458C91C-6FB8-4322-B242-CFD59AB0B627}" type="pres">
      <dgm:prSet presAssocID="{1FD34893-9353-4100-AD8A-771476693FBB}" presName="bkgdShape" presStyleLbl="node1" presStyleIdx="2" presStyleCnt="4"/>
      <dgm:spPr/>
      <dgm:t>
        <a:bodyPr/>
        <a:lstStyle/>
        <a:p>
          <a:endParaRPr lang="tr-TR"/>
        </a:p>
      </dgm:t>
    </dgm:pt>
    <dgm:pt modelId="{9DCB4651-0415-4032-A643-DD2A95F7A8A2}" type="pres">
      <dgm:prSet presAssocID="{1FD34893-9353-4100-AD8A-771476693FBB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E029C8D-7840-4116-BE2D-BEC5078CCFBE}" type="pres">
      <dgm:prSet presAssocID="{1FD34893-9353-4100-AD8A-771476693FBB}" presName="invisiNode" presStyleLbl="node1" presStyleIdx="2" presStyleCnt="4"/>
      <dgm:spPr/>
    </dgm:pt>
    <dgm:pt modelId="{4B5C3A70-04FB-4364-97E9-2C18159B9887}" type="pres">
      <dgm:prSet presAssocID="{1FD34893-9353-4100-AD8A-771476693FBB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143AEC7-B4B3-4612-8571-AE51FAB3BDC4}" type="pres">
      <dgm:prSet presAssocID="{324D79C2-2352-4A5F-B25D-C9DCA7D5FA11}" presName="sibTrans" presStyleLbl="sibTrans2D1" presStyleIdx="0" presStyleCnt="0"/>
      <dgm:spPr/>
      <dgm:t>
        <a:bodyPr/>
        <a:lstStyle/>
        <a:p>
          <a:endParaRPr lang="tr-TR"/>
        </a:p>
      </dgm:t>
    </dgm:pt>
    <dgm:pt modelId="{4A582510-D51A-4947-AB89-D14E1A52BE78}" type="pres">
      <dgm:prSet presAssocID="{6F1B1B73-E800-43BA-8FAC-FD9713CF8113}" presName="compNode" presStyleCnt="0"/>
      <dgm:spPr/>
    </dgm:pt>
    <dgm:pt modelId="{2335E01C-F71D-427A-927E-9CD44FFF93E4}" type="pres">
      <dgm:prSet presAssocID="{6F1B1B73-E800-43BA-8FAC-FD9713CF8113}" presName="bkgdShape" presStyleLbl="node1" presStyleIdx="3" presStyleCnt="4"/>
      <dgm:spPr/>
      <dgm:t>
        <a:bodyPr/>
        <a:lstStyle/>
        <a:p>
          <a:endParaRPr lang="tr-TR"/>
        </a:p>
      </dgm:t>
    </dgm:pt>
    <dgm:pt modelId="{0674C9F4-B607-4BA1-A668-7BF20DB92866}" type="pres">
      <dgm:prSet presAssocID="{6F1B1B73-E800-43BA-8FAC-FD9713CF8113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1819D4-A34D-4437-A2E0-E77D2D312A85}" type="pres">
      <dgm:prSet presAssocID="{6F1B1B73-E800-43BA-8FAC-FD9713CF8113}" presName="invisiNode" presStyleLbl="node1" presStyleIdx="3" presStyleCnt="4"/>
      <dgm:spPr/>
    </dgm:pt>
    <dgm:pt modelId="{55102B49-4630-4B49-AE9B-AF92FD508360}" type="pres">
      <dgm:prSet presAssocID="{6F1B1B73-E800-43BA-8FAC-FD9713CF8113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7383B23-76E9-468A-ADC7-3E622083AB37}" srcId="{C94691B4-5A11-4959-918C-A5B970C7C0FE}" destId="{8B30EC4A-DD20-4FCA-9F15-DF414EEE7ABE}" srcOrd="1" destOrd="0" parTransId="{8C614662-3DDB-408C-92A4-ADD5847E027F}" sibTransId="{1BEDC2F9-F34C-408F-A991-2898CF9E370A}"/>
    <dgm:cxn modelId="{B8298446-0A6C-45E5-979A-70E576C7C4DA}" type="presOf" srcId="{C94691B4-5A11-4959-918C-A5B970C7C0FE}" destId="{7EE22CF1-4BBA-41DB-830A-3EC475C8C4E4}" srcOrd="0" destOrd="0" presId="urn:microsoft.com/office/officeart/2005/8/layout/hList7#1"/>
    <dgm:cxn modelId="{775A94A1-9415-473E-A938-90EBF17DA189}" type="presOf" srcId="{324D79C2-2352-4A5F-B25D-C9DCA7D5FA11}" destId="{B143AEC7-B4B3-4612-8571-AE51FAB3BDC4}" srcOrd="0" destOrd="0" presId="urn:microsoft.com/office/officeart/2005/8/layout/hList7#1"/>
    <dgm:cxn modelId="{AFC7C699-F3F4-4885-9356-B9BA25412BA8}" type="presOf" srcId="{D0D2278D-9AD1-4BDE-9702-55762C8C9057}" destId="{9EB04CA5-9A8F-48C1-8E3A-A5A88CBD6C48}" srcOrd="0" destOrd="0" presId="urn:microsoft.com/office/officeart/2005/8/layout/hList7#1"/>
    <dgm:cxn modelId="{3E98462B-B231-4C29-A810-C451823C5CA9}" type="presOf" srcId="{6F1B1B73-E800-43BA-8FAC-FD9713CF8113}" destId="{2335E01C-F71D-427A-927E-9CD44FFF93E4}" srcOrd="0" destOrd="0" presId="urn:microsoft.com/office/officeart/2005/8/layout/hList7#1"/>
    <dgm:cxn modelId="{B4A23844-0A6E-4C18-9E41-AA83A2C3D335}" type="presOf" srcId="{7735DA06-1D9E-4C2F-BF3D-76AAE18E7819}" destId="{750EA634-B2D4-4856-A515-EDC5BC6337D1}" srcOrd="0" destOrd="0" presId="urn:microsoft.com/office/officeart/2005/8/layout/hList7#1"/>
    <dgm:cxn modelId="{3480C847-3900-4D73-B6A4-208C6C420436}" srcId="{C94691B4-5A11-4959-918C-A5B970C7C0FE}" destId="{6F1B1B73-E800-43BA-8FAC-FD9713CF8113}" srcOrd="3" destOrd="0" parTransId="{EE7F0186-0528-4698-9D99-F1A39DC0B25F}" sibTransId="{D33CDDBC-37C3-41D6-8351-C6F7873CA87A}"/>
    <dgm:cxn modelId="{17B6EB2A-1065-43F9-8AB1-1D6982CCF178}" type="presOf" srcId="{8B30EC4A-DD20-4FCA-9F15-DF414EEE7ABE}" destId="{2538DDA1-3045-49CC-B06D-60EB758B2365}" srcOrd="0" destOrd="0" presId="urn:microsoft.com/office/officeart/2005/8/layout/hList7#1"/>
    <dgm:cxn modelId="{8965B93C-0DE0-409C-AA32-7B52C1E6ED63}" srcId="{C94691B4-5A11-4959-918C-A5B970C7C0FE}" destId="{1FD34893-9353-4100-AD8A-771476693FBB}" srcOrd="2" destOrd="0" parTransId="{EA467598-38A0-460C-888D-D883516274D0}" sibTransId="{324D79C2-2352-4A5F-B25D-C9DCA7D5FA11}"/>
    <dgm:cxn modelId="{FCD8A057-F3B5-4703-AE77-E627EF7FCB3D}" type="presOf" srcId="{7735DA06-1D9E-4C2F-BF3D-76AAE18E7819}" destId="{4BF836D6-C1AC-4DBB-B608-FE58260C263A}" srcOrd="1" destOrd="0" presId="urn:microsoft.com/office/officeart/2005/8/layout/hList7#1"/>
    <dgm:cxn modelId="{2B6D5E02-2B9E-4919-985D-870188B245BA}" srcId="{C94691B4-5A11-4959-918C-A5B970C7C0FE}" destId="{7735DA06-1D9E-4C2F-BF3D-76AAE18E7819}" srcOrd="0" destOrd="0" parTransId="{6B45168D-8003-49FC-9977-88D1BA6FEEFD}" sibTransId="{D0D2278D-9AD1-4BDE-9702-55762C8C9057}"/>
    <dgm:cxn modelId="{D997AA03-022F-4C00-8621-C48770DF1BBD}" type="presOf" srcId="{1FD34893-9353-4100-AD8A-771476693FBB}" destId="{9DCB4651-0415-4032-A643-DD2A95F7A8A2}" srcOrd="1" destOrd="0" presId="urn:microsoft.com/office/officeart/2005/8/layout/hList7#1"/>
    <dgm:cxn modelId="{805743C9-4208-4A36-836E-CB719EBA9440}" type="presOf" srcId="{6F1B1B73-E800-43BA-8FAC-FD9713CF8113}" destId="{0674C9F4-B607-4BA1-A668-7BF20DB92866}" srcOrd="1" destOrd="0" presId="urn:microsoft.com/office/officeart/2005/8/layout/hList7#1"/>
    <dgm:cxn modelId="{2060FAED-E613-4F93-8170-8E3F77EC8B96}" type="presOf" srcId="{8B30EC4A-DD20-4FCA-9F15-DF414EEE7ABE}" destId="{04CE0D92-8624-4C8E-826C-C1141D49AA18}" srcOrd="1" destOrd="0" presId="urn:microsoft.com/office/officeart/2005/8/layout/hList7#1"/>
    <dgm:cxn modelId="{14A75D67-C6FA-4E3E-8F4D-B64EC83E4B43}" type="presOf" srcId="{1FD34893-9353-4100-AD8A-771476693FBB}" destId="{B458C91C-6FB8-4322-B242-CFD59AB0B627}" srcOrd="0" destOrd="0" presId="urn:microsoft.com/office/officeart/2005/8/layout/hList7#1"/>
    <dgm:cxn modelId="{27278475-7808-4D60-9849-78DC685F44EE}" type="presOf" srcId="{1BEDC2F9-F34C-408F-A991-2898CF9E370A}" destId="{16A57D97-F638-46C4-B64C-DB95C58DCE3E}" srcOrd="0" destOrd="0" presId="urn:microsoft.com/office/officeart/2005/8/layout/hList7#1"/>
    <dgm:cxn modelId="{FB4AF593-9E65-41D0-9D8D-94DA975E119D}" type="presParOf" srcId="{7EE22CF1-4BBA-41DB-830A-3EC475C8C4E4}" destId="{93D8E771-8744-48CE-A85D-845CA08C853A}" srcOrd="0" destOrd="0" presId="urn:microsoft.com/office/officeart/2005/8/layout/hList7#1"/>
    <dgm:cxn modelId="{F072138F-DC7D-4070-A922-A3D22A1B45D6}" type="presParOf" srcId="{7EE22CF1-4BBA-41DB-830A-3EC475C8C4E4}" destId="{8F0AA6B2-AFDB-4F86-91E1-A3F052FA13B4}" srcOrd="1" destOrd="0" presId="urn:microsoft.com/office/officeart/2005/8/layout/hList7#1"/>
    <dgm:cxn modelId="{F0502A68-9462-4279-B288-D713E49D6986}" type="presParOf" srcId="{8F0AA6B2-AFDB-4F86-91E1-A3F052FA13B4}" destId="{0E8A36ED-8508-4DD9-9145-149DBCA8A2EC}" srcOrd="0" destOrd="0" presId="urn:microsoft.com/office/officeart/2005/8/layout/hList7#1"/>
    <dgm:cxn modelId="{1563FA5A-F52C-48FC-AE59-02760FEE07F6}" type="presParOf" srcId="{0E8A36ED-8508-4DD9-9145-149DBCA8A2EC}" destId="{750EA634-B2D4-4856-A515-EDC5BC6337D1}" srcOrd="0" destOrd="0" presId="urn:microsoft.com/office/officeart/2005/8/layout/hList7#1"/>
    <dgm:cxn modelId="{7E367852-0202-4EF5-A9DA-AAC1537AC414}" type="presParOf" srcId="{0E8A36ED-8508-4DD9-9145-149DBCA8A2EC}" destId="{4BF836D6-C1AC-4DBB-B608-FE58260C263A}" srcOrd="1" destOrd="0" presId="urn:microsoft.com/office/officeart/2005/8/layout/hList7#1"/>
    <dgm:cxn modelId="{3DA6022F-8354-4CC6-A768-8172E1DE8A2D}" type="presParOf" srcId="{0E8A36ED-8508-4DD9-9145-149DBCA8A2EC}" destId="{262C9FAA-C750-48FF-B32C-74A1C95596DD}" srcOrd="2" destOrd="0" presId="urn:microsoft.com/office/officeart/2005/8/layout/hList7#1"/>
    <dgm:cxn modelId="{CC338D97-77F7-4580-A5DF-D8FC33E9EA66}" type="presParOf" srcId="{0E8A36ED-8508-4DD9-9145-149DBCA8A2EC}" destId="{91ED20F0-0244-4580-972E-FD060E2AC62F}" srcOrd="3" destOrd="0" presId="urn:microsoft.com/office/officeart/2005/8/layout/hList7#1"/>
    <dgm:cxn modelId="{D20D6A42-E563-4295-BBE0-04E6F9808B37}" type="presParOf" srcId="{8F0AA6B2-AFDB-4F86-91E1-A3F052FA13B4}" destId="{9EB04CA5-9A8F-48C1-8E3A-A5A88CBD6C48}" srcOrd="1" destOrd="0" presId="urn:microsoft.com/office/officeart/2005/8/layout/hList7#1"/>
    <dgm:cxn modelId="{03D8DAAF-BC71-461C-AC94-B3776C641D41}" type="presParOf" srcId="{8F0AA6B2-AFDB-4F86-91E1-A3F052FA13B4}" destId="{5D61D34E-5C84-4B5F-865A-1B0BB6CD136C}" srcOrd="2" destOrd="0" presId="urn:microsoft.com/office/officeart/2005/8/layout/hList7#1"/>
    <dgm:cxn modelId="{38F5B664-46AF-4449-8DF9-40192FB864E9}" type="presParOf" srcId="{5D61D34E-5C84-4B5F-865A-1B0BB6CD136C}" destId="{2538DDA1-3045-49CC-B06D-60EB758B2365}" srcOrd="0" destOrd="0" presId="urn:microsoft.com/office/officeart/2005/8/layout/hList7#1"/>
    <dgm:cxn modelId="{1D2B8B43-D993-41A4-B2E9-62FF50D4F2C3}" type="presParOf" srcId="{5D61D34E-5C84-4B5F-865A-1B0BB6CD136C}" destId="{04CE0D92-8624-4C8E-826C-C1141D49AA18}" srcOrd="1" destOrd="0" presId="urn:microsoft.com/office/officeart/2005/8/layout/hList7#1"/>
    <dgm:cxn modelId="{383CCBD9-833C-4084-96E8-F9C72E78F28B}" type="presParOf" srcId="{5D61D34E-5C84-4B5F-865A-1B0BB6CD136C}" destId="{3777D878-90CD-4130-B812-A4F949A0C7FE}" srcOrd="2" destOrd="0" presId="urn:microsoft.com/office/officeart/2005/8/layout/hList7#1"/>
    <dgm:cxn modelId="{9C267E47-F531-4889-89B8-F30E4748D665}" type="presParOf" srcId="{5D61D34E-5C84-4B5F-865A-1B0BB6CD136C}" destId="{E674684C-B2E6-49B8-A30D-2CB4284F7722}" srcOrd="3" destOrd="0" presId="urn:microsoft.com/office/officeart/2005/8/layout/hList7#1"/>
    <dgm:cxn modelId="{D024EBCB-7EC3-4C1A-9A4B-6B22AFEEC107}" type="presParOf" srcId="{8F0AA6B2-AFDB-4F86-91E1-A3F052FA13B4}" destId="{16A57D97-F638-46C4-B64C-DB95C58DCE3E}" srcOrd="3" destOrd="0" presId="urn:microsoft.com/office/officeart/2005/8/layout/hList7#1"/>
    <dgm:cxn modelId="{6D48B457-6B14-4D41-A93A-6ED8558308BD}" type="presParOf" srcId="{8F0AA6B2-AFDB-4F86-91E1-A3F052FA13B4}" destId="{D91685E2-81B0-4ABD-A8C7-A4D3D024BC20}" srcOrd="4" destOrd="0" presId="urn:microsoft.com/office/officeart/2005/8/layout/hList7#1"/>
    <dgm:cxn modelId="{2D4E1DDB-D97F-4754-86D9-A38E4B0E16D3}" type="presParOf" srcId="{D91685E2-81B0-4ABD-A8C7-A4D3D024BC20}" destId="{B458C91C-6FB8-4322-B242-CFD59AB0B627}" srcOrd="0" destOrd="0" presId="urn:microsoft.com/office/officeart/2005/8/layout/hList7#1"/>
    <dgm:cxn modelId="{8B2AC2CF-FA39-44E7-A3C8-0B24F228FF7E}" type="presParOf" srcId="{D91685E2-81B0-4ABD-A8C7-A4D3D024BC20}" destId="{9DCB4651-0415-4032-A643-DD2A95F7A8A2}" srcOrd="1" destOrd="0" presId="urn:microsoft.com/office/officeart/2005/8/layout/hList7#1"/>
    <dgm:cxn modelId="{D880CA23-2AE3-4BDC-BC69-B0281216269C}" type="presParOf" srcId="{D91685E2-81B0-4ABD-A8C7-A4D3D024BC20}" destId="{3E029C8D-7840-4116-BE2D-BEC5078CCFBE}" srcOrd="2" destOrd="0" presId="urn:microsoft.com/office/officeart/2005/8/layout/hList7#1"/>
    <dgm:cxn modelId="{786520A1-032D-4957-8DD9-83BAD708B5A0}" type="presParOf" srcId="{D91685E2-81B0-4ABD-A8C7-A4D3D024BC20}" destId="{4B5C3A70-04FB-4364-97E9-2C18159B9887}" srcOrd="3" destOrd="0" presId="urn:microsoft.com/office/officeart/2005/8/layout/hList7#1"/>
    <dgm:cxn modelId="{2EF0B0F4-0532-4B92-9246-4C83E0C7E66E}" type="presParOf" srcId="{8F0AA6B2-AFDB-4F86-91E1-A3F052FA13B4}" destId="{B143AEC7-B4B3-4612-8571-AE51FAB3BDC4}" srcOrd="5" destOrd="0" presId="urn:microsoft.com/office/officeart/2005/8/layout/hList7#1"/>
    <dgm:cxn modelId="{297BFB1C-621B-47DC-A176-9A7421C0F217}" type="presParOf" srcId="{8F0AA6B2-AFDB-4F86-91E1-A3F052FA13B4}" destId="{4A582510-D51A-4947-AB89-D14E1A52BE78}" srcOrd="6" destOrd="0" presId="urn:microsoft.com/office/officeart/2005/8/layout/hList7#1"/>
    <dgm:cxn modelId="{DB446546-21A3-4B9D-B14C-149AB4B94F4E}" type="presParOf" srcId="{4A582510-D51A-4947-AB89-D14E1A52BE78}" destId="{2335E01C-F71D-427A-927E-9CD44FFF93E4}" srcOrd="0" destOrd="0" presId="urn:microsoft.com/office/officeart/2005/8/layout/hList7#1"/>
    <dgm:cxn modelId="{BC414867-D770-4028-B189-25B8F78205FD}" type="presParOf" srcId="{4A582510-D51A-4947-AB89-D14E1A52BE78}" destId="{0674C9F4-B607-4BA1-A668-7BF20DB92866}" srcOrd="1" destOrd="0" presId="urn:microsoft.com/office/officeart/2005/8/layout/hList7#1"/>
    <dgm:cxn modelId="{318E7EAB-936F-44A8-B186-2655CC7E2C6E}" type="presParOf" srcId="{4A582510-D51A-4947-AB89-D14E1A52BE78}" destId="{1D1819D4-A34D-4437-A2E0-E77D2D312A85}" srcOrd="2" destOrd="0" presId="urn:microsoft.com/office/officeart/2005/8/layout/hList7#1"/>
    <dgm:cxn modelId="{63C0BF3F-DEC0-445C-A3FF-3CCC0E22949C}" type="presParOf" srcId="{4A582510-D51A-4947-AB89-D14E1A52BE78}" destId="{55102B49-4630-4B49-AE9B-AF92FD508360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BDCF7-5C15-4AAA-AFB2-001E02FD7C89}">
      <dsp:nvSpPr>
        <dsp:cNvPr id="0" name=""/>
        <dsp:cNvSpPr/>
      </dsp:nvSpPr>
      <dsp:spPr>
        <a:xfrm>
          <a:off x="2890745" y="950961"/>
          <a:ext cx="2383174" cy="2643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b="1" kern="1200" dirty="0" smtClean="0">
              <a:solidFill>
                <a:srgbClr val="FFFF00"/>
              </a:solidFill>
            </a:rPr>
            <a:t>Yoğun Bakım</a:t>
          </a:r>
          <a:endParaRPr lang="tr-TR" sz="3600" b="1" kern="1200" dirty="0">
            <a:solidFill>
              <a:srgbClr val="FFFF00"/>
            </a:solidFill>
          </a:endParaRPr>
        </a:p>
      </dsp:txBody>
      <dsp:txXfrm>
        <a:off x="3239753" y="1338051"/>
        <a:ext cx="1685158" cy="1869037"/>
      </dsp:txXfrm>
    </dsp:sp>
    <dsp:sp modelId="{F1827D0A-0727-4C2A-969B-49B63D680D80}">
      <dsp:nvSpPr>
        <dsp:cNvPr id="0" name=""/>
        <dsp:cNvSpPr/>
      </dsp:nvSpPr>
      <dsp:spPr>
        <a:xfrm rot="379647">
          <a:off x="5451661" y="2229268"/>
          <a:ext cx="448457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5452063" y="2309996"/>
        <a:ext cx="316454" cy="264006"/>
      </dsp:txXfrm>
    </dsp:sp>
    <dsp:sp modelId="{7E06CEA6-7CA0-4F73-AD9E-AD7EC0DF90BA}">
      <dsp:nvSpPr>
        <dsp:cNvPr id="0" name=""/>
        <dsp:cNvSpPr/>
      </dsp:nvSpPr>
      <dsp:spPr>
        <a:xfrm>
          <a:off x="6103894" y="1526682"/>
          <a:ext cx="1984179" cy="2160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FFFF00"/>
              </a:solidFill>
            </a:rPr>
            <a:t>Yenidoğan</a:t>
          </a:r>
          <a:endParaRPr lang="tr-TR" sz="2400" b="1" kern="1200" dirty="0">
            <a:solidFill>
              <a:srgbClr val="FFFF00"/>
            </a:solidFill>
          </a:endParaRPr>
        </a:p>
      </dsp:txBody>
      <dsp:txXfrm>
        <a:off x="6394470" y="1843024"/>
        <a:ext cx="1403027" cy="1527434"/>
      </dsp:txXfrm>
    </dsp:sp>
    <dsp:sp modelId="{FF154025-F36B-467F-9E7C-D366234E4AF3}">
      <dsp:nvSpPr>
        <dsp:cNvPr id="0" name=""/>
        <dsp:cNvSpPr/>
      </dsp:nvSpPr>
      <dsp:spPr>
        <a:xfrm rot="5375434">
          <a:off x="6945119" y="3760839"/>
          <a:ext cx="321369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6992980" y="3800637"/>
        <a:ext cx="224958" cy="264006"/>
      </dsp:txXfrm>
    </dsp:sp>
    <dsp:sp modelId="{B9653F62-5803-4521-8237-4B6EE0D2DC62}">
      <dsp:nvSpPr>
        <dsp:cNvPr id="0" name=""/>
        <dsp:cNvSpPr/>
      </dsp:nvSpPr>
      <dsp:spPr>
        <a:xfrm>
          <a:off x="6228179" y="4293087"/>
          <a:ext cx="1772348" cy="1768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FFFF00"/>
              </a:solidFill>
            </a:rPr>
            <a:t>Çocuk Nefroloji</a:t>
          </a:r>
          <a:endParaRPr lang="tr-TR" sz="2400" b="1" kern="1200" dirty="0">
            <a:solidFill>
              <a:srgbClr val="FFFF00"/>
            </a:solidFill>
          </a:endParaRPr>
        </a:p>
      </dsp:txBody>
      <dsp:txXfrm>
        <a:off x="6487733" y="4552038"/>
        <a:ext cx="1253240" cy="1250326"/>
      </dsp:txXfrm>
    </dsp:sp>
    <dsp:sp modelId="{BFC25E5C-A7A3-4550-9043-E4A036BD0079}">
      <dsp:nvSpPr>
        <dsp:cNvPr id="0" name=""/>
        <dsp:cNvSpPr/>
      </dsp:nvSpPr>
      <dsp:spPr>
        <a:xfrm rot="9953502">
          <a:off x="5424079" y="5306764"/>
          <a:ext cx="598885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 rot="10800000">
        <a:off x="5554091" y="5378678"/>
        <a:ext cx="466882" cy="264006"/>
      </dsp:txXfrm>
    </dsp:sp>
    <dsp:sp modelId="{49135B98-B29C-46CD-9328-EDE6F6537259}">
      <dsp:nvSpPr>
        <dsp:cNvPr id="0" name=""/>
        <dsp:cNvSpPr/>
      </dsp:nvSpPr>
      <dsp:spPr>
        <a:xfrm>
          <a:off x="3419875" y="5229189"/>
          <a:ext cx="1788071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Endokrinoloji</a:t>
          </a:r>
          <a:endParaRPr lang="tr-TR" sz="1600" kern="1200" dirty="0"/>
        </a:p>
      </dsp:txBody>
      <dsp:txXfrm>
        <a:off x="3681732" y="5420116"/>
        <a:ext cx="1264357" cy="921880"/>
      </dsp:txXfrm>
    </dsp:sp>
    <dsp:sp modelId="{7DF971BD-05A6-4FA4-A2F3-B39D90BAB838}">
      <dsp:nvSpPr>
        <dsp:cNvPr id="0" name=""/>
        <dsp:cNvSpPr/>
      </dsp:nvSpPr>
      <dsp:spPr>
        <a:xfrm rot="1208199">
          <a:off x="3562321" y="5409522"/>
          <a:ext cx="131232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3563524" y="5490747"/>
        <a:ext cx="91862" cy="264006"/>
      </dsp:txXfrm>
    </dsp:sp>
    <dsp:sp modelId="{C9B3FD1F-4B17-4B54-9A53-C47F9C88949D}">
      <dsp:nvSpPr>
        <dsp:cNvPr id="0" name=""/>
        <dsp:cNvSpPr/>
      </dsp:nvSpPr>
      <dsp:spPr>
        <a:xfrm>
          <a:off x="2483772" y="4797148"/>
          <a:ext cx="1303734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Kardiyoloji</a:t>
          </a:r>
          <a:endParaRPr lang="tr-TR" sz="1600" kern="1200" dirty="0"/>
        </a:p>
      </dsp:txBody>
      <dsp:txXfrm>
        <a:off x="2674699" y="4988075"/>
        <a:ext cx="921880" cy="921880"/>
      </dsp:txXfrm>
    </dsp:sp>
    <dsp:sp modelId="{0B2838E8-74DF-4851-8625-8B32122675D1}">
      <dsp:nvSpPr>
        <dsp:cNvPr id="0" name=""/>
        <dsp:cNvSpPr/>
      </dsp:nvSpPr>
      <dsp:spPr>
        <a:xfrm rot="2700020">
          <a:off x="2689010" y="4831018"/>
          <a:ext cx="97285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2693284" y="4908701"/>
        <a:ext cx="68100" cy="264006"/>
      </dsp:txXfrm>
    </dsp:sp>
    <dsp:sp modelId="{9FD43E0C-E1C4-4DA1-846B-9F8CB5EDA6FC}">
      <dsp:nvSpPr>
        <dsp:cNvPr id="0" name=""/>
        <dsp:cNvSpPr/>
      </dsp:nvSpPr>
      <dsp:spPr>
        <a:xfrm>
          <a:off x="1691693" y="4005059"/>
          <a:ext cx="1303734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Kalp ve Damar Cerrahi</a:t>
          </a:r>
          <a:endParaRPr lang="tr-TR" sz="1600" kern="1200" dirty="0"/>
        </a:p>
      </dsp:txBody>
      <dsp:txXfrm>
        <a:off x="1882620" y="4195986"/>
        <a:ext cx="921880" cy="921880"/>
      </dsp:txXfrm>
    </dsp:sp>
    <dsp:sp modelId="{67A4251D-AACD-4E8E-9559-34C4C545AA1E}">
      <dsp:nvSpPr>
        <dsp:cNvPr id="0" name=""/>
        <dsp:cNvSpPr/>
      </dsp:nvSpPr>
      <dsp:spPr>
        <a:xfrm rot="3238304">
          <a:off x="1966715" y="4036944"/>
          <a:ext cx="171884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1977333" y="4104095"/>
        <a:ext cx="120319" cy="264006"/>
      </dsp:txXfrm>
    </dsp:sp>
    <dsp:sp modelId="{04B868F1-8D3B-4260-8AF0-A94059F52AAC}">
      <dsp:nvSpPr>
        <dsp:cNvPr id="0" name=""/>
        <dsp:cNvSpPr/>
      </dsp:nvSpPr>
      <dsp:spPr>
        <a:xfrm>
          <a:off x="1115611" y="3212973"/>
          <a:ext cx="1303734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Cerrahi</a:t>
          </a:r>
          <a:endParaRPr lang="tr-TR" sz="1600" kern="1200" dirty="0"/>
        </a:p>
      </dsp:txBody>
      <dsp:txXfrm>
        <a:off x="1306538" y="3403900"/>
        <a:ext cx="921880" cy="921880"/>
      </dsp:txXfrm>
    </dsp:sp>
    <dsp:sp modelId="{6F1AD5D7-254B-42A5-B9F3-6C3CB2932336}">
      <dsp:nvSpPr>
        <dsp:cNvPr id="0" name=""/>
        <dsp:cNvSpPr/>
      </dsp:nvSpPr>
      <dsp:spPr>
        <a:xfrm rot="4531781">
          <a:off x="1566592" y="3137734"/>
          <a:ext cx="140043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1582349" y="3205396"/>
        <a:ext cx="98030" cy="264006"/>
      </dsp:txXfrm>
    </dsp:sp>
    <dsp:sp modelId="{5F6EF3E9-5A11-4648-8BA9-4F54F1CCC98A}">
      <dsp:nvSpPr>
        <dsp:cNvPr id="0" name=""/>
        <dsp:cNvSpPr/>
      </dsp:nvSpPr>
      <dsp:spPr>
        <a:xfrm>
          <a:off x="827572" y="2204858"/>
          <a:ext cx="1359495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Gastroenteroloji</a:t>
          </a:r>
          <a:endParaRPr lang="tr-TR" sz="1600" kern="1200" dirty="0"/>
        </a:p>
      </dsp:txBody>
      <dsp:txXfrm>
        <a:off x="1026665" y="2395785"/>
        <a:ext cx="961309" cy="921880"/>
      </dsp:txXfrm>
    </dsp:sp>
    <dsp:sp modelId="{076F8A0D-E7E1-4121-A7F3-1D198F26B667}">
      <dsp:nvSpPr>
        <dsp:cNvPr id="0" name=""/>
        <dsp:cNvSpPr/>
      </dsp:nvSpPr>
      <dsp:spPr>
        <a:xfrm rot="6878876">
          <a:off x="1653680" y="2160264"/>
          <a:ext cx="144521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 rot="10800000">
        <a:off x="1684399" y="2228563"/>
        <a:ext cx="101165" cy="264006"/>
      </dsp:txXfrm>
    </dsp:sp>
    <dsp:sp modelId="{FA491AA6-F204-47BB-ADB2-66DF2107293D}">
      <dsp:nvSpPr>
        <dsp:cNvPr id="0" name=""/>
        <dsp:cNvSpPr/>
      </dsp:nvSpPr>
      <dsp:spPr>
        <a:xfrm>
          <a:off x="1287364" y="1263564"/>
          <a:ext cx="1303734" cy="1303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Beslenme Uzmanı</a:t>
          </a:r>
          <a:endParaRPr lang="tr-TR" sz="1600" kern="1200" dirty="0"/>
        </a:p>
      </dsp:txBody>
      <dsp:txXfrm>
        <a:off x="1478291" y="1454491"/>
        <a:ext cx="921880" cy="921880"/>
      </dsp:txXfrm>
    </dsp:sp>
    <dsp:sp modelId="{762B8FEC-C679-4E33-88DA-6B17C738037B}">
      <dsp:nvSpPr>
        <dsp:cNvPr id="0" name=""/>
        <dsp:cNvSpPr/>
      </dsp:nvSpPr>
      <dsp:spPr>
        <a:xfrm rot="567670">
          <a:off x="2651838" y="1828583"/>
          <a:ext cx="172874" cy="4400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2652191" y="1912322"/>
        <a:ext cx="121012" cy="264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C3029-C9C6-436D-8D72-3E9547312FE3}">
      <dsp:nvSpPr>
        <dsp:cNvPr id="0" name=""/>
        <dsp:cNvSpPr/>
      </dsp:nvSpPr>
      <dsp:spPr>
        <a:xfrm>
          <a:off x="2345307" y="742920"/>
          <a:ext cx="4960538" cy="4960538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F0F5E-0546-4415-B982-9843620A42C1}">
      <dsp:nvSpPr>
        <dsp:cNvPr id="0" name=""/>
        <dsp:cNvSpPr/>
      </dsp:nvSpPr>
      <dsp:spPr>
        <a:xfrm>
          <a:off x="2345307" y="742920"/>
          <a:ext cx="4960538" cy="4960538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D3049-AE66-4FFF-9004-6C2414777D55}">
      <dsp:nvSpPr>
        <dsp:cNvPr id="0" name=""/>
        <dsp:cNvSpPr/>
      </dsp:nvSpPr>
      <dsp:spPr>
        <a:xfrm>
          <a:off x="2345307" y="742920"/>
          <a:ext cx="4960538" cy="4960538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8CFF7-30AD-45BA-8C0B-836D9A4D31B3}">
      <dsp:nvSpPr>
        <dsp:cNvPr id="0" name=""/>
        <dsp:cNvSpPr/>
      </dsp:nvSpPr>
      <dsp:spPr>
        <a:xfrm>
          <a:off x="2345307" y="742920"/>
          <a:ext cx="4960538" cy="4960538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E8BF8-3DAF-401A-8C1F-1C13BB7AB553}">
      <dsp:nvSpPr>
        <dsp:cNvPr id="0" name=""/>
        <dsp:cNvSpPr/>
      </dsp:nvSpPr>
      <dsp:spPr>
        <a:xfrm>
          <a:off x="2345307" y="742920"/>
          <a:ext cx="4960538" cy="4960538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67256-57A7-45B9-B365-5B4342FACCAE}">
      <dsp:nvSpPr>
        <dsp:cNvPr id="0" name=""/>
        <dsp:cNvSpPr/>
      </dsp:nvSpPr>
      <dsp:spPr>
        <a:xfrm>
          <a:off x="3962929" y="2394880"/>
          <a:ext cx="1725295" cy="16566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FFFF00"/>
              </a:solidFill>
            </a:rPr>
            <a:t>AMONYAK TAKIMI</a:t>
          </a:r>
          <a:endParaRPr lang="tr-TR" sz="2000" b="1" kern="1200" dirty="0">
            <a:solidFill>
              <a:srgbClr val="FFFF00"/>
            </a:solidFill>
          </a:endParaRPr>
        </a:p>
      </dsp:txBody>
      <dsp:txXfrm>
        <a:off x="4215593" y="2637486"/>
        <a:ext cx="1219967" cy="1171405"/>
      </dsp:txXfrm>
    </dsp:sp>
    <dsp:sp modelId="{E3D36680-9980-4824-A52C-FBE81615727B}">
      <dsp:nvSpPr>
        <dsp:cNvPr id="0" name=""/>
        <dsp:cNvSpPr/>
      </dsp:nvSpPr>
      <dsp:spPr>
        <a:xfrm>
          <a:off x="3462799" y="602"/>
          <a:ext cx="2725555" cy="15998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YENİDOĞAN</a:t>
          </a:r>
          <a:endParaRPr lang="tr-TR" sz="2400" b="1" kern="1200" dirty="0"/>
        </a:p>
      </dsp:txBody>
      <dsp:txXfrm>
        <a:off x="3861947" y="234891"/>
        <a:ext cx="1927259" cy="1131245"/>
      </dsp:txXfrm>
    </dsp:sp>
    <dsp:sp modelId="{D558A155-1436-47B1-9BEE-BE6358025C33}">
      <dsp:nvSpPr>
        <dsp:cNvPr id="0" name=""/>
        <dsp:cNvSpPr/>
      </dsp:nvSpPr>
      <dsp:spPr>
        <a:xfrm>
          <a:off x="6329766" y="1674629"/>
          <a:ext cx="1599823" cy="1599823"/>
        </a:xfrm>
        <a:prstGeom prst="ellipse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YOĞUN BAKIM</a:t>
          </a:r>
          <a:endParaRPr lang="tr-TR" sz="2400" b="1" kern="1200" dirty="0"/>
        </a:p>
      </dsp:txBody>
      <dsp:txXfrm>
        <a:off x="6564055" y="1908918"/>
        <a:ext cx="1131245" cy="1131245"/>
      </dsp:txXfrm>
    </dsp:sp>
    <dsp:sp modelId="{487D985C-0467-4F6F-8EAD-37C1930926E9}">
      <dsp:nvSpPr>
        <dsp:cNvPr id="0" name=""/>
        <dsp:cNvSpPr/>
      </dsp:nvSpPr>
      <dsp:spPr>
        <a:xfrm>
          <a:off x="4831370" y="4389686"/>
          <a:ext cx="2836438" cy="1586976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METABOLİZMA</a:t>
          </a:r>
          <a:endParaRPr lang="tr-TR" sz="2400" b="1" kern="1200" dirty="0"/>
        </a:p>
      </dsp:txBody>
      <dsp:txXfrm>
        <a:off x="5246757" y="4622093"/>
        <a:ext cx="2005664" cy="1122162"/>
      </dsp:txXfrm>
    </dsp:sp>
    <dsp:sp modelId="{3535803F-550C-4CD9-80BC-805EEA6CF195}">
      <dsp:nvSpPr>
        <dsp:cNvPr id="0" name=""/>
        <dsp:cNvSpPr/>
      </dsp:nvSpPr>
      <dsp:spPr>
        <a:xfrm>
          <a:off x="2241980" y="4383263"/>
          <a:ext cx="2319168" cy="1599823"/>
        </a:xfrm>
        <a:prstGeom prst="ellipse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NEFROLOJİ</a:t>
          </a:r>
          <a:endParaRPr lang="tr-TR" sz="2400" b="1" kern="1200" dirty="0"/>
        </a:p>
      </dsp:txBody>
      <dsp:txXfrm>
        <a:off x="2581614" y="4617552"/>
        <a:ext cx="1639900" cy="1131245"/>
      </dsp:txXfrm>
    </dsp:sp>
    <dsp:sp modelId="{EC5CE545-5815-4411-B968-19D8CABBA8AF}">
      <dsp:nvSpPr>
        <dsp:cNvPr id="0" name=""/>
        <dsp:cNvSpPr/>
      </dsp:nvSpPr>
      <dsp:spPr>
        <a:xfrm>
          <a:off x="1106367" y="1674629"/>
          <a:ext cx="2830215" cy="1599823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CERRAH / KALP DAMAR CERRAHI</a:t>
          </a:r>
          <a:endParaRPr lang="tr-TR" sz="2400" b="1" kern="1200" dirty="0"/>
        </a:p>
      </dsp:txBody>
      <dsp:txXfrm>
        <a:off x="1520842" y="1908918"/>
        <a:ext cx="2001265" cy="11312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F6600-8C07-41E1-ADD7-FF9D9C2034E0}" type="datetimeFigureOut">
              <a:rPr lang="tr-TR" smtClean="0"/>
              <a:pPr/>
              <a:t>27.09.2019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29B39-A47C-4616-964F-814194113ABE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Microsoft_Word_97_-_2003_Document1.doc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1470025"/>
          </a:xfrm>
        </p:spPr>
        <p:txBody>
          <a:bodyPr>
            <a:noAutofit/>
          </a:bodyPr>
          <a:lstStyle/>
          <a:p>
            <a:r>
              <a:rPr lang="tr-TR" sz="3600" dirty="0" smtClean="0"/>
              <a:t>Hasta Örnekleri ile Yoğun Bakımda Sürekli Diyaliz (CVVH, CVVHD…)</a:t>
            </a:r>
            <a:endParaRPr lang="tr-TR" sz="36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286124"/>
            <a:ext cx="6400800" cy="2352676"/>
          </a:xfrm>
        </p:spPr>
        <p:txBody>
          <a:bodyPr>
            <a:normAutofit fontScale="92500" lnSpcReduction="10000"/>
          </a:bodyPr>
          <a:lstStyle/>
          <a:p>
            <a:r>
              <a:rPr lang="tr-TR" sz="2000" dirty="0" smtClean="0">
                <a:solidFill>
                  <a:schemeClr val="accent5">
                    <a:lumMod val="50000"/>
                  </a:schemeClr>
                </a:solidFill>
              </a:rPr>
              <a:t>Dr. Erkin Serdaroğlu</a:t>
            </a:r>
          </a:p>
          <a:p>
            <a:r>
              <a:rPr lang="tr-TR" sz="1600" dirty="0" smtClean="0">
                <a:solidFill>
                  <a:schemeClr val="accent5">
                    <a:lumMod val="50000"/>
                  </a:schemeClr>
                </a:solidFill>
              </a:rPr>
              <a:t>Sağlık Bilimleri Üniversitesi, Dr. Behçet Uz Çocuk Hastanesi</a:t>
            </a:r>
          </a:p>
          <a:p>
            <a:endParaRPr lang="tr-TR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ÇND Uygulamalı Hemodiyaliz Kursu</a:t>
            </a:r>
          </a:p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Hemodiyaliz Kursu – 2</a:t>
            </a:r>
          </a:p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27-28 Eylül 2019</a:t>
            </a:r>
          </a:p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Antalya</a:t>
            </a:r>
            <a:endParaRPr lang="tr-TR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11113"/>
            <a:ext cx="10698163" cy="758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Yoğun Bakın Hastasında Renal Replasman Tedavisi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Diyalize edilebilen </a:t>
            </a:r>
            <a:r>
              <a:rPr lang="tr-TR" dirty="0" err="1" smtClean="0"/>
              <a:t>solüt</a:t>
            </a:r>
            <a:r>
              <a:rPr lang="tr-TR" dirty="0" smtClean="0"/>
              <a:t> uzaklaştırma</a:t>
            </a:r>
          </a:p>
          <a:p>
            <a:pPr lvl="1"/>
            <a:r>
              <a:rPr lang="tr-TR" dirty="0" smtClean="0"/>
              <a:t>Üre, toksin, </a:t>
            </a:r>
            <a:r>
              <a:rPr lang="tr-TR" dirty="0" err="1" smtClean="0"/>
              <a:t>intoksikasyon</a:t>
            </a:r>
            <a:endParaRPr lang="tr-TR" dirty="0" smtClean="0"/>
          </a:p>
          <a:p>
            <a:r>
              <a:rPr lang="tr-TR" dirty="0" smtClean="0"/>
              <a:t>Elektrolit dengesizliği (kontrol edilemeyen )</a:t>
            </a:r>
          </a:p>
          <a:p>
            <a:r>
              <a:rPr lang="tr-TR" dirty="0" err="1" smtClean="0"/>
              <a:t>Asid</a:t>
            </a:r>
            <a:r>
              <a:rPr lang="tr-TR" dirty="0" smtClean="0"/>
              <a:t>-baz dengesizliği (kontrol edilemeyen )</a:t>
            </a:r>
          </a:p>
          <a:p>
            <a:r>
              <a:rPr lang="tr-TR" dirty="0" smtClean="0"/>
              <a:t>Sıvı uzaklaştırma (ultrafiltrasyon)</a:t>
            </a:r>
          </a:p>
          <a:p>
            <a:pPr lvl="1"/>
            <a:r>
              <a:rPr lang="tr-TR" dirty="0" smtClean="0"/>
              <a:t>Sıvı replasmanı, beslenme, kan ürünü, ilaçlar</a:t>
            </a:r>
          </a:p>
          <a:p>
            <a:r>
              <a:rPr lang="tr-TR" dirty="0" smtClean="0"/>
              <a:t>Hazırlık yap</a:t>
            </a:r>
          </a:p>
          <a:p>
            <a:pPr lvl="1"/>
            <a:r>
              <a:rPr lang="tr-TR" dirty="0" smtClean="0"/>
              <a:t>İletişim, eğitim (hekim ve diğer), cihaz, set ve sıvılar, diyaliz yolu</a:t>
            </a:r>
          </a:p>
          <a:p>
            <a:r>
              <a:rPr lang="tr-TR" dirty="0" smtClean="0"/>
              <a:t>Geç kalma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9" name="8 Diyagram"/>
          <p:cNvGraphicFramePr/>
          <p:nvPr>
            <p:extLst>
              <p:ext uri="{D42A27DB-BD31-4B8C-83A1-F6EECF244321}">
                <p14:modId xmlns:p14="http://schemas.microsoft.com/office/powerpoint/2010/main" val="35782822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5 Resim" descr="Resim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0" y="-24"/>
            <a:ext cx="2103120" cy="1560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 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4 yaş, 10 kg, 90 cm, kız</a:t>
            </a:r>
          </a:p>
          <a:p>
            <a:r>
              <a:rPr lang="tr-TR" dirty="0" smtClean="0"/>
              <a:t>5 gün önce palyatif kardiyak cerrahi operasyon</a:t>
            </a:r>
          </a:p>
          <a:p>
            <a:r>
              <a:rPr lang="tr-TR" dirty="0" err="1" smtClean="0"/>
              <a:t>Postoperatif</a:t>
            </a:r>
            <a:r>
              <a:rPr lang="tr-TR" dirty="0" smtClean="0"/>
              <a:t> 1. gün </a:t>
            </a:r>
            <a:r>
              <a:rPr lang="tr-TR" dirty="0" err="1" smtClean="0"/>
              <a:t>sCr</a:t>
            </a:r>
            <a:r>
              <a:rPr lang="tr-TR" dirty="0" smtClean="0"/>
              <a:t> 1,6 mg/dl, 4. gün 0,8 mg/dl</a:t>
            </a:r>
          </a:p>
          <a:p>
            <a:r>
              <a:rPr lang="tr-TR" dirty="0" smtClean="0"/>
              <a:t>İdrar çıkışında </a:t>
            </a:r>
            <a:r>
              <a:rPr lang="tr-TR" dirty="0" err="1" smtClean="0"/>
              <a:t>diüretiğe</a:t>
            </a:r>
            <a:r>
              <a:rPr lang="tr-TR" dirty="0" smtClean="0"/>
              <a:t> karşın giderek azalma (110 ml/gün)</a:t>
            </a:r>
          </a:p>
          <a:p>
            <a:r>
              <a:rPr lang="tr-TR" dirty="0" smtClean="0"/>
              <a:t>5. gün belirgin ödemli, batında belirgin asit, mekanik </a:t>
            </a:r>
            <a:r>
              <a:rPr lang="tr-TR" dirty="0" err="1" smtClean="0"/>
              <a:t>ventilasyon</a:t>
            </a:r>
            <a:r>
              <a:rPr lang="tr-TR" dirty="0" smtClean="0"/>
              <a:t> ihtiyacı</a:t>
            </a:r>
          </a:p>
          <a:p>
            <a:r>
              <a:rPr lang="tr-TR" dirty="0" smtClean="0"/>
              <a:t>Hemoglobin’de düşme (7 g/dl), </a:t>
            </a:r>
            <a:r>
              <a:rPr lang="tr-TR" dirty="0" err="1" smtClean="0"/>
              <a:t>trombositopeni</a:t>
            </a:r>
            <a:r>
              <a:rPr lang="tr-TR" dirty="0" smtClean="0"/>
              <a:t> 80.000/mm</a:t>
            </a:r>
            <a:r>
              <a:rPr lang="tr-TR" baseline="30000" dirty="0" smtClean="0"/>
              <a:t>3</a:t>
            </a:r>
          </a:p>
          <a:p>
            <a:r>
              <a:rPr lang="tr-TR" dirty="0" smtClean="0"/>
              <a:t>Vücut ağırlığı 11,5 kg</a:t>
            </a:r>
          </a:p>
          <a:p>
            <a:r>
              <a:rPr lang="tr-TR" dirty="0" smtClean="0"/>
              <a:t>Öneri;</a:t>
            </a:r>
          </a:p>
          <a:p>
            <a:pPr marL="971550" lvl="1" indent="-514350">
              <a:buFont typeface="+mj-lt"/>
              <a:buAutoNum type="alphaLcParenR"/>
            </a:pPr>
            <a:r>
              <a:rPr lang="tr-TR" dirty="0" smtClean="0"/>
              <a:t>Sıvı ve beslenme kısıtlaması, </a:t>
            </a:r>
            <a:r>
              <a:rPr lang="tr-TR" dirty="0" err="1" smtClean="0"/>
              <a:t>diüretik</a:t>
            </a:r>
            <a:r>
              <a:rPr lang="tr-TR" dirty="0" smtClean="0"/>
              <a:t> ve pozitif </a:t>
            </a:r>
            <a:r>
              <a:rPr lang="tr-TR" dirty="0" err="1" smtClean="0"/>
              <a:t>inotrop</a:t>
            </a:r>
            <a:endParaRPr lang="tr-TR" dirty="0" smtClean="0"/>
          </a:p>
          <a:p>
            <a:pPr marL="971550" lvl="1" indent="-514350">
              <a:buFont typeface="+mj-lt"/>
              <a:buAutoNum type="alphaLcParenR"/>
            </a:pPr>
            <a:r>
              <a:rPr lang="tr-TR" dirty="0" smtClean="0"/>
              <a:t>Diğer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Sıvı Yüklenmesi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Kardiyak cerrahi, sepsis</a:t>
            </a:r>
          </a:p>
          <a:p>
            <a:r>
              <a:rPr lang="tr-TR" dirty="0" smtClean="0"/>
              <a:t>Organ </a:t>
            </a:r>
            <a:r>
              <a:rPr lang="tr-TR" dirty="0" err="1" smtClean="0"/>
              <a:t>disfonksiyonu</a:t>
            </a:r>
            <a:r>
              <a:rPr lang="tr-TR" dirty="0" smtClean="0"/>
              <a:t> (kalp, AC, barsak, böbrek)</a:t>
            </a:r>
          </a:p>
          <a:p>
            <a:pPr lvl="2"/>
            <a:r>
              <a:rPr lang="tr-TR" dirty="0" err="1" smtClean="0"/>
              <a:t>Hipoperfüzyon</a:t>
            </a:r>
            <a:r>
              <a:rPr lang="tr-TR" dirty="0" smtClean="0"/>
              <a:t>, RAS aktivasyonu, </a:t>
            </a:r>
            <a:r>
              <a:rPr lang="tr-TR" dirty="0" err="1" smtClean="0"/>
              <a:t>inflamasyon</a:t>
            </a:r>
            <a:r>
              <a:rPr lang="tr-TR" dirty="0" smtClean="0"/>
              <a:t> artışı, </a:t>
            </a:r>
            <a:r>
              <a:rPr lang="tr-TR" dirty="0" err="1" smtClean="0"/>
              <a:t>kapiller</a:t>
            </a:r>
            <a:r>
              <a:rPr lang="tr-TR" dirty="0" smtClean="0"/>
              <a:t> kaçak, ödem (doku ve organ), doku bütünlüğü, akciğer ödemi, barsak ödemi, karın içi basınç artışı</a:t>
            </a:r>
          </a:p>
          <a:p>
            <a:r>
              <a:rPr lang="tr-TR" dirty="0" smtClean="0"/>
              <a:t>Sıvı yükü %1</a:t>
            </a:r>
            <a:r>
              <a:rPr lang="tr-TR" dirty="0" smtClean="0">
                <a:latin typeface="Calibri"/>
              </a:rPr>
              <a:t>↑ → </a:t>
            </a:r>
            <a:r>
              <a:rPr lang="tr-TR" dirty="0" err="1" smtClean="0">
                <a:latin typeface="Calibri"/>
              </a:rPr>
              <a:t>mortalite</a:t>
            </a:r>
            <a:r>
              <a:rPr lang="tr-TR" dirty="0" smtClean="0">
                <a:latin typeface="Calibri"/>
              </a:rPr>
              <a:t> %3↑</a:t>
            </a:r>
          </a:p>
          <a:p>
            <a:pPr lvl="1"/>
            <a:r>
              <a:rPr lang="tr-TR" dirty="0" smtClean="0">
                <a:latin typeface="Calibri"/>
              </a:rPr>
              <a:t>AKI yoksa bile</a:t>
            </a:r>
          </a:p>
          <a:p>
            <a:r>
              <a:rPr lang="tr-TR" dirty="0" smtClean="0">
                <a:latin typeface="Calibri"/>
              </a:rPr>
              <a:t>Sıvı yükü &gt;%20 → 8 kat </a:t>
            </a:r>
            <a:r>
              <a:rPr lang="tr-TR" dirty="0" err="1" smtClean="0">
                <a:latin typeface="Calibri"/>
              </a:rPr>
              <a:t>mortalite</a:t>
            </a:r>
            <a:endParaRPr lang="tr-TR" dirty="0" smtClean="0">
              <a:latin typeface="Calibri"/>
            </a:endParaRPr>
          </a:p>
          <a:p>
            <a:pPr marL="627063" lvl="2" indent="-271463"/>
            <a:r>
              <a:rPr lang="tr-TR" sz="1900" dirty="0" smtClean="0">
                <a:latin typeface="Calibri"/>
              </a:rPr>
              <a:t>Sıvı yükü (%) = [(verilen sıvı (L)-çıkan sıvı (L))/başvuru ağırlığı (kg)</a:t>
            </a:r>
            <a:r>
              <a:rPr lang="tr-TR" sz="1900" dirty="0" smtClean="0"/>
              <a:t>] </a:t>
            </a:r>
            <a:r>
              <a:rPr lang="tr-TR" sz="1900" dirty="0" smtClean="0">
                <a:latin typeface="Calibri"/>
              </a:rPr>
              <a:t>x 100</a:t>
            </a:r>
          </a:p>
          <a:p>
            <a:pPr marL="627063" lvl="2" indent="-271463"/>
            <a:r>
              <a:rPr lang="tr-TR" sz="1900" dirty="0" smtClean="0">
                <a:latin typeface="Calibri"/>
              </a:rPr>
              <a:t>Sıvı yükü (%) = </a:t>
            </a:r>
            <a:r>
              <a:rPr lang="tr-TR" sz="1900" dirty="0" smtClean="0"/>
              <a:t>[</a:t>
            </a:r>
            <a:r>
              <a:rPr lang="tr-TR" sz="1900" dirty="0" smtClean="0">
                <a:latin typeface="Calibri"/>
              </a:rPr>
              <a:t>(ağırlık (kg) – başvuru ağırlığı (kg)/başvuru ağırlığı (kg)</a:t>
            </a:r>
            <a:r>
              <a:rPr lang="tr-TR" sz="1900" dirty="0" smtClean="0"/>
              <a:t>] </a:t>
            </a:r>
            <a:r>
              <a:rPr lang="tr-TR" sz="1900" dirty="0" smtClean="0">
                <a:latin typeface="Calibri"/>
              </a:rPr>
              <a:t>x 100</a:t>
            </a:r>
          </a:p>
          <a:p>
            <a:pPr marL="627063" lvl="2" indent="-271463"/>
            <a:r>
              <a:rPr lang="tr-TR" sz="1900" dirty="0" smtClean="0">
                <a:latin typeface="Calibri"/>
              </a:rPr>
              <a:t>Düzeltilmiş </a:t>
            </a:r>
            <a:r>
              <a:rPr lang="tr-TR" sz="1900" dirty="0" err="1" smtClean="0">
                <a:latin typeface="Calibri"/>
              </a:rPr>
              <a:t>Cr</a:t>
            </a:r>
            <a:r>
              <a:rPr lang="tr-TR" sz="1900" dirty="0" smtClean="0">
                <a:latin typeface="Calibri"/>
              </a:rPr>
              <a:t> = </a:t>
            </a:r>
            <a:r>
              <a:rPr lang="tr-TR" sz="1900" dirty="0" err="1" smtClean="0">
                <a:latin typeface="Calibri"/>
              </a:rPr>
              <a:t>sCr</a:t>
            </a:r>
            <a:r>
              <a:rPr lang="tr-TR" sz="1900" dirty="0" smtClean="0">
                <a:latin typeface="Calibri"/>
              </a:rPr>
              <a:t> x </a:t>
            </a:r>
            <a:r>
              <a:rPr lang="tr-TR" sz="1900" dirty="0" smtClean="0"/>
              <a:t>[1 + (net sıvı balansı/TBW)</a:t>
            </a:r>
            <a:r>
              <a:rPr lang="tr-TR" sz="1900" dirty="0" smtClean="0">
                <a:latin typeface="Calibri"/>
              </a:rPr>
              <a:t> </a:t>
            </a:r>
            <a:r>
              <a:rPr lang="tr-TR" sz="1900" dirty="0" smtClean="0"/>
              <a:t>]</a:t>
            </a:r>
            <a:endParaRPr lang="tr-TR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 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10 kg → 11,5 kg</a:t>
            </a:r>
          </a:p>
          <a:p>
            <a:pPr marL="800100" lvl="3" indent="-342900"/>
            <a:r>
              <a:rPr lang="tr-TR" sz="1800" dirty="0" smtClean="0"/>
              <a:t>Sıvı yükü (%) = [(11,5 – 10 ) / 10 )] x 100 = (1,5/10) x 100 = %15</a:t>
            </a:r>
          </a:p>
          <a:p>
            <a:pPr marL="800100" lvl="3" indent="-342900"/>
            <a:r>
              <a:rPr lang="tr-TR" sz="1800" dirty="0" smtClean="0"/>
              <a:t>Düzeltilmiş </a:t>
            </a:r>
            <a:r>
              <a:rPr lang="tr-TR" sz="1800" dirty="0" err="1" smtClean="0"/>
              <a:t>Cr</a:t>
            </a:r>
            <a:r>
              <a:rPr lang="tr-TR" sz="1800" dirty="0" smtClean="0"/>
              <a:t> = 0,8 x [1+(1,5/10x0,6)] = 0,8 x  1,25 = 1,0 mg/dl</a:t>
            </a:r>
          </a:p>
          <a:p>
            <a:r>
              <a:rPr lang="tr-TR" dirty="0" smtClean="0"/>
              <a:t>Sıvı replasmanı, beslenme, kan ürünü</a:t>
            </a:r>
          </a:p>
          <a:p>
            <a:r>
              <a:rPr lang="tr-TR" dirty="0" smtClean="0"/>
              <a:t>Renal replasman tedavisi (RRT)</a:t>
            </a:r>
          </a:p>
          <a:p>
            <a:r>
              <a:rPr lang="tr-TR" dirty="0" smtClean="0"/>
              <a:t>Karar = RRT gerekli</a:t>
            </a:r>
          </a:p>
          <a:p>
            <a:r>
              <a:rPr lang="tr-TR" dirty="0" smtClean="0"/>
              <a:t>PD – HD - CRRT</a:t>
            </a:r>
          </a:p>
          <a:p>
            <a:pPr lvl="1"/>
            <a:r>
              <a:rPr lang="tr-TR" dirty="0" smtClean="0"/>
              <a:t>PD = </a:t>
            </a:r>
            <a:r>
              <a:rPr lang="tr-TR" dirty="0" err="1" smtClean="0"/>
              <a:t>intradiabdominal</a:t>
            </a:r>
            <a:r>
              <a:rPr lang="tr-TR" dirty="0" smtClean="0"/>
              <a:t> P, </a:t>
            </a:r>
            <a:r>
              <a:rPr lang="tr-TR" dirty="0" err="1" smtClean="0"/>
              <a:t>aciliyet</a:t>
            </a:r>
            <a:endParaRPr lang="tr-TR" dirty="0" smtClean="0"/>
          </a:p>
          <a:p>
            <a:pPr lvl="1"/>
            <a:r>
              <a:rPr lang="tr-TR" dirty="0" smtClean="0"/>
              <a:t>HD = </a:t>
            </a:r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instabilite</a:t>
            </a:r>
            <a:endParaRPr lang="tr-TR" dirty="0" smtClean="0"/>
          </a:p>
          <a:p>
            <a:pPr lvl="1"/>
            <a:r>
              <a:rPr lang="tr-TR" dirty="0" smtClean="0"/>
              <a:t>CRRT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RRT Seçenekleri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457200" y="2492896"/>
            <a:ext cx="2602632" cy="6397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Periton Diyalizi</a:t>
            </a:r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sz="half" idx="2"/>
          </p:nvPr>
        </p:nvSpPr>
        <p:spPr>
          <a:xfrm>
            <a:off x="457200" y="3154337"/>
            <a:ext cx="2602632" cy="30543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tr-TR" sz="3200" dirty="0" smtClean="0"/>
              <a:t>Avantaj</a:t>
            </a:r>
          </a:p>
          <a:p>
            <a:pPr lvl="1"/>
            <a:r>
              <a:rPr lang="tr-TR" sz="2400" dirty="0" smtClean="0"/>
              <a:t>Damar yolu yok</a:t>
            </a:r>
          </a:p>
          <a:p>
            <a:pPr lvl="1"/>
            <a:r>
              <a:rPr lang="tr-TR" sz="2400" dirty="0" err="1" smtClean="0"/>
              <a:t>Priming</a:t>
            </a:r>
            <a:r>
              <a:rPr lang="tr-TR" sz="2400" dirty="0" smtClean="0"/>
              <a:t> yok</a:t>
            </a:r>
          </a:p>
          <a:p>
            <a:pPr lvl="1"/>
            <a:r>
              <a:rPr lang="tr-TR" sz="2400" dirty="0" err="1" smtClean="0"/>
              <a:t>Antikoagülasyon</a:t>
            </a:r>
            <a:r>
              <a:rPr lang="tr-TR" sz="2400" dirty="0" smtClean="0"/>
              <a:t> yok</a:t>
            </a:r>
          </a:p>
          <a:p>
            <a:pPr lvl="1"/>
            <a:r>
              <a:rPr lang="tr-TR" sz="2400" dirty="0" err="1" smtClean="0"/>
              <a:t>Hemodinamik</a:t>
            </a:r>
            <a:r>
              <a:rPr lang="tr-TR" sz="2400" dirty="0" smtClean="0"/>
              <a:t> stabil</a:t>
            </a:r>
          </a:p>
          <a:p>
            <a:pPr lvl="1"/>
            <a:r>
              <a:rPr lang="tr-TR" sz="2400" dirty="0" smtClean="0"/>
              <a:t>Emek rölatif az</a:t>
            </a:r>
          </a:p>
          <a:p>
            <a:r>
              <a:rPr lang="tr-TR" sz="3200" dirty="0" smtClean="0"/>
              <a:t>Dezavantaj</a:t>
            </a:r>
          </a:p>
          <a:p>
            <a:pPr lvl="1"/>
            <a:r>
              <a:rPr lang="tr-TR" sz="2700" dirty="0" smtClean="0"/>
              <a:t>Düşük </a:t>
            </a:r>
            <a:r>
              <a:rPr lang="tr-TR" sz="2700" dirty="0" err="1" smtClean="0"/>
              <a:t>klirens</a:t>
            </a:r>
            <a:endParaRPr lang="tr-TR" sz="2700" dirty="0" smtClean="0"/>
          </a:p>
          <a:p>
            <a:pPr lvl="1"/>
            <a:r>
              <a:rPr lang="tr-TR" sz="2700" dirty="0" smtClean="0"/>
              <a:t>Erken sızıntılar</a:t>
            </a:r>
          </a:p>
          <a:p>
            <a:pPr lvl="1"/>
            <a:r>
              <a:rPr lang="tr-TR" sz="2700" dirty="0" smtClean="0"/>
              <a:t>Abdominal P </a:t>
            </a:r>
            <a:r>
              <a:rPr lang="tr-TR" sz="2700" dirty="0" smtClean="0">
                <a:latin typeface="Calibri"/>
              </a:rPr>
              <a:t>↑</a:t>
            </a:r>
            <a:endParaRPr lang="tr-TR" sz="2700" dirty="0" smtClean="0"/>
          </a:p>
          <a:p>
            <a:pPr lvl="1"/>
            <a:r>
              <a:rPr lang="tr-TR" sz="2700" dirty="0" smtClean="0"/>
              <a:t>Karın içi olayda kullanılamaz</a:t>
            </a:r>
            <a:endParaRPr lang="tr-TR" sz="2700" dirty="0"/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3"/>
          </p:nvPr>
        </p:nvSpPr>
        <p:spPr>
          <a:xfrm>
            <a:off x="6012160" y="2492896"/>
            <a:ext cx="2674640" cy="6397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CRRT</a:t>
            </a:r>
            <a:endParaRPr lang="tr-TR" dirty="0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4"/>
          </p:nvPr>
        </p:nvSpPr>
        <p:spPr>
          <a:xfrm>
            <a:off x="6012160" y="3154337"/>
            <a:ext cx="2674640" cy="30543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tr-TR" dirty="0" smtClean="0"/>
              <a:t>Avantaj</a:t>
            </a:r>
          </a:p>
          <a:p>
            <a:pPr lvl="1"/>
            <a:r>
              <a:rPr lang="tr-TR" dirty="0" smtClean="0"/>
              <a:t>Yavaş ve daha stabil</a:t>
            </a:r>
          </a:p>
          <a:p>
            <a:pPr lvl="1"/>
            <a:r>
              <a:rPr lang="tr-TR" dirty="0" smtClean="0"/>
              <a:t>İyi </a:t>
            </a:r>
            <a:r>
              <a:rPr lang="tr-TR" dirty="0" err="1" smtClean="0"/>
              <a:t>hemodinami</a:t>
            </a:r>
            <a:endParaRPr lang="tr-TR" dirty="0" smtClean="0"/>
          </a:p>
          <a:p>
            <a:pPr lvl="1"/>
            <a:r>
              <a:rPr lang="tr-TR" dirty="0" smtClean="0"/>
              <a:t>Etkinlik</a:t>
            </a:r>
            <a:endParaRPr lang="tr-TR" dirty="0"/>
          </a:p>
          <a:p>
            <a:r>
              <a:rPr lang="tr-TR" dirty="0" smtClean="0"/>
              <a:t>Dezavantaj</a:t>
            </a:r>
          </a:p>
          <a:p>
            <a:pPr lvl="1"/>
            <a:r>
              <a:rPr lang="tr-TR" dirty="0" smtClean="0"/>
              <a:t>Damar yolu, cihaz</a:t>
            </a:r>
          </a:p>
          <a:p>
            <a:pPr lvl="1"/>
            <a:r>
              <a:rPr lang="tr-TR" dirty="0" err="1" smtClean="0"/>
              <a:t>Priming</a:t>
            </a:r>
            <a:endParaRPr lang="tr-TR" dirty="0" smtClean="0"/>
          </a:p>
          <a:p>
            <a:pPr lvl="1"/>
            <a:r>
              <a:rPr lang="tr-TR" dirty="0" err="1" smtClean="0"/>
              <a:t>Antikoagülsyon</a:t>
            </a:r>
            <a:endParaRPr lang="tr-TR" dirty="0" smtClean="0"/>
          </a:p>
          <a:p>
            <a:pPr lvl="1"/>
            <a:r>
              <a:rPr lang="tr-TR" dirty="0" smtClean="0"/>
              <a:t>Çok yoğun emek</a:t>
            </a:r>
          </a:p>
          <a:p>
            <a:pPr lvl="1"/>
            <a:r>
              <a:rPr lang="tr-TR" dirty="0" smtClean="0"/>
              <a:t>Eğitimli çok sayıda çalışan</a:t>
            </a:r>
            <a:endParaRPr lang="tr-TR" dirty="0"/>
          </a:p>
          <a:p>
            <a:endParaRPr lang="tr-TR" dirty="0"/>
          </a:p>
        </p:txBody>
      </p:sp>
      <p:sp>
        <p:nvSpPr>
          <p:cNvPr id="10" name="Metin Yer Tutucusu 7"/>
          <p:cNvSpPr txBox="1">
            <a:spLocks/>
          </p:cNvSpPr>
          <p:nvPr/>
        </p:nvSpPr>
        <p:spPr>
          <a:xfrm>
            <a:off x="3193504" y="1574254"/>
            <a:ext cx="2674640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</p:txBody>
      </p:sp>
      <p:sp>
        <p:nvSpPr>
          <p:cNvPr id="11" name="İçerik Yer Tutucusu 8"/>
          <p:cNvSpPr txBox="1">
            <a:spLocks/>
          </p:cNvSpPr>
          <p:nvPr/>
        </p:nvSpPr>
        <p:spPr>
          <a:xfrm>
            <a:off x="3193504" y="2214016"/>
            <a:ext cx="2674640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/>
          </a:p>
        </p:txBody>
      </p:sp>
      <p:sp>
        <p:nvSpPr>
          <p:cNvPr id="12" name="Metin Yer Tutucusu 7"/>
          <p:cNvSpPr txBox="1">
            <a:spLocks/>
          </p:cNvSpPr>
          <p:nvPr/>
        </p:nvSpPr>
        <p:spPr>
          <a:xfrm>
            <a:off x="3220247" y="2492896"/>
            <a:ext cx="2674640" cy="6397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Hemodiyaliz</a:t>
            </a:r>
            <a:endParaRPr lang="tr-TR" dirty="0"/>
          </a:p>
        </p:txBody>
      </p:sp>
      <p:sp>
        <p:nvSpPr>
          <p:cNvPr id="13" name="İçerik Yer Tutucusu 8"/>
          <p:cNvSpPr txBox="1">
            <a:spLocks/>
          </p:cNvSpPr>
          <p:nvPr/>
        </p:nvSpPr>
        <p:spPr>
          <a:xfrm>
            <a:off x="3220247" y="3154337"/>
            <a:ext cx="2674640" cy="3054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Avantaj</a:t>
            </a:r>
          </a:p>
          <a:p>
            <a:pPr lvl="1"/>
            <a:r>
              <a:rPr lang="tr-TR" dirty="0" smtClean="0"/>
              <a:t>Yüksek etkinlik</a:t>
            </a:r>
          </a:p>
          <a:p>
            <a:pPr lvl="1"/>
            <a:r>
              <a:rPr lang="tr-TR" dirty="0" smtClean="0"/>
              <a:t>Kolay ulaşım</a:t>
            </a:r>
          </a:p>
          <a:p>
            <a:pPr lvl="1"/>
            <a:endParaRPr lang="tr-TR" dirty="0"/>
          </a:p>
          <a:p>
            <a:r>
              <a:rPr lang="tr-TR" dirty="0" smtClean="0"/>
              <a:t>Dezavantaj</a:t>
            </a:r>
          </a:p>
          <a:p>
            <a:pPr lvl="1"/>
            <a:r>
              <a:rPr lang="tr-TR" dirty="0" smtClean="0"/>
              <a:t>Damar yolu, cihaz</a:t>
            </a:r>
          </a:p>
          <a:p>
            <a:pPr lvl="1"/>
            <a:r>
              <a:rPr lang="tr-TR" dirty="0" err="1" smtClean="0"/>
              <a:t>Priming</a:t>
            </a:r>
            <a:endParaRPr lang="tr-TR" dirty="0" smtClean="0"/>
          </a:p>
          <a:p>
            <a:pPr lvl="1"/>
            <a:r>
              <a:rPr lang="tr-TR" dirty="0" err="1" smtClean="0"/>
              <a:t>Hemodinamik</a:t>
            </a:r>
            <a:r>
              <a:rPr lang="tr-TR" dirty="0" smtClean="0"/>
              <a:t> değişiklik</a:t>
            </a:r>
          </a:p>
          <a:p>
            <a:pPr lvl="1"/>
            <a:r>
              <a:rPr lang="tr-TR" dirty="0" err="1" smtClean="0"/>
              <a:t>Antikoagülasyon</a:t>
            </a:r>
            <a:endParaRPr lang="tr-TR" dirty="0" smtClean="0"/>
          </a:p>
          <a:p>
            <a:pPr lvl="1"/>
            <a:r>
              <a:rPr lang="tr-TR" dirty="0" smtClean="0"/>
              <a:t>Yoğun emek</a:t>
            </a:r>
          </a:p>
          <a:p>
            <a:pPr lvl="1"/>
            <a:endParaRPr lang="tr-TR" dirty="0"/>
          </a:p>
          <a:p>
            <a:endParaRPr lang="tr-TR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827584" y="128153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Hasta özellikleri</a:t>
            </a:r>
            <a:r>
              <a:rPr lang="tr-TR" dirty="0" smtClean="0"/>
              <a:t> (hastalık/semptom, </a:t>
            </a:r>
            <a:r>
              <a:rPr lang="tr-TR" dirty="0" err="1" smtClean="0"/>
              <a:t>hemodinami</a:t>
            </a:r>
            <a:r>
              <a:rPr lang="tr-TR" dirty="0" smtClean="0"/>
              <a:t>, vücut ağırlığı)</a:t>
            </a:r>
            <a:endParaRPr lang="tr-TR" dirty="0"/>
          </a:p>
          <a:p>
            <a:r>
              <a:rPr lang="tr-TR" b="1" dirty="0"/>
              <a:t>Tedavi </a:t>
            </a:r>
            <a:r>
              <a:rPr lang="tr-TR" b="1" dirty="0" smtClean="0"/>
              <a:t>hedefi</a:t>
            </a:r>
            <a:r>
              <a:rPr lang="tr-TR" dirty="0" smtClean="0"/>
              <a:t> (sıvı uzaklaştırma, elektrolit dengesi, toksin uzaklaştırma)</a:t>
            </a:r>
            <a:endParaRPr lang="tr-TR" dirty="0"/>
          </a:p>
          <a:p>
            <a:r>
              <a:rPr lang="tr-TR" b="1" dirty="0" smtClean="0"/>
              <a:t>Merkez</a:t>
            </a:r>
            <a:r>
              <a:rPr lang="tr-TR" dirty="0" smtClean="0"/>
              <a:t> (seçeneklerin varlığı, deneyim, ön hazırlık)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099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RRT Seçenekleri</a:t>
            </a:r>
            <a:endParaRPr lang="tr-TR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962448"/>
              </p:ext>
            </p:extLst>
          </p:nvPr>
        </p:nvGraphicFramePr>
        <p:xfrm>
          <a:off x="246064" y="1625870"/>
          <a:ext cx="8755092" cy="4541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854"/>
                <a:gridCol w="1357322"/>
                <a:gridCol w="1500198"/>
                <a:gridCol w="1500198"/>
                <a:gridCol w="1428760"/>
                <a:gridCol w="1428760"/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Modalit</a:t>
                      </a:r>
                      <a:r>
                        <a:rPr lang="tr-TR" sz="1800" dirty="0" smtClean="0"/>
                        <a:t>e</a:t>
                      </a:r>
                      <a:endParaRPr lang="en-US" sz="18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CRRT</a:t>
                      </a:r>
                      <a:endParaRPr lang="en-US" sz="18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SLED</a:t>
                      </a:r>
                      <a:endParaRPr lang="en-US" sz="18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HD</a:t>
                      </a:r>
                      <a:endParaRPr lang="en-US" sz="18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PD</a:t>
                      </a:r>
                      <a:endParaRPr lang="en-US" sz="18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Sürekli Akım PD</a:t>
                      </a:r>
                      <a:endParaRPr lang="en-US" sz="18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1933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BFR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3-5</a:t>
                      </a:r>
                      <a:r>
                        <a:rPr lang="en-US" sz="1600" baseline="0" dirty="0" smtClean="0"/>
                        <a:t> ml</a:t>
                      </a:r>
                      <a:r>
                        <a:rPr lang="tr-TR" sz="1600" baseline="0" dirty="0" smtClean="0"/>
                        <a:t>/</a:t>
                      </a:r>
                      <a:r>
                        <a:rPr lang="en-US" sz="1600" baseline="0" dirty="0" smtClean="0"/>
                        <a:t>kg/</a:t>
                      </a:r>
                      <a:r>
                        <a:rPr lang="tr-TR" sz="1600" baseline="0" dirty="0" smtClean="0"/>
                        <a:t>dk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3-5</a:t>
                      </a:r>
                      <a:r>
                        <a:rPr lang="en-US" sz="1600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 ml/kg/</a:t>
                      </a:r>
                      <a:r>
                        <a:rPr lang="tr-TR" sz="1600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dk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3-5</a:t>
                      </a:r>
                      <a:r>
                        <a:rPr lang="en-US" sz="1600" baseline="0" dirty="0" smtClean="0"/>
                        <a:t> ml/kg/</a:t>
                      </a:r>
                      <a:r>
                        <a:rPr lang="tr-TR" sz="1600" baseline="0" dirty="0" smtClean="0"/>
                        <a:t>dk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10-20 ml/kg/</a:t>
                      </a:r>
                      <a:r>
                        <a:rPr lang="tr-TR" sz="1600" dirty="0" smtClean="0"/>
                        <a:t>c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10-20 ml/kg/</a:t>
                      </a:r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c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28668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DFR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0-4 </a:t>
                      </a:r>
                      <a:r>
                        <a:rPr lang="tr-TR" sz="1600" dirty="0" smtClean="0"/>
                        <a:t>L</a:t>
                      </a:r>
                      <a:r>
                        <a:rPr lang="en-US" sz="1600" dirty="0" smtClean="0"/>
                        <a:t>/</a:t>
                      </a:r>
                      <a:r>
                        <a:rPr lang="tr-TR" sz="1600" dirty="0" smtClean="0"/>
                        <a:t>saat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6 </a:t>
                      </a:r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L</a:t>
                      </a:r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/</a:t>
                      </a:r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saat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30-50 </a:t>
                      </a:r>
                      <a:r>
                        <a:rPr lang="tr-TR" sz="1600" dirty="0" smtClean="0"/>
                        <a:t>L</a:t>
                      </a:r>
                      <a:r>
                        <a:rPr lang="en-US" sz="1600" dirty="0" smtClean="0"/>
                        <a:t>/</a:t>
                      </a:r>
                      <a:r>
                        <a:rPr lang="tr-TR" sz="1600" dirty="0" smtClean="0"/>
                        <a:t>saat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0.5-2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tr-TR" sz="1600" baseline="0" dirty="0" smtClean="0"/>
                        <a:t>L/saat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0.5-2</a:t>
                      </a:r>
                      <a:r>
                        <a:rPr lang="en-US" sz="1600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L/saat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RFR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0-4 L/saat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1876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Anti</a:t>
                      </a:r>
                      <a:r>
                        <a:rPr lang="tr-TR" sz="1600" dirty="0" smtClean="0"/>
                        <a:t>k</a:t>
                      </a:r>
                      <a:r>
                        <a:rPr lang="en-US" sz="1600" dirty="0" err="1" smtClean="0"/>
                        <a:t>oag</a:t>
                      </a:r>
                      <a:r>
                        <a:rPr lang="tr-TR" sz="1600" dirty="0" smtClean="0"/>
                        <a:t>ü</a:t>
                      </a:r>
                      <a:r>
                        <a:rPr lang="en-US" sz="1600" dirty="0" smtClean="0"/>
                        <a:t>la</a:t>
                      </a:r>
                      <a:r>
                        <a:rPr lang="tr-TR" sz="1600" dirty="0" err="1" smtClean="0"/>
                        <a:t>syon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Heparin</a:t>
                      </a:r>
                      <a:r>
                        <a:rPr lang="tr-TR" sz="1600" dirty="0" smtClean="0"/>
                        <a:t>/s</a:t>
                      </a:r>
                      <a:r>
                        <a:rPr lang="en-US" sz="1600" baseline="0" dirty="0" err="1" smtClean="0"/>
                        <a:t>itrat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Heparin</a:t>
                      </a:r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/s</a:t>
                      </a:r>
                      <a:r>
                        <a:rPr lang="en-US" sz="1600" baseline="0" dirty="0" err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itrate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Heparin</a:t>
                      </a:r>
                      <a:r>
                        <a:rPr lang="tr-TR" sz="1600" dirty="0" smtClean="0"/>
                        <a:t>/yok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Yok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yok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tr-TR" sz="1600" baseline="0" dirty="0" err="1" smtClean="0"/>
                        <a:t>Hemodinami</a:t>
                      </a:r>
                      <a:endParaRPr lang="en-US" sz="1600" baseline="0" dirty="0" smtClean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Kısmen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Stabil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Riskli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Stabil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Stabil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Isı kontrolü</a:t>
                      </a:r>
                      <a:endParaRPr lang="en-US" sz="1600" baseline="0" dirty="0" smtClean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Evet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Evet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Evet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Kısmen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Kısmen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426718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UF kontrolü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Evet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Evet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Evet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Kısmen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Kısmen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655305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Solüsyonlar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Hazır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Online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Yok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Hazır</a:t>
                      </a:r>
                      <a:endParaRPr lang="en-US" sz="1600" dirty="0"/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Hazır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/>
                </a:tc>
              </a:tr>
              <a:tr h="33529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İlaç </a:t>
                      </a:r>
                      <a:r>
                        <a:rPr lang="tr-TR" sz="1600" dirty="0" err="1" smtClean="0"/>
                        <a:t>klirensi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Sürekli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Aralıklı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Aralıklı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Sürekli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Sürekli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</a:tr>
              <a:tr h="381012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Beslenme etkisi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Sürekli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Aralıklı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Aralıklı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smtClean="0"/>
                        <a:t>Sürekli</a:t>
                      </a:r>
                      <a:endParaRPr lang="en-US" sz="1600" dirty="0"/>
                    </a:p>
                  </a:txBody>
                  <a:tcPr marL="91446" marR="91446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Sürekli</a:t>
                      </a:r>
                      <a:endParaRPr lang="en-US" sz="16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46" marR="91446" marT="45727" marB="4572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İşlem Akışı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Başlama kararı</a:t>
            </a:r>
          </a:p>
          <a:p>
            <a:pPr lvl="1"/>
            <a:r>
              <a:rPr lang="tr-TR" dirty="0" smtClean="0"/>
              <a:t>Geç kalma</a:t>
            </a:r>
          </a:p>
          <a:p>
            <a:r>
              <a:rPr lang="tr-TR" dirty="0" smtClean="0"/>
              <a:t>RRT yöntemi</a:t>
            </a:r>
          </a:p>
          <a:p>
            <a:pPr lvl="1"/>
            <a:r>
              <a:rPr lang="tr-TR" dirty="0" smtClean="0"/>
              <a:t>PD, HD, </a:t>
            </a:r>
            <a:r>
              <a:rPr lang="tr-TR" b="1" dirty="0" smtClean="0">
                <a:solidFill>
                  <a:srgbClr val="FF0000"/>
                </a:solidFill>
              </a:rPr>
              <a:t>CRRT</a:t>
            </a:r>
          </a:p>
          <a:p>
            <a:r>
              <a:rPr lang="tr-TR" dirty="0" smtClean="0"/>
              <a:t>Damar/diyaliz yolu</a:t>
            </a:r>
          </a:p>
          <a:p>
            <a:r>
              <a:rPr lang="tr-TR" dirty="0" smtClean="0"/>
              <a:t>Cihaz seçimi</a:t>
            </a:r>
            <a:endParaRPr lang="tr-TR" dirty="0"/>
          </a:p>
          <a:p>
            <a:r>
              <a:rPr lang="tr-TR" dirty="0" smtClean="0"/>
              <a:t>Filtre, set, solüsyon seçimi</a:t>
            </a:r>
          </a:p>
          <a:p>
            <a:r>
              <a:rPr lang="tr-TR" dirty="0" err="1" smtClean="0"/>
              <a:t>Priming</a:t>
            </a:r>
            <a:r>
              <a:rPr lang="tr-TR" dirty="0" smtClean="0"/>
              <a:t> (doldurma)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Antikoagülasyon</a:t>
            </a:r>
            <a:endParaRPr lang="tr-TR" dirty="0" smtClean="0"/>
          </a:p>
          <a:p>
            <a:r>
              <a:rPr lang="tr-TR" dirty="0" smtClean="0"/>
              <a:t>Ayarlamalar</a:t>
            </a:r>
          </a:p>
          <a:p>
            <a:pPr lvl="1"/>
            <a:r>
              <a:rPr lang="tr-TR" dirty="0" smtClean="0"/>
              <a:t>Kan akımı (BFR)</a:t>
            </a:r>
          </a:p>
          <a:p>
            <a:pPr lvl="1"/>
            <a:r>
              <a:rPr lang="tr-TR" dirty="0" smtClean="0"/>
              <a:t>Replasman (RFR)</a:t>
            </a:r>
          </a:p>
          <a:p>
            <a:pPr lvl="1"/>
            <a:r>
              <a:rPr lang="tr-TR" dirty="0" err="1" smtClean="0"/>
              <a:t>Diyalizat</a:t>
            </a:r>
            <a:r>
              <a:rPr lang="tr-TR" dirty="0" smtClean="0"/>
              <a:t> (DFR)</a:t>
            </a:r>
          </a:p>
          <a:p>
            <a:pPr lvl="1"/>
            <a:r>
              <a:rPr lang="tr-TR" dirty="0" smtClean="0"/>
              <a:t>UF hızları (UFR)</a:t>
            </a:r>
          </a:p>
          <a:p>
            <a:r>
              <a:rPr lang="tr-TR" dirty="0" smtClean="0"/>
              <a:t>Klinik ve laboratuar izlemi</a:t>
            </a:r>
          </a:p>
          <a:p>
            <a:r>
              <a:rPr lang="tr-TR" dirty="0" smtClean="0"/>
              <a:t>Geri bildirim ve kalite kontrol (</a:t>
            </a:r>
            <a:r>
              <a:rPr lang="tr-TR" dirty="0" err="1" smtClean="0"/>
              <a:t>sürveyans</a:t>
            </a:r>
            <a:r>
              <a:rPr lang="tr-TR" dirty="0" smtClean="0"/>
              <a:t>)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Damar Yolu Erişimi - </a:t>
            </a:r>
            <a:r>
              <a:rPr lang="tr-TR" dirty="0" err="1" smtClean="0"/>
              <a:t>Kateter</a:t>
            </a:r>
            <a:endParaRPr lang="tr-TR" dirty="0"/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Kolay yerleştirme</a:t>
            </a:r>
          </a:p>
          <a:p>
            <a:r>
              <a:rPr lang="tr-TR" dirty="0" smtClean="0"/>
              <a:t>Yeterli kan akımı</a:t>
            </a:r>
          </a:p>
          <a:p>
            <a:pPr lvl="1"/>
            <a:r>
              <a:rPr lang="tr-TR" dirty="0" err="1" smtClean="0"/>
              <a:t>Minumum</a:t>
            </a:r>
            <a:r>
              <a:rPr lang="tr-TR" dirty="0" smtClean="0"/>
              <a:t> 30-50 ml/dakika</a:t>
            </a:r>
          </a:p>
          <a:p>
            <a:pPr lvl="2"/>
            <a:r>
              <a:rPr lang="en-US" dirty="0" smtClean="0"/>
              <a:t>400 ml/</a:t>
            </a:r>
            <a:r>
              <a:rPr lang="tr-TR" dirty="0" smtClean="0"/>
              <a:t>dakika</a:t>
            </a:r>
            <a:r>
              <a:rPr lang="en-US" dirty="0" smtClean="0"/>
              <a:t>/1.73m</a:t>
            </a:r>
            <a:r>
              <a:rPr lang="en-US" baseline="30000" dirty="0" smtClean="0"/>
              <a:t>2</a:t>
            </a:r>
            <a:endParaRPr lang="tr-TR" baseline="30000" dirty="0" smtClean="0"/>
          </a:p>
          <a:p>
            <a:pPr lvl="1"/>
            <a:r>
              <a:rPr lang="tr-TR" dirty="0" err="1" smtClean="0"/>
              <a:t>Yenidoğan</a:t>
            </a:r>
            <a:r>
              <a:rPr lang="tr-TR" dirty="0" smtClean="0"/>
              <a:t> 10-12 ml/kg/dakika</a:t>
            </a:r>
          </a:p>
          <a:p>
            <a:r>
              <a:rPr lang="tr-TR" dirty="0" smtClean="0"/>
              <a:t>Damara az zarar</a:t>
            </a:r>
          </a:p>
          <a:p>
            <a:r>
              <a:rPr lang="tr-TR" dirty="0" smtClean="0"/>
              <a:t>En geniş ve kısa olan</a:t>
            </a:r>
          </a:p>
          <a:p>
            <a:pPr lvl="1"/>
            <a:r>
              <a:rPr lang="tr-TR" b="1" dirty="0" smtClean="0">
                <a:solidFill>
                  <a:srgbClr val="00B050"/>
                </a:solidFill>
              </a:rPr>
              <a:t>SIZE DOES MATTER (iyi akım, az direnç)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2" cstate="print"/>
          <a:srcRect t="7462" b="4243"/>
          <a:stretch/>
        </p:blipFill>
        <p:spPr>
          <a:xfrm>
            <a:off x="6286512" y="1643050"/>
            <a:ext cx="1855406" cy="1638241"/>
          </a:xfrm>
          <a:prstGeom prst="rect">
            <a:avLst/>
          </a:prstGeom>
        </p:spPr>
      </p:pic>
      <p:sp>
        <p:nvSpPr>
          <p:cNvPr id="5" name="4 Dikdörtgen"/>
          <p:cNvSpPr/>
          <p:nvPr/>
        </p:nvSpPr>
        <p:spPr>
          <a:xfrm>
            <a:off x="6000760" y="3714752"/>
            <a:ext cx="2778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Poiseuille’s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law: R = 8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h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L/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</a:t>
            </a:r>
            <a:r>
              <a:rPr lang="en-US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</a:t>
            </a:r>
            <a:endParaRPr lang="tr-T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Santran Venöz Kateter</a:t>
            </a:r>
            <a:endParaRPr lang="tr-TR" dirty="0"/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Femoral</a:t>
            </a:r>
            <a:endParaRPr lang="tr-TR" dirty="0" smtClean="0"/>
          </a:p>
          <a:p>
            <a:pPr lvl="1"/>
            <a:r>
              <a:rPr lang="tr-TR" dirty="0" smtClean="0"/>
              <a:t>(+) Kolay erişim, kanama kontrolü</a:t>
            </a:r>
          </a:p>
          <a:p>
            <a:pPr lvl="1"/>
            <a:r>
              <a:rPr lang="tr-TR" dirty="0" smtClean="0"/>
              <a:t>(-) </a:t>
            </a:r>
            <a:r>
              <a:rPr lang="tr-TR" dirty="0" err="1" smtClean="0"/>
              <a:t>Kink</a:t>
            </a:r>
            <a:r>
              <a:rPr lang="tr-TR" dirty="0" smtClean="0"/>
              <a:t>, </a:t>
            </a:r>
            <a:r>
              <a:rPr lang="tr-TR" dirty="0" err="1" smtClean="0"/>
              <a:t>resirkülasyon</a:t>
            </a:r>
            <a:r>
              <a:rPr lang="tr-TR" dirty="0" smtClean="0"/>
              <a:t>, tromboz, </a:t>
            </a:r>
            <a:r>
              <a:rPr lang="tr-TR" dirty="0" err="1" smtClean="0"/>
              <a:t>intraabdominal</a:t>
            </a:r>
            <a:r>
              <a:rPr lang="tr-TR" dirty="0" smtClean="0"/>
              <a:t> basınç artışında problem, 7-8 Fr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yenidoğan</a:t>
            </a:r>
            <a:r>
              <a:rPr lang="tr-TR" dirty="0" smtClean="0"/>
              <a:t> için uygun değil, hasta hareketi</a:t>
            </a:r>
          </a:p>
          <a:p>
            <a:r>
              <a:rPr lang="tr-TR" dirty="0" err="1" smtClean="0"/>
              <a:t>Subklavien</a:t>
            </a:r>
            <a:endParaRPr lang="tr-TR" dirty="0" smtClean="0"/>
          </a:p>
          <a:p>
            <a:pPr lvl="1"/>
            <a:r>
              <a:rPr lang="tr-TR" dirty="0" smtClean="0"/>
              <a:t>(+) Kısa </a:t>
            </a:r>
            <a:r>
              <a:rPr lang="tr-TR" dirty="0" err="1" smtClean="0"/>
              <a:t>kateter</a:t>
            </a:r>
            <a:r>
              <a:rPr lang="tr-TR" dirty="0" smtClean="0"/>
              <a:t>, iyi akım</a:t>
            </a:r>
          </a:p>
          <a:p>
            <a:pPr lvl="1"/>
            <a:r>
              <a:rPr lang="tr-TR" dirty="0" smtClean="0"/>
              <a:t>(-) Hemostaz, </a:t>
            </a:r>
            <a:r>
              <a:rPr lang="tr-TR" dirty="0" err="1" smtClean="0"/>
              <a:t>venöz</a:t>
            </a:r>
            <a:r>
              <a:rPr lang="tr-TR" dirty="0" smtClean="0"/>
              <a:t> daralma, </a:t>
            </a:r>
            <a:r>
              <a:rPr lang="tr-TR" dirty="0" err="1" smtClean="0"/>
              <a:t>kink</a:t>
            </a:r>
            <a:r>
              <a:rPr lang="tr-TR" dirty="0" smtClean="0"/>
              <a:t>, </a:t>
            </a:r>
            <a:r>
              <a:rPr lang="tr-TR" dirty="0" err="1" smtClean="0"/>
              <a:t>hemo</a:t>
            </a:r>
            <a:r>
              <a:rPr lang="tr-TR" dirty="0" smtClean="0"/>
              <a:t>/</a:t>
            </a:r>
            <a:r>
              <a:rPr lang="tr-TR" dirty="0" err="1" smtClean="0"/>
              <a:t>pnömotorax</a:t>
            </a:r>
            <a:endParaRPr lang="tr-TR" dirty="0" smtClean="0"/>
          </a:p>
          <a:p>
            <a:r>
              <a:rPr lang="tr-TR" b="1" dirty="0" err="1" smtClean="0">
                <a:solidFill>
                  <a:srgbClr val="FF0000"/>
                </a:solidFill>
              </a:rPr>
              <a:t>İnternal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Juguler</a:t>
            </a:r>
            <a:endParaRPr lang="tr-TR" b="1" dirty="0" smtClean="0">
              <a:solidFill>
                <a:srgbClr val="FF0000"/>
              </a:solidFill>
            </a:endParaRPr>
          </a:p>
          <a:p>
            <a:pPr lvl="1"/>
            <a:r>
              <a:rPr lang="tr-TR" dirty="0" smtClean="0"/>
              <a:t>(+) Kısa </a:t>
            </a:r>
            <a:r>
              <a:rPr lang="tr-TR" dirty="0" err="1" smtClean="0"/>
              <a:t>kateter</a:t>
            </a:r>
            <a:r>
              <a:rPr lang="tr-TR" dirty="0" smtClean="0"/>
              <a:t>, iyi akım, </a:t>
            </a:r>
            <a:r>
              <a:rPr lang="tr-TR" dirty="0" err="1" smtClean="0"/>
              <a:t>cutt-down</a:t>
            </a:r>
            <a:r>
              <a:rPr lang="tr-TR" dirty="0" smtClean="0"/>
              <a:t> ile yerleştirme</a:t>
            </a:r>
          </a:p>
          <a:p>
            <a:pPr lvl="1"/>
            <a:r>
              <a:rPr lang="tr-TR" dirty="0" smtClean="0"/>
              <a:t>(-) Hemostaz, uzunluk, </a:t>
            </a:r>
            <a:r>
              <a:rPr lang="tr-TR" dirty="0" err="1" smtClean="0"/>
              <a:t>hemo</a:t>
            </a:r>
            <a:r>
              <a:rPr lang="tr-TR" dirty="0" smtClean="0"/>
              <a:t>/</a:t>
            </a:r>
            <a:r>
              <a:rPr lang="tr-TR" dirty="0" err="1" smtClean="0"/>
              <a:t>pnömotorax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Kateter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Sürvi</a:t>
            </a:r>
            <a:r>
              <a:rPr lang="tr-TR" dirty="0" smtClean="0"/>
              <a:t> (60.saat)</a:t>
            </a:r>
            <a:endParaRPr lang="tr-TR" dirty="0"/>
          </a:p>
        </p:txBody>
      </p:sp>
      <p:graphicFrame>
        <p:nvGraphicFramePr>
          <p:cNvPr id="9" name="8 İçerik Yer Tutucusu"/>
          <p:cNvGraphicFramePr>
            <a:graphicFrameLocks noGrp="1"/>
          </p:cNvGraphicFramePr>
          <p:nvPr>
            <p:ph sz="half" idx="2"/>
          </p:nvPr>
        </p:nvGraphicFramePr>
        <p:xfrm>
          <a:off x="457200" y="2406670"/>
          <a:ext cx="40401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094"/>
                <a:gridCol w="2020094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Fr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Teknik </a:t>
                      </a:r>
                      <a:r>
                        <a:rPr lang="tr-TR" dirty="0" err="1" smtClean="0"/>
                        <a:t>Sürvi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Femoral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%52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Subklavien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%51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İnternal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juguler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%60*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5 Fr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7 Fr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%43*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8 Fr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%55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33400" y="6419873"/>
            <a:ext cx="35403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latin typeface="Arial" charset="0"/>
              </a:rPr>
              <a:t>Hackbarth</a:t>
            </a:r>
            <a:r>
              <a:rPr lang="en-US" sz="1400" dirty="0">
                <a:latin typeface="Arial" charset="0"/>
              </a:rPr>
              <a:t> R et al: </a:t>
            </a:r>
            <a:r>
              <a:rPr lang="en-US" sz="1400" i="1" dirty="0">
                <a:latin typeface="Arial" charset="0"/>
              </a:rPr>
              <a:t>IJAIO</a:t>
            </a:r>
            <a:r>
              <a:rPr lang="en-US" sz="1400" dirty="0">
                <a:latin typeface="Arial" charset="0"/>
              </a:rPr>
              <a:t> 30:1116-21, 2007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645025" y="2428868"/>
          <a:ext cx="4041775" cy="3028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Document" r:id="rId4" imgW="6541008" imgH="4901184" progId="Word.Document.8">
                  <p:embed/>
                </p:oleObj>
              </mc:Choice>
              <mc:Fallback>
                <p:oleObj name="Document" r:id="rId4" imgW="6541008" imgH="4901184" progId="Word.Document.8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2428868"/>
                        <a:ext cx="4041775" cy="30283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Kateter</a:t>
            </a:r>
            <a:r>
              <a:rPr lang="tr-TR" dirty="0" smtClean="0"/>
              <a:t> Seçimi</a:t>
            </a:r>
            <a:endParaRPr lang="tr-TR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486977"/>
              </p:ext>
            </p:extLst>
          </p:nvPr>
        </p:nvGraphicFramePr>
        <p:xfrm>
          <a:off x="457200" y="1357298"/>
          <a:ext cx="8258203" cy="522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116"/>
                <a:gridCol w="2825667"/>
                <a:gridCol w="328142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KATETER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YER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Yenidoğan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2 adet tek lümen 5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arter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ven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6,5-7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İnternal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eksternal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juguler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subklavien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3-6 kg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7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mtClean="0">
                          <a:solidFill>
                            <a:schemeClr val="tx1"/>
                          </a:solidFill>
                        </a:rPr>
                        <a:t>İnternal/eksternal juguler veya subklavien/femoral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6-12 kg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8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İnternal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eksternal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juguler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subklavien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12-20 kg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9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İnternal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eksternal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juguler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subklavien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20-30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 kg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10 Fr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İnternal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eksternal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juguler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subklavien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&gt;30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 kg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Çift lümen 10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İnternal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eksternal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juguler veya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subklavien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femoral</a:t>
                      </a:r>
                      <a:endParaRPr lang="tr-TR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Umblikal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kateter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 uzunluk, direnç artışı ve 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</a:rPr>
                        <a:t>hepatik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</a:rPr>
                        <a:t>kateterizasyon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 nedeni ile tercih </a:t>
                      </a:r>
                      <a:r>
                        <a:rPr lang="tr-TR" u="sng" baseline="0" dirty="0" smtClean="0">
                          <a:solidFill>
                            <a:schemeClr val="tx1"/>
                          </a:solidFill>
                        </a:rPr>
                        <a:t>edilmemelidir</a:t>
                      </a:r>
                      <a:endParaRPr lang="tr-TR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5 Düz Bağlayıcı"/>
          <p:cNvCxnSpPr/>
          <p:nvPr/>
        </p:nvCxnSpPr>
        <p:spPr>
          <a:xfrm>
            <a:off x="2857488" y="1928802"/>
            <a:ext cx="5143536" cy="158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CRRT Cihazları Türkiye</a:t>
            </a:r>
            <a:endParaRPr lang="tr-TR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err="1" smtClean="0"/>
              <a:t>Prismaflex</a:t>
            </a:r>
            <a:r>
              <a:rPr lang="tr-TR" dirty="0" smtClean="0"/>
              <a:t> – Baxter (</a:t>
            </a:r>
            <a:r>
              <a:rPr lang="tr-TR" dirty="0" err="1" smtClean="0"/>
              <a:t>Gambro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 err="1" smtClean="0"/>
              <a:t>Multifiltrate</a:t>
            </a:r>
            <a:r>
              <a:rPr lang="tr-TR" dirty="0" smtClean="0"/>
              <a:t> - </a:t>
            </a:r>
            <a:r>
              <a:rPr lang="tr-TR" dirty="0" err="1" smtClean="0"/>
              <a:t>Fresenius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841" y="2174875"/>
            <a:ext cx="2010143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99" y="2174875"/>
            <a:ext cx="1909789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008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CRRT Setleri Türkiye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565371"/>
              </p:ext>
            </p:extLst>
          </p:nvPr>
        </p:nvGraphicFramePr>
        <p:xfrm>
          <a:off x="919622" y="1942832"/>
          <a:ext cx="725277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488"/>
                <a:gridCol w="1044826"/>
                <a:gridCol w="1091565"/>
                <a:gridCol w="1008112"/>
                <a:gridCol w="1224136"/>
                <a:gridCol w="15776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Sistem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Set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Materyal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Yüzey Alanı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Dolum Volümü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Tedavi Seçenekleri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Prismaflex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HF20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PAES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0,42 m</a:t>
                      </a:r>
                      <a:r>
                        <a:rPr lang="tr-TR" baseline="30000" dirty="0" smtClean="0"/>
                        <a:t>2</a:t>
                      </a:r>
                      <a:endParaRPr lang="tr-TR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60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Tümü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Prismaflex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M60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AN 69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0,60 m</a:t>
                      </a:r>
                      <a:r>
                        <a:rPr lang="tr-TR" baseline="30000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97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Tümü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Prismaflex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AN 69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0,90 m</a:t>
                      </a:r>
                      <a:r>
                        <a:rPr lang="tr-TR" baseline="30000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152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Tümü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Multfiltrate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AVpaed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PAES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0,20 m</a:t>
                      </a:r>
                      <a:r>
                        <a:rPr lang="tr-TR" baseline="30000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72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CVVHDF (-)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Multfiltrate</a:t>
                      </a:r>
                      <a:endParaRPr lang="tr-T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AV400S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PAES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0,75 m</a:t>
                      </a:r>
                      <a:r>
                        <a:rPr lang="tr-TR" baseline="30000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108 ml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SCUF (-)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857224" y="493456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PAES = </a:t>
            </a:r>
            <a:r>
              <a:rPr lang="tr-TR" dirty="0" err="1" smtClean="0"/>
              <a:t>polysulfone</a:t>
            </a:r>
            <a:endParaRPr lang="tr-TR" dirty="0" smtClean="0"/>
          </a:p>
          <a:p>
            <a:r>
              <a:rPr lang="tr-TR" dirty="0" smtClean="0"/>
              <a:t>AN69 (AN69ST) = </a:t>
            </a:r>
            <a:r>
              <a:rPr lang="tr-TR" dirty="0" err="1" smtClean="0"/>
              <a:t>Poltacrylonitrile</a:t>
            </a:r>
            <a:r>
              <a:rPr lang="tr-TR" dirty="0" smtClean="0"/>
              <a:t> (± </a:t>
            </a:r>
            <a:r>
              <a:rPr lang="tr-TR" dirty="0" err="1" smtClean="0"/>
              <a:t>polyethyleneimine</a:t>
            </a:r>
            <a:r>
              <a:rPr lang="tr-TR" dirty="0" smtClean="0"/>
              <a:t>)</a:t>
            </a:r>
          </a:p>
          <a:p>
            <a:r>
              <a:rPr lang="tr-TR" dirty="0" smtClean="0"/>
              <a:t>(-) yük → </a:t>
            </a:r>
            <a:r>
              <a:rPr lang="tr-TR" dirty="0" err="1" smtClean="0"/>
              <a:t>Bradikinin</a:t>
            </a:r>
            <a:r>
              <a:rPr lang="tr-TR" dirty="0" smtClean="0"/>
              <a:t> </a:t>
            </a:r>
            <a:r>
              <a:rPr lang="tr-TR" dirty="0" err="1" smtClean="0"/>
              <a:t>salınımı</a:t>
            </a:r>
            <a:r>
              <a:rPr lang="tr-TR" dirty="0" smtClean="0"/>
              <a:t> (5-10. dk hipotansiyon, solunum güçlüğü)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8069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CVVHF / CVVHDF</a:t>
            </a:r>
            <a:endParaRPr lang="tr-TR" dirty="0"/>
          </a:p>
        </p:txBody>
      </p:sp>
      <p:sp>
        <p:nvSpPr>
          <p:cNvPr id="7" name="6 Metin Yer Tutucusu"/>
          <p:cNvSpPr>
            <a:spLocks noGrp="1"/>
          </p:cNvSpPr>
          <p:nvPr>
            <p:ph type="body" idx="1"/>
          </p:nvPr>
        </p:nvSpPr>
        <p:spPr>
          <a:xfrm>
            <a:off x="485804" y="1285860"/>
            <a:ext cx="4040188" cy="639762"/>
          </a:xfrm>
        </p:spPr>
        <p:txBody>
          <a:bodyPr/>
          <a:lstStyle/>
          <a:p>
            <a:r>
              <a:rPr lang="tr-TR" u="sng" dirty="0" err="1" smtClean="0"/>
              <a:t>Pre</a:t>
            </a:r>
            <a:r>
              <a:rPr lang="tr-TR" u="sng" dirty="0" smtClean="0"/>
              <a:t>-</a:t>
            </a:r>
            <a:r>
              <a:rPr lang="tr-TR" u="sng" dirty="0" err="1" smtClean="0"/>
              <a:t>dilüsyon</a:t>
            </a:r>
            <a:endParaRPr lang="tr-TR" u="sng" dirty="0"/>
          </a:p>
        </p:txBody>
      </p:sp>
      <p:sp>
        <p:nvSpPr>
          <p:cNvPr id="8" name="7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/>
              <a:t>Düşük </a:t>
            </a:r>
            <a:r>
              <a:rPr lang="tr-TR" dirty="0" err="1" smtClean="0"/>
              <a:t>solüt</a:t>
            </a:r>
            <a:r>
              <a:rPr lang="tr-TR" dirty="0" smtClean="0"/>
              <a:t> </a:t>
            </a:r>
            <a:r>
              <a:rPr lang="tr-TR" dirty="0" err="1" smtClean="0"/>
              <a:t>klirensi</a:t>
            </a:r>
            <a:endParaRPr lang="tr-TR" dirty="0" smtClean="0"/>
          </a:p>
          <a:p>
            <a:r>
              <a:rPr lang="tr-TR" dirty="0" smtClean="0"/>
              <a:t>Yüksek </a:t>
            </a:r>
            <a:r>
              <a:rPr lang="tr-TR" dirty="0" err="1" smtClean="0"/>
              <a:t>ultrafiltrasyon</a:t>
            </a:r>
            <a:endParaRPr lang="tr-TR" dirty="0" smtClean="0"/>
          </a:p>
          <a:p>
            <a:r>
              <a:rPr lang="tr-TR" dirty="0" smtClean="0"/>
              <a:t>Yüksek </a:t>
            </a:r>
            <a:r>
              <a:rPr lang="tr-TR" dirty="0" err="1" smtClean="0"/>
              <a:t>membrane</a:t>
            </a:r>
            <a:r>
              <a:rPr lang="tr-TR" dirty="0" smtClean="0"/>
              <a:t> yüzeyi</a:t>
            </a:r>
          </a:p>
          <a:p>
            <a:r>
              <a:rPr lang="tr-TR" dirty="0" smtClean="0"/>
              <a:t>Pıhtılaşmada azalma</a:t>
            </a:r>
          </a:p>
          <a:p>
            <a:pPr lvl="1"/>
            <a:r>
              <a:rPr lang="tr-TR" dirty="0" smtClean="0"/>
              <a:t>Filtre ömrü</a:t>
            </a:r>
          </a:p>
          <a:p>
            <a:r>
              <a:rPr lang="tr-TR" dirty="0" smtClean="0"/>
              <a:t>Post filtre kan örneklerinin sonucu değişir</a:t>
            </a:r>
            <a:endParaRPr lang="tr-TR" dirty="0"/>
          </a:p>
        </p:txBody>
      </p:sp>
      <p:sp>
        <p:nvSpPr>
          <p:cNvPr id="9" name="8 Metin Yer Tutucusu"/>
          <p:cNvSpPr>
            <a:spLocks noGrp="1"/>
          </p:cNvSpPr>
          <p:nvPr>
            <p:ph type="body" sz="quarter" idx="3"/>
          </p:nvPr>
        </p:nvSpPr>
        <p:spPr>
          <a:xfrm>
            <a:off x="4673629" y="1285860"/>
            <a:ext cx="4041775" cy="639762"/>
          </a:xfrm>
        </p:spPr>
        <p:txBody>
          <a:bodyPr/>
          <a:lstStyle/>
          <a:p>
            <a:r>
              <a:rPr lang="tr-TR" u="sng" dirty="0" smtClean="0"/>
              <a:t>Post-</a:t>
            </a:r>
            <a:r>
              <a:rPr lang="tr-TR" u="sng" dirty="0" err="1" smtClean="0"/>
              <a:t>dilüsyon</a:t>
            </a:r>
            <a:endParaRPr lang="tr-TR" u="sng" dirty="0"/>
          </a:p>
        </p:txBody>
      </p:sp>
      <p:sp>
        <p:nvSpPr>
          <p:cNvPr id="10" name="9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039811"/>
          </a:xfrm>
        </p:spPr>
        <p:txBody>
          <a:bodyPr/>
          <a:lstStyle/>
          <a:p>
            <a:r>
              <a:rPr lang="tr-TR" dirty="0" smtClean="0"/>
              <a:t>Yüksek </a:t>
            </a:r>
            <a:r>
              <a:rPr lang="tr-TR" dirty="0" err="1" smtClean="0"/>
              <a:t>filtrasyon</a:t>
            </a:r>
            <a:r>
              <a:rPr lang="tr-TR" dirty="0" smtClean="0"/>
              <a:t> fraksiyonu</a:t>
            </a:r>
          </a:p>
          <a:p>
            <a:r>
              <a:rPr lang="tr-TR" dirty="0" smtClean="0"/>
              <a:t>İyi </a:t>
            </a:r>
            <a:r>
              <a:rPr lang="tr-TR" dirty="0" err="1" smtClean="0"/>
              <a:t>klirens</a:t>
            </a:r>
            <a:endParaRPr lang="tr-TR" dirty="0"/>
          </a:p>
        </p:txBody>
      </p:sp>
      <p:sp>
        <p:nvSpPr>
          <p:cNvPr id="11" name="8 Metin Yer Tutucusu"/>
          <p:cNvSpPr txBox="1">
            <a:spLocks/>
          </p:cNvSpPr>
          <p:nvPr/>
        </p:nvSpPr>
        <p:spPr>
          <a:xfrm>
            <a:off x="4673629" y="3217866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r-TR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+ </a:t>
            </a:r>
            <a:r>
              <a:rPr kumimoji="0" lang="tr-TR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</a:t>
            </a:r>
            <a:r>
              <a:rPr kumimoji="0" lang="tr-TR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tr-TR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dilüsyon</a:t>
            </a:r>
            <a:endParaRPr kumimoji="0" lang="tr-TR" sz="24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Solüsyonlar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Diyaliz Sıvısı (difüzyon) - CVVHD</a:t>
            </a:r>
          </a:p>
          <a:p>
            <a:r>
              <a:rPr lang="tr-TR" dirty="0" smtClean="0"/>
              <a:t>Replasman sıvısı (konveksiyon) – CVVHF</a:t>
            </a:r>
          </a:p>
          <a:p>
            <a:r>
              <a:rPr lang="tr-TR" dirty="0" smtClean="0"/>
              <a:t>CVVHDF – Diyaliz + Replasman sıvısı (aynı sıvı)</a:t>
            </a:r>
          </a:p>
          <a:p>
            <a:r>
              <a:rPr lang="tr-TR" dirty="0" smtClean="0"/>
              <a:t>Bikarbonat/</a:t>
            </a:r>
            <a:r>
              <a:rPr lang="tr-TR" dirty="0" err="1" smtClean="0"/>
              <a:t>laktat</a:t>
            </a:r>
            <a:r>
              <a:rPr lang="tr-TR" dirty="0" smtClean="0"/>
              <a:t> içeriği</a:t>
            </a:r>
          </a:p>
          <a:p>
            <a:pPr lvl="1"/>
            <a:r>
              <a:rPr lang="tr-TR" dirty="0" err="1" smtClean="0"/>
              <a:t>Klirens</a:t>
            </a:r>
            <a:r>
              <a:rPr lang="tr-TR" dirty="0" smtClean="0"/>
              <a:t> değişik değil</a:t>
            </a:r>
          </a:p>
          <a:p>
            <a:pPr lvl="1"/>
            <a:r>
              <a:rPr lang="tr-TR" dirty="0" smtClean="0"/>
              <a:t>KC yetmezliğinde bikarbonat</a:t>
            </a:r>
          </a:p>
          <a:p>
            <a:pPr lvl="1"/>
            <a:r>
              <a:rPr lang="tr-TR" dirty="0" smtClean="0"/>
              <a:t>Laktik </a:t>
            </a:r>
            <a:r>
              <a:rPr lang="tr-TR" dirty="0" err="1" smtClean="0"/>
              <a:t>asidozda</a:t>
            </a:r>
            <a:r>
              <a:rPr lang="tr-TR" dirty="0" smtClean="0"/>
              <a:t> (</a:t>
            </a:r>
            <a:r>
              <a:rPr lang="tr-TR" dirty="0" err="1" smtClean="0"/>
              <a:t>sepsis</a:t>
            </a:r>
            <a:r>
              <a:rPr lang="tr-TR" dirty="0" smtClean="0"/>
              <a:t>, </a:t>
            </a:r>
            <a:r>
              <a:rPr lang="tr-TR" dirty="0" err="1" smtClean="0"/>
              <a:t>metabolik</a:t>
            </a:r>
            <a:r>
              <a:rPr lang="tr-TR" dirty="0" smtClean="0"/>
              <a:t> hastalık) ?</a:t>
            </a:r>
            <a:endParaRPr lang="tr-TR" dirty="0"/>
          </a:p>
          <a:p>
            <a:r>
              <a:rPr lang="tr-TR" dirty="0" smtClean="0"/>
              <a:t>Hazır solüsyonları tercih et (hata riski)</a:t>
            </a:r>
          </a:p>
          <a:p>
            <a:pPr lvl="1"/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PD solüsyonları (</a:t>
            </a:r>
            <a:r>
              <a:rPr lang="tr-TR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hiperglisemi</a:t>
            </a:r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tr-TR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asidoz</a:t>
            </a:r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1"/>
            <a:r>
              <a:rPr lang="tr-TR" dirty="0" err="1" smtClean="0"/>
              <a:t>Multibic</a:t>
            </a:r>
            <a:r>
              <a:rPr lang="tr-TR" dirty="0" smtClean="0"/>
              <a:t>/</a:t>
            </a:r>
            <a:r>
              <a:rPr lang="tr-TR" dirty="0" err="1" smtClean="0"/>
              <a:t>Prismocal</a:t>
            </a:r>
            <a:endParaRPr lang="tr-TR" dirty="0" smtClean="0"/>
          </a:p>
          <a:p>
            <a:r>
              <a:rPr lang="tr-TR" dirty="0" smtClean="0"/>
              <a:t>Gereğinde solüsyon içeriği değişebilir</a:t>
            </a:r>
          </a:p>
          <a:p>
            <a:r>
              <a:rPr lang="tr-TR" dirty="0" smtClean="0"/>
              <a:t>Fizyolojik ölçüde </a:t>
            </a:r>
            <a:r>
              <a:rPr lang="tr-TR" dirty="0" err="1" smtClean="0"/>
              <a:t>Na</a:t>
            </a:r>
            <a:r>
              <a:rPr lang="tr-TR" dirty="0" smtClean="0"/>
              <a:t>-</a:t>
            </a:r>
            <a:r>
              <a:rPr lang="tr-TR" dirty="0" err="1" smtClean="0"/>
              <a:t>Cl</a:t>
            </a:r>
            <a:r>
              <a:rPr lang="tr-TR" dirty="0" smtClean="0"/>
              <a:t>, </a:t>
            </a:r>
            <a:r>
              <a:rPr lang="tr-TR" dirty="0" err="1" smtClean="0"/>
              <a:t>Ca</a:t>
            </a:r>
            <a:r>
              <a:rPr lang="tr-TR" dirty="0" smtClean="0"/>
              <a:t>, Mg, Glikoz</a:t>
            </a:r>
            <a:endParaRPr lang="tr-TR" dirty="0"/>
          </a:p>
        </p:txBody>
      </p:sp>
      <p:cxnSp>
        <p:nvCxnSpPr>
          <p:cNvPr id="5" name="4 Düz Bağlayıcı"/>
          <p:cNvCxnSpPr/>
          <p:nvPr/>
        </p:nvCxnSpPr>
        <p:spPr>
          <a:xfrm>
            <a:off x="1214414" y="4696397"/>
            <a:ext cx="485778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CRRT Solüsyonları Türkiye</a:t>
            </a:r>
            <a:br>
              <a:rPr lang="tr-TR" dirty="0" smtClean="0"/>
            </a:br>
            <a:r>
              <a:rPr lang="tr-TR" sz="2700" dirty="0" smtClean="0"/>
              <a:t>Replasman = Diyaliz</a:t>
            </a:r>
            <a:endParaRPr lang="tr-TR" sz="27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704084"/>
              </p:ext>
            </p:extLst>
          </p:nvPr>
        </p:nvGraphicFramePr>
        <p:xfrm>
          <a:off x="457200" y="1600200"/>
          <a:ext cx="836327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576064"/>
                <a:gridCol w="576064"/>
                <a:gridCol w="792088"/>
                <a:gridCol w="720080"/>
                <a:gridCol w="720080"/>
                <a:gridCol w="792088"/>
                <a:gridCol w="792088"/>
                <a:gridCol w="792088"/>
                <a:gridCol w="648072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Solüsyon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Na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Cl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Ca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Mg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HCO</a:t>
                      </a:r>
                      <a:r>
                        <a:rPr lang="tr-TR" baseline="-25000" dirty="0" smtClean="0"/>
                        <a:t>3</a:t>
                      </a:r>
                      <a:endParaRPr lang="tr-TR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Laktat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Glikoz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Osm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Prismocal</a:t>
                      </a:r>
                      <a:r>
                        <a:rPr lang="tr-TR" dirty="0" smtClean="0"/>
                        <a:t> 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109,5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1,75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286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Prismocal</a:t>
                      </a:r>
                      <a:r>
                        <a:rPr lang="tr-TR" dirty="0" smtClean="0"/>
                        <a:t> 2K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111,5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1,75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6,1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297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Prismocal</a:t>
                      </a:r>
                      <a:r>
                        <a:rPr lang="tr-TR" dirty="0" smtClean="0"/>
                        <a:t> 4K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113,5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1,75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6,1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301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Prismocal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Ca’suz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113,5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282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Multibic</a:t>
                      </a:r>
                      <a:r>
                        <a:rPr lang="tr-TR" baseline="0" dirty="0" smtClean="0"/>
                        <a:t> K0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109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0,50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292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Multibic</a:t>
                      </a:r>
                      <a:r>
                        <a:rPr lang="tr-TR" baseline="0" dirty="0" smtClean="0"/>
                        <a:t> K0</a:t>
                      </a:r>
                      <a:r>
                        <a:rPr lang="tr-TR" baseline="0" dirty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111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0,50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296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Multibic</a:t>
                      </a:r>
                      <a:r>
                        <a:rPr lang="tr-TR" baseline="0" dirty="0" smtClean="0"/>
                        <a:t> K3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1,5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0,50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298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Multibic</a:t>
                      </a:r>
                      <a:r>
                        <a:rPr lang="tr-TR" baseline="0" dirty="0" smtClean="0"/>
                        <a:t> K4</a:t>
                      </a:r>
                      <a:endParaRPr lang="tr-T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1,5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0,50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300</a:t>
                      </a:r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Ci-Ca</a:t>
                      </a:r>
                      <a:r>
                        <a:rPr lang="tr-TR" dirty="0" smtClean="0"/>
                        <a:t> 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133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116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0,75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Ci-Ca</a:t>
                      </a:r>
                      <a:r>
                        <a:rPr lang="tr-TR" dirty="0" smtClean="0"/>
                        <a:t> K4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133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116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0,75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5,55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1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Antikoagülasyon</a:t>
            </a:r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 smtClean="0"/>
              <a:t>Trombosit aktivasyonu, </a:t>
            </a:r>
            <a:r>
              <a:rPr lang="tr-TR" dirty="0" err="1" smtClean="0"/>
              <a:t>protrombotik</a:t>
            </a:r>
            <a:r>
              <a:rPr lang="tr-TR" dirty="0" smtClean="0"/>
              <a:t> ve  inflamatuar aktivasyon, küçük </a:t>
            </a:r>
            <a:r>
              <a:rPr lang="tr-TR" dirty="0" err="1" smtClean="0"/>
              <a:t>kataterler</a:t>
            </a:r>
            <a:r>
              <a:rPr lang="tr-TR" dirty="0" smtClean="0"/>
              <a:t>, düşük kan akım hızı, </a:t>
            </a:r>
            <a:r>
              <a:rPr lang="tr-TR" dirty="0" err="1" smtClean="0"/>
              <a:t>türbülan</a:t>
            </a:r>
            <a:r>
              <a:rPr lang="tr-TR" dirty="0" smtClean="0"/>
              <a:t> akım, yüksek </a:t>
            </a:r>
            <a:r>
              <a:rPr lang="tr-TR" dirty="0" err="1" smtClean="0"/>
              <a:t>hematokrit</a:t>
            </a:r>
            <a:endParaRPr lang="tr-TR" dirty="0" smtClean="0"/>
          </a:p>
          <a:p>
            <a:r>
              <a:rPr lang="tr-TR" dirty="0" err="1" smtClean="0"/>
              <a:t>Antikoagülasyon</a:t>
            </a:r>
            <a:r>
              <a:rPr lang="tr-TR" dirty="0" smtClean="0"/>
              <a:t> </a:t>
            </a:r>
            <a:r>
              <a:rPr lang="tr-TR" b="1" u="sng" dirty="0" smtClean="0">
                <a:solidFill>
                  <a:srgbClr val="FF0000"/>
                </a:solidFill>
              </a:rPr>
              <a:t>YOK</a:t>
            </a:r>
            <a:r>
              <a:rPr lang="tr-TR" dirty="0" smtClean="0"/>
              <a:t> (iyi-geniş kateter, yüksek kan akımı)</a:t>
            </a:r>
          </a:p>
          <a:p>
            <a:pPr lvl="1"/>
            <a:r>
              <a:rPr lang="tr-TR" dirty="0" smtClean="0"/>
              <a:t> Aktif kanama, Trombosit &lt; 50.000/mm3, ACT/APTZ uzun</a:t>
            </a:r>
          </a:p>
          <a:p>
            <a:r>
              <a:rPr lang="tr-TR" dirty="0" err="1" smtClean="0"/>
              <a:t>Heparin</a:t>
            </a:r>
            <a:endParaRPr lang="tr-TR" dirty="0" smtClean="0"/>
          </a:p>
          <a:p>
            <a:pPr lvl="1"/>
            <a:r>
              <a:rPr lang="tr-TR" dirty="0" smtClean="0"/>
              <a:t>Yükleme 10-20-25-50 Ü/kg, İdame 10-20 Ü/kg/saat</a:t>
            </a:r>
          </a:p>
          <a:p>
            <a:pPr lvl="1"/>
            <a:r>
              <a:rPr lang="tr-TR" dirty="0" smtClean="0"/>
              <a:t>ACT 180-220 saniye (HEDEF) veya APTZ X1,5-2,0 (45-65 sn)</a:t>
            </a:r>
          </a:p>
          <a:p>
            <a:pPr lvl="1"/>
            <a:r>
              <a:rPr lang="tr-TR" dirty="0" smtClean="0"/>
              <a:t>ACT&gt;220 </a:t>
            </a:r>
            <a:r>
              <a:rPr lang="tr-TR" dirty="0" err="1" smtClean="0"/>
              <a:t>heparin</a:t>
            </a:r>
            <a:r>
              <a:rPr lang="tr-TR" dirty="0" smtClean="0"/>
              <a:t> 1 Ü/kg/saat azalt, &lt;180 </a:t>
            </a:r>
            <a:r>
              <a:rPr lang="tr-TR" dirty="0" err="1" smtClean="0"/>
              <a:t>heparin</a:t>
            </a:r>
            <a:r>
              <a:rPr lang="tr-TR" dirty="0" smtClean="0"/>
              <a:t> 1 Ü/kg/saat artır (%10 </a:t>
            </a:r>
            <a:r>
              <a:rPr lang="tr-TR" dirty="0" err="1" smtClean="0"/>
              <a:t>titrasyon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Ölçüm filtre sonrası yapılmalı</a:t>
            </a:r>
          </a:p>
          <a:p>
            <a:pPr lvl="1"/>
            <a:r>
              <a:rPr lang="tr-TR" dirty="0" smtClean="0"/>
              <a:t>Her kan transfüzyonu, set değişimi sonrası yinelenmeli</a:t>
            </a:r>
          </a:p>
          <a:p>
            <a:pPr lvl="1"/>
            <a:r>
              <a:rPr lang="tr-TR" dirty="0" smtClean="0"/>
              <a:t>Kanama, </a:t>
            </a:r>
            <a:r>
              <a:rPr lang="tr-TR" dirty="0" err="1" smtClean="0"/>
              <a:t>trombositopen</a:t>
            </a:r>
            <a:r>
              <a:rPr lang="tr-TR" dirty="0" err="1"/>
              <a:t>i</a:t>
            </a:r>
            <a:endParaRPr lang="tr-TR" dirty="0" smtClean="0"/>
          </a:p>
          <a:p>
            <a:r>
              <a:rPr lang="tr-TR" dirty="0" err="1" smtClean="0"/>
              <a:t>Sitrat</a:t>
            </a:r>
            <a:endParaRPr lang="tr-TR" dirty="0" smtClean="0"/>
          </a:p>
          <a:p>
            <a:pPr lvl="1"/>
            <a:r>
              <a:rPr lang="tr-TR" dirty="0" smtClean="0"/>
              <a:t>Filtre öncesi </a:t>
            </a:r>
            <a:r>
              <a:rPr lang="tr-TR" dirty="0" err="1" smtClean="0"/>
              <a:t>sitrat</a:t>
            </a:r>
            <a:r>
              <a:rPr lang="tr-TR" dirty="0" smtClean="0"/>
              <a:t>, filtre sonrası </a:t>
            </a:r>
            <a:r>
              <a:rPr lang="tr-TR" dirty="0" err="1" smtClean="0"/>
              <a:t>Ca</a:t>
            </a:r>
            <a:r>
              <a:rPr lang="tr-TR" dirty="0" smtClean="0"/>
              <a:t> </a:t>
            </a:r>
            <a:r>
              <a:rPr lang="tr-TR" dirty="0" err="1" smtClean="0"/>
              <a:t>infüzyonu</a:t>
            </a:r>
            <a:endParaRPr lang="tr-TR" dirty="0" smtClean="0"/>
          </a:p>
          <a:p>
            <a:pPr lvl="2"/>
            <a:r>
              <a:rPr lang="tr-TR" dirty="0" err="1" smtClean="0"/>
              <a:t>Ca</a:t>
            </a:r>
            <a:r>
              <a:rPr lang="tr-TR" dirty="0" smtClean="0"/>
              <a:t> 3,2 → 9,6 mg/dl</a:t>
            </a:r>
          </a:p>
          <a:p>
            <a:pPr lvl="1"/>
            <a:r>
              <a:rPr lang="tr-TR" dirty="0" smtClean="0"/>
              <a:t>Her kan transfüzyonu, set değişimi sonrası yinelenmeli</a:t>
            </a:r>
          </a:p>
          <a:p>
            <a:pPr lvl="1"/>
            <a:r>
              <a:rPr lang="tr-TR" dirty="0" smtClean="0"/>
              <a:t>Hastaya verilen </a:t>
            </a:r>
            <a:r>
              <a:rPr lang="tr-TR" dirty="0" err="1" smtClean="0"/>
              <a:t>antikoagülasyon</a:t>
            </a:r>
            <a:r>
              <a:rPr lang="tr-TR" dirty="0" smtClean="0"/>
              <a:t> yok (emniyetli)</a:t>
            </a:r>
          </a:p>
          <a:p>
            <a:pPr lvl="1"/>
            <a:r>
              <a:rPr lang="tr-TR" dirty="0" err="1" smtClean="0"/>
              <a:t>Metabolik</a:t>
            </a:r>
            <a:r>
              <a:rPr lang="tr-TR" dirty="0" smtClean="0"/>
              <a:t> </a:t>
            </a:r>
            <a:r>
              <a:rPr lang="tr-TR" dirty="0" err="1" smtClean="0"/>
              <a:t>alkaloz</a:t>
            </a:r>
            <a:r>
              <a:rPr lang="tr-TR" dirty="0" smtClean="0"/>
              <a:t>, </a:t>
            </a:r>
            <a:r>
              <a:rPr lang="tr-TR" dirty="0" err="1" smtClean="0"/>
              <a:t>hipernatremi</a:t>
            </a:r>
            <a:r>
              <a:rPr lang="tr-TR" dirty="0" smtClean="0"/>
              <a:t>, </a:t>
            </a:r>
            <a:r>
              <a:rPr lang="tr-TR" dirty="0" err="1" smtClean="0"/>
              <a:t>bradikinin</a:t>
            </a:r>
            <a:r>
              <a:rPr lang="tr-TR" dirty="0" smtClean="0"/>
              <a:t> salınım sendromu, yüksek ilaç </a:t>
            </a:r>
            <a:r>
              <a:rPr lang="tr-TR" dirty="0" err="1" smtClean="0"/>
              <a:t>klirensi</a:t>
            </a:r>
            <a:endParaRPr lang="tr-TR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tr-TR" sz="3300" dirty="0" err="1" smtClean="0"/>
              <a:t>Prostasiklin</a:t>
            </a:r>
            <a:r>
              <a:rPr lang="tr-TR" sz="3300" dirty="0" smtClean="0"/>
              <a:t> (</a:t>
            </a:r>
            <a:r>
              <a:rPr lang="tr-TR" sz="3300" dirty="0" err="1" smtClean="0"/>
              <a:t>epoprostenol</a:t>
            </a:r>
            <a:r>
              <a:rPr lang="tr-TR" sz="3300" dirty="0" smtClean="0"/>
              <a:t>), LMWH, </a:t>
            </a:r>
            <a:r>
              <a:rPr lang="tr-TR" sz="3300" dirty="0" err="1" smtClean="0"/>
              <a:t>Nafomostat</a:t>
            </a:r>
            <a:r>
              <a:rPr lang="tr-TR" sz="3300" dirty="0" smtClean="0"/>
              <a:t> </a:t>
            </a:r>
            <a:r>
              <a:rPr lang="tr-TR" sz="3300" dirty="0" err="1" smtClean="0"/>
              <a:t>mesilate</a:t>
            </a:r>
            <a:r>
              <a:rPr lang="tr-TR" sz="3300" dirty="0" smtClean="0"/>
              <a:t> v.s</a:t>
            </a:r>
            <a:endParaRPr lang="tr-T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Priming</a:t>
            </a:r>
            <a:r>
              <a:rPr lang="tr-TR" dirty="0" smtClean="0"/>
              <a:t> - </a:t>
            </a:r>
            <a:r>
              <a:rPr lang="tr-TR" dirty="0" err="1" smtClean="0"/>
              <a:t>Ekstrakorporal</a:t>
            </a:r>
            <a:r>
              <a:rPr lang="tr-TR" dirty="0" smtClean="0"/>
              <a:t> Volüm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 smtClean="0"/>
              <a:t>Ekstrakorporal</a:t>
            </a:r>
            <a:r>
              <a:rPr lang="tr-TR" dirty="0" smtClean="0"/>
              <a:t> </a:t>
            </a:r>
            <a:r>
              <a:rPr lang="tr-TR" dirty="0" err="1" smtClean="0"/>
              <a:t>völüm</a:t>
            </a:r>
            <a:r>
              <a:rPr lang="tr-TR" dirty="0" smtClean="0"/>
              <a:t> ≥ %10-15 hasta kan volümü</a:t>
            </a:r>
          </a:p>
          <a:p>
            <a:pPr lvl="1"/>
            <a:r>
              <a:rPr lang="tr-TR" dirty="0" smtClean="0"/>
              <a:t>&lt;10 kg</a:t>
            </a:r>
          </a:p>
          <a:p>
            <a:r>
              <a:rPr lang="tr-TR" dirty="0" smtClean="0"/>
              <a:t>Hasta </a:t>
            </a:r>
            <a:r>
              <a:rPr lang="tr-TR" dirty="0" err="1" smtClean="0"/>
              <a:t>pH</a:t>
            </a:r>
            <a:r>
              <a:rPr lang="tr-TR" dirty="0"/>
              <a:t> </a:t>
            </a:r>
            <a:r>
              <a:rPr lang="tr-TR" dirty="0" smtClean="0"/>
              <a:t>ve </a:t>
            </a:r>
            <a:r>
              <a:rPr lang="tr-TR" dirty="0" err="1" smtClean="0"/>
              <a:t>iCa</a:t>
            </a:r>
            <a:r>
              <a:rPr lang="tr-TR" dirty="0" smtClean="0"/>
              <a:t> değeri</a:t>
            </a:r>
          </a:p>
          <a:p>
            <a:r>
              <a:rPr lang="tr-TR" dirty="0" smtClean="0"/>
              <a:t>Kan, </a:t>
            </a:r>
            <a:r>
              <a:rPr lang="tr-TR" dirty="0" err="1" smtClean="0"/>
              <a:t>albumin</a:t>
            </a:r>
            <a:r>
              <a:rPr lang="tr-TR" dirty="0" smtClean="0"/>
              <a:t>, serum fizyolojik</a:t>
            </a:r>
          </a:p>
          <a:p>
            <a:r>
              <a:rPr lang="tr-TR" dirty="0" smtClean="0"/>
              <a:t>Protokol önceden belirlenmiş olmalı</a:t>
            </a:r>
          </a:p>
          <a:p>
            <a:pPr lvl="1"/>
            <a:r>
              <a:rPr lang="tr-TR" dirty="0" smtClean="0"/>
              <a:t>Prime sıvısı 75 </a:t>
            </a:r>
            <a:r>
              <a:rPr lang="tr-TR" dirty="0"/>
              <a:t>ml ERT + 75 ml NaHCO</a:t>
            </a:r>
            <a:r>
              <a:rPr lang="tr-TR" baseline="-25000" dirty="0"/>
              <a:t>3</a:t>
            </a:r>
            <a:r>
              <a:rPr lang="tr-TR" dirty="0"/>
              <a:t> + 300 mg </a:t>
            </a:r>
            <a:r>
              <a:rPr lang="tr-TR" dirty="0" err="1" smtClean="0"/>
              <a:t>Ca-gluconat</a:t>
            </a:r>
            <a:endParaRPr lang="tr-TR" dirty="0" smtClean="0"/>
          </a:p>
          <a:p>
            <a:pPr lvl="1"/>
            <a:r>
              <a:rPr lang="tr-TR" dirty="0" err="1" smtClean="0"/>
              <a:t>Jenkins</a:t>
            </a:r>
            <a:r>
              <a:rPr lang="tr-TR" dirty="0" smtClean="0"/>
              <a:t> formülü</a:t>
            </a:r>
          </a:p>
          <a:p>
            <a:pPr lvl="2"/>
            <a:r>
              <a:rPr lang="tr-TR" dirty="0" smtClean="0"/>
              <a:t>ERT </a:t>
            </a:r>
            <a:r>
              <a:rPr lang="tr-TR" dirty="0"/>
              <a:t>80 ml + </a:t>
            </a:r>
            <a:r>
              <a:rPr lang="tr-TR" dirty="0" err="1"/>
              <a:t>albumin</a:t>
            </a:r>
            <a:r>
              <a:rPr lang="tr-TR" dirty="0"/>
              <a:t> (%5) 55 ml + </a:t>
            </a:r>
            <a:r>
              <a:rPr lang="tr-TR" dirty="0" err="1"/>
              <a:t>heparin</a:t>
            </a:r>
            <a:r>
              <a:rPr lang="tr-TR" dirty="0"/>
              <a:t> </a:t>
            </a:r>
            <a:r>
              <a:rPr lang="tr-TR" dirty="0" smtClean="0"/>
              <a:t>150 Ü </a:t>
            </a:r>
            <a:r>
              <a:rPr lang="tr-TR" dirty="0"/>
              <a:t>+ NaHCO</a:t>
            </a:r>
            <a:r>
              <a:rPr lang="tr-TR" baseline="-25000" dirty="0"/>
              <a:t>3</a:t>
            </a:r>
            <a:r>
              <a:rPr lang="tr-TR" dirty="0"/>
              <a:t> 12 </a:t>
            </a:r>
            <a:r>
              <a:rPr lang="tr-TR" dirty="0" err="1"/>
              <a:t>mEq</a:t>
            </a:r>
            <a:r>
              <a:rPr lang="tr-TR" dirty="0"/>
              <a:t> + </a:t>
            </a:r>
            <a:r>
              <a:rPr lang="tr-TR" dirty="0" err="1"/>
              <a:t>Ca-gluconate</a:t>
            </a:r>
            <a:r>
              <a:rPr lang="tr-TR" dirty="0"/>
              <a:t> 2 </a:t>
            </a:r>
            <a:r>
              <a:rPr lang="tr-TR" dirty="0" smtClean="0"/>
              <a:t>ml</a:t>
            </a:r>
          </a:p>
          <a:p>
            <a:pPr lvl="1"/>
            <a:r>
              <a:rPr lang="tr-TR" dirty="0" smtClean="0"/>
              <a:t>Cross prime (eski setten yeni sete)</a:t>
            </a:r>
            <a:endParaRPr lang="tr-TR" dirty="0"/>
          </a:p>
          <a:p>
            <a:pPr lvl="1"/>
            <a:r>
              <a:rPr lang="tr-TR" dirty="0" err="1" smtClean="0"/>
              <a:t>Baby</a:t>
            </a:r>
            <a:r>
              <a:rPr lang="tr-TR" dirty="0" smtClean="0"/>
              <a:t> </a:t>
            </a:r>
            <a:r>
              <a:rPr lang="tr-TR" dirty="0" err="1" smtClean="0"/>
              <a:t>Buffer</a:t>
            </a:r>
            <a:r>
              <a:rPr lang="tr-TR" dirty="0" smtClean="0"/>
              <a:t>’ tekniği ?</a:t>
            </a:r>
          </a:p>
          <a:p>
            <a:pPr lvl="2"/>
            <a:r>
              <a:rPr lang="tr-TR" dirty="0" smtClean="0"/>
              <a:t>Hastaya kan ver, hasta kanını prime sıvısı olarak kullan</a:t>
            </a:r>
          </a:p>
          <a:p>
            <a:r>
              <a:rPr lang="tr-TR" dirty="0" err="1" smtClean="0"/>
              <a:t>Yenidoğan</a:t>
            </a:r>
            <a:r>
              <a:rPr lang="tr-TR" dirty="0" smtClean="0"/>
              <a:t> 3 kg X 80 ml = 240 ml kan hacmi</a:t>
            </a:r>
          </a:p>
          <a:p>
            <a:pPr lvl="1"/>
            <a:r>
              <a:rPr lang="tr-TR" dirty="0" smtClean="0"/>
              <a:t>Emniyetli volüm 24-36 ml</a:t>
            </a:r>
          </a:p>
          <a:p>
            <a:pPr lvl="1"/>
            <a:r>
              <a:rPr lang="tr-TR" dirty="0" smtClean="0"/>
              <a:t>Tüm setlerin dolum volümü bunun üstünde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CRRT </a:t>
            </a:r>
            <a:r>
              <a:rPr lang="tr-TR" dirty="0" err="1" smtClean="0"/>
              <a:t>Reçeteleme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Kan akım hızı (</a:t>
            </a:r>
            <a:r>
              <a:rPr lang="tr-TR" dirty="0" err="1" smtClean="0"/>
              <a:t>Qb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3-10 ml/kg/dk (</a:t>
            </a:r>
            <a:r>
              <a:rPr lang="tr-TR" dirty="0" err="1" smtClean="0"/>
              <a:t>YD’da</a:t>
            </a:r>
            <a:r>
              <a:rPr lang="tr-TR" dirty="0" smtClean="0"/>
              <a:t> üstü), minimum 50 ml/dk</a:t>
            </a:r>
          </a:p>
          <a:p>
            <a:pPr lvl="1"/>
            <a:r>
              <a:rPr lang="tr-TR" dirty="0" smtClean="0"/>
              <a:t>0-10 kg için 50 ml/dk (kateter!!!)</a:t>
            </a:r>
          </a:p>
          <a:p>
            <a:pPr lvl="1"/>
            <a:r>
              <a:rPr lang="tr-TR" dirty="0" smtClean="0"/>
              <a:t>Basınçlara dikkat (erişim yolu, dönüş, </a:t>
            </a:r>
            <a:r>
              <a:rPr lang="tr-TR" dirty="0" err="1" smtClean="0"/>
              <a:t>transmembran</a:t>
            </a:r>
            <a:r>
              <a:rPr lang="tr-TR" dirty="0" smtClean="0"/>
              <a:t>)</a:t>
            </a:r>
            <a:endParaRPr lang="tr-TR" dirty="0"/>
          </a:p>
          <a:p>
            <a:r>
              <a:rPr lang="tr-TR" dirty="0" smtClean="0"/>
              <a:t>Replasman sıvısı akım hızı (</a:t>
            </a:r>
            <a:r>
              <a:rPr lang="tr-TR" dirty="0" err="1" smtClean="0"/>
              <a:t>Qr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35-40 ml/kg/saat, 2-3 L/saat/1.73 m</a:t>
            </a:r>
            <a:r>
              <a:rPr lang="tr-TR" baseline="30000" dirty="0" smtClean="0"/>
              <a:t>2</a:t>
            </a:r>
          </a:p>
          <a:p>
            <a:pPr lvl="1"/>
            <a:r>
              <a:rPr lang="tr-TR" dirty="0" err="1" smtClean="0"/>
              <a:t>Qe</a:t>
            </a:r>
            <a:r>
              <a:rPr lang="tr-TR" dirty="0" smtClean="0"/>
              <a:t>/</a:t>
            </a:r>
            <a:r>
              <a:rPr lang="tr-TR" dirty="0" err="1" smtClean="0"/>
              <a:t>Qb</a:t>
            </a:r>
            <a:r>
              <a:rPr lang="tr-TR" dirty="0" smtClean="0"/>
              <a:t> &gt;1,5</a:t>
            </a:r>
          </a:p>
          <a:p>
            <a:r>
              <a:rPr lang="tr-TR" dirty="0" err="1" smtClean="0"/>
              <a:t>Diyalizat</a:t>
            </a:r>
            <a:r>
              <a:rPr lang="tr-TR" dirty="0" smtClean="0"/>
              <a:t> sıvısı akım hızı (</a:t>
            </a:r>
            <a:r>
              <a:rPr lang="tr-TR" dirty="0" err="1" smtClean="0"/>
              <a:t>Qd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2-3 L/saat/1.73 m</a:t>
            </a:r>
            <a:r>
              <a:rPr lang="tr-TR" baseline="30000" dirty="0" smtClean="0"/>
              <a:t>2</a:t>
            </a:r>
            <a:r>
              <a:rPr lang="tr-TR" dirty="0" smtClean="0"/>
              <a:t> – 8 L/saat/1.73 m</a:t>
            </a:r>
            <a:r>
              <a:rPr lang="tr-TR" baseline="30000" dirty="0" smtClean="0"/>
              <a:t>2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err="1" smtClean="0"/>
              <a:t>Ultrafiltrasyon</a:t>
            </a:r>
            <a:r>
              <a:rPr lang="tr-TR" dirty="0" smtClean="0"/>
              <a:t> hızı (UFR)</a:t>
            </a:r>
          </a:p>
          <a:p>
            <a:pPr lvl="1"/>
            <a:r>
              <a:rPr lang="tr-TR" dirty="0" smtClean="0"/>
              <a:t>Gereksinime </a:t>
            </a:r>
            <a:r>
              <a:rPr lang="tr-TR" dirty="0" err="1" smtClean="0"/>
              <a:t>hemodinamik</a:t>
            </a:r>
            <a:r>
              <a:rPr lang="tr-TR" dirty="0" smtClean="0"/>
              <a:t> gereksinimine göre (balans)</a:t>
            </a:r>
          </a:p>
          <a:p>
            <a:pPr lvl="2"/>
            <a:r>
              <a:rPr lang="tr-TR" dirty="0" smtClean="0"/>
              <a:t>konveksiyon için gerekli</a:t>
            </a:r>
          </a:p>
          <a:p>
            <a:pPr lvl="1"/>
            <a:r>
              <a:rPr lang="tr-TR" dirty="0" smtClean="0"/>
              <a:t>1-2 ml/kg/saat, kan volümünün saatte %1-3’ü</a:t>
            </a:r>
          </a:p>
          <a:p>
            <a:pPr lvl="1"/>
            <a:r>
              <a:rPr lang="tr-TR" dirty="0" smtClean="0"/>
              <a:t>Saatlik balans izlemi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CRRT </a:t>
            </a:r>
            <a:r>
              <a:rPr lang="tr-TR" dirty="0" err="1" smtClean="0"/>
              <a:t>Reçeteleme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CRRT dozu = </a:t>
            </a:r>
            <a:r>
              <a:rPr lang="tr-TR" dirty="0" err="1" smtClean="0"/>
              <a:t>Qr</a:t>
            </a:r>
            <a:r>
              <a:rPr lang="tr-TR" dirty="0" smtClean="0"/>
              <a:t> + </a:t>
            </a:r>
            <a:r>
              <a:rPr lang="tr-TR" dirty="0" err="1" smtClean="0"/>
              <a:t>Qd</a:t>
            </a:r>
            <a:r>
              <a:rPr lang="tr-TR" dirty="0" smtClean="0"/>
              <a:t> + UFR (ml/saat) = </a:t>
            </a:r>
            <a:r>
              <a:rPr lang="tr-TR" sz="3600" b="1" dirty="0" smtClean="0">
                <a:solidFill>
                  <a:srgbClr val="FF0000"/>
                </a:solidFill>
              </a:rPr>
              <a:t>TOPLAM ATIK</a:t>
            </a:r>
          </a:p>
          <a:p>
            <a:pPr lvl="1"/>
            <a:r>
              <a:rPr lang="tr-TR" dirty="0" smtClean="0"/>
              <a:t>40-60 ml/kg/saat veya 2-2,5 L/saat/1,73 m</a:t>
            </a:r>
            <a:r>
              <a:rPr lang="tr-TR" baseline="30000" dirty="0" smtClean="0"/>
              <a:t>2</a:t>
            </a:r>
          </a:p>
          <a:p>
            <a:pPr lvl="1"/>
            <a:r>
              <a:rPr lang="tr-TR" dirty="0" err="1" smtClean="0"/>
              <a:t>Minumum</a:t>
            </a:r>
            <a:r>
              <a:rPr lang="tr-TR" dirty="0" smtClean="0"/>
              <a:t> doz 35 ml/kg/saat* altında </a:t>
            </a:r>
            <a:r>
              <a:rPr lang="tr-TR" dirty="0" err="1" smtClean="0"/>
              <a:t>prognoz</a:t>
            </a:r>
            <a:r>
              <a:rPr lang="tr-TR" dirty="0" smtClean="0"/>
              <a:t> kötü</a:t>
            </a:r>
          </a:p>
          <a:p>
            <a:pPr lvl="1"/>
            <a:r>
              <a:rPr lang="tr-TR" dirty="0" smtClean="0"/>
              <a:t>8 L/saat/1,73 m</a:t>
            </a:r>
            <a:r>
              <a:rPr lang="tr-TR" baseline="30000" dirty="0" smtClean="0"/>
              <a:t>2</a:t>
            </a:r>
            <a:endParaRPr lang="tr-TR" dirty="0" smtClean="0"/>
          </a:p>
          <a:p>
            <a:pPr lvl="1"/>
            <a:r>
              <a:rPr lang="tr-TR" dirty="0" smtClean="0"/>
              <a:t>Yüksek dozlar; </a:t>
            </a:r>
            <a:r>
              <a:rPr lang="tr-TR" dirty="0" err="1" smtClean="0"/>
              <a:t>metabolik</a:t>
            </a:r>
            <a:r>
              <a:rPr lang="tr-TR" dirty="0" smtClean="0"/>
              <a:t> hastalıklar, </a:t>
            </a:r>
            <a:r>
              <a:rPr lang="tr-TR" dirty="0" err="1" smtClean="0"/>
              <a:t>intoksikasyon</a:t>
            </a:r>
            <a:r>
              <a:rPr lang="tr-TR" dirty="0" smtClean="0"/>
              <a:t>, aşırı yüksek K</a:t>
            </a:r>
            <a:r>
              <a:rPr lang="tr-TR" baseline="30000" dirty="0" smtClean="0"/>
              <a:t>+</a:t>
            </a:r>
          </a:p>
          <a:p>
            <a:pPr lvl="1"/>
            <a:r>
              <a:rPr lang="tr-TR" dirty="0" smtClean="0"/>
              <a:t>Reçete edilen doz &gt; &gt; &gt; Hastaya ulaşan doz (</a:t>
            </a:r>
            <a:r>
              <a:rPr lang="tr-TR" dirty="0" err="1" smtClean="0"/>
              <a:t>resirkülasyon</a:t>
            </a:r>
            <a:r>
              <a:rPr lang="tr-TR" dirty="0" smtClean="0"/>
              <a:t>, yüksek </a:t>
            </a:r>
            <a:r>
              <a:rPr lang="tr-TR" dirty="0" err="1" smtClean="0"/>
              <a:t>filtrasyon</a:t>
            </a:r>
            <a:r>
              <a:rPr lang="tr-TR" dirty="0" smtClean="0"/>
              <a:t> fraksiyonu, pıhtılaşma, araya giren alarmlar, set değişimi vs.)</a:t>
            </a:r>
          </a:p>
          <a:p>
            <a:pPr lvl="1"/>
            <a:r>
              <a:rPr lang="tr-TR" dirty="0" smtClean="0"/>
              <a:t>Yetersizlikte önce </a:t>
            </a:r>
            <a:r>
              <a:rPr lang="tr-TR" dirty="0" err="1" smtClean="0"/>
              <a:t>konvektif</a:t>
            </a:r>
            <a:r>
              <a:rPr lang="tr-TR" dirty="0" smtClean="0"/>
              <a:t> (</a:t>
            </a:r>
            <a:r>
              <a:rPr lang="tr-TR" dirty="0" err="1" smtClean="0"/>
              <a:t>Qr</a:t>
            </a:r>
            <a:r>
              <a:rPr lang="tr-TR" dirty="0" smtClean="0"/>
              <a:t>) sonra </a:t>
            </a:r>
            <a:r>
              <a:rPr lang="tr-TR" dirty="0" err="1" smtClean="0"/>
              <a:t>difüzif</a:t>
            </a:r>
            <a:r>
              <a:rPr lang="tr-TR" dirty="0" smtClean="0"/>
              <a:t> </a:t>
            </a:r>
            <a:r>
              <a:rPr lang="tr-TR" dirty="0" err="1" smtClean="0"/>
              <a:t>klirensi</a:t>
            </a:r>
            <a:r>
              <a:rPr lang="tr-TR" dirty="0" smtClean="0"/>
              <a:t> (</a:t>
            </a:r>
            <a:r>
              <a:rPr lang="tr-TR" dirty="0" err="1" smtClean="0"/>
              <a:t>Qd</a:t>
            </a:r>
            <a:r>
              <a:rPr lang="tr-TR" dirty="0" smtClean="0"/>
              <a:t>) artır</a:t>
            </a:r>
          </a:p>
          <a:p>
            <a:pPr lvl="1"/>
            <a:r>
              <a:rPr lang="tr-TR" dirty="0" smtClean="0"/>
              <a:t>Gereğinde </a:t>
            </a:r>
            <a:r>
              <a:rPr lang="tr-TR" dirty="0" err="1" smtClean="0"/>
              <a:t>Qb</a:t>
            </a:r>
            <a:r>
              <a:rPr lang="tr-TR" dirty="0" smtClean="0"/>
              <a:t> ve filtre büyüklüğünü (m</a:t>
            </a:r>
            <a:r>
              <a:rPr lang="tr-TR" baseline="30000" dirty="0" smtClean="0"/>
              <a:t>2</a:t>
            </a:r>
            <a:r>
              <a:rPr lang="tr-TR" dirty="0" smtClean="0"/>
              <a:t>) artır</a:t>
            </a:r>
          </a:p>
          <a:p>
            <a:pPr lvl="1"/>
            <a:r>
              <a:rPr lang="tr-TR" dirty="0" err="1" smtClean="0"/>
              <a:t>Metabolik</a:t>
            </a:r>
            <a:r>
              <a:rPr lang="tr-TR" dirty="0" smtClean="0"/>
              <a:t> anormallikleri düzeltirken (</a:t>
            </a:r>
            <a:r>
              <a:rPr lang="tr-TR" dirty="0" err="1" smtClean="0"/>
              <a:t>remove</a:t>
            </a:r>
            <a:r>
              <a:rPr lang="tr-TR" dirty="0" smtClean="0"/>
              <a:t>) oluşan tedavi ilişkili anormallikleri düzelt (</a:t>
            </a:r>
            <a:r>
              <a:rPr lang="tr-TR" dirty="0" err="1" smtClean="0"/>
              <a:t>replace</a:t>
            </a:r>
            <a:r>
              <a:rPr lang="tr-TR" dirty="0" smtClean="0"/>
              <a:t>)</a:t>
            </a:r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71472" y="6357958"/>
            <a:ext cx="1922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*</a:t>
            </a:r>
            <a:r>
              <a:rPr lang="tr-TR" sz="1200" dirty="0" err="1" smtClean="0"/>
              <a:t>Ronco</a:t>
            </a:r>
            <a:r>
              <a:rPr lang="tr-TR" sz="1200" dirty="0" smtClean="0"/>
              <a:t>, </a:t>
            </a:r>
            <a:r>
              <a:rPr lang="tr-TR" sz="1200" dirty="0" err="1" smtClean="0"/>
              <a:t>Lancet</a:t>
            </a:r>
            <a:r>
              <a:rPr lang="tr-TR" sz="1200" dirty="0" smtClean="0"/>
              <a:t> 26-30;2000.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Beslenme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Mutlaka verilmeli </a:t>
            </a:r>
            <a:r>
              <a:rPr lang="tr-TR" smtClean="0"/>
              <a:t>- prognostik</a:t>
            </a:r>
            <a:endParaRPr lang="tr-TR" dirty="0" smtClean="0"/>
          </a:p>
          <a:p>
            <a:r>
              <a:rPr lang="tr-TR" dirty="0" smtClean="0"/>
              <a:t>İşlem sırasında ciddi aminoasit kaybı</a:t>
            </a:r>
          </a:p>
          <a:p>
            <a:r>
              <a:rPr lang="tr-TR" dirty="0" smtClean="0"/>
              <a:t>Diyaliz yapılmayan </a:t>
            </a:r>
            <a:r>
              <a:rPr lang="tr-TR" dirty="0" err="1" smtClean="0"/>
              <a:t>ABH’de</a:t>
            </a:r>
            <a:r>
              <a:rPr lang="tr-TR" dirty="0" smtClean="0"/>
              <a:t> öneri 1,5 g/kg/gün</a:t>
            </a:r>
          </a:p>
          <a:p>
            <a:r>
              <a:rPr lang="tr-TR" dirty="0" smtClean="0"/>
              <a:t>CVVHF/CVVHD/CVVHDF öneri 3-4 g/kg/gün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RRT – İlaç Dozları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643314"/>
            <a:ext cx="8229600" cy="2482849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Beta-</a:t>
            </a:r>
            <a:r>
              <a:rPr lang="tr-TR" dirty="0" err="1" smtClean="0"/>
              <a:t>laktam</a:t>
            </a:r>
            <a:r>
              <a:rPr lang="tr-TR" dirty="0" smtClean="0"/>
              <a:t> antibiyotik ve </a:t>
            </a:r>
            <a:r>
              <a:rPr lang="tr-TR" dirty="0" err="1" smtClean="0"/>
              <a:t>glikopeptidler</a:t>
            </a:r>
            <a:endParaRPr lang="tr-TR" dirty="0" smtClean="0"/>
          </a:p>
          <a:p>
            <a:pPr lvl="1"/>
            <a:r>
              <a:rPr lang="tr-TR" dirty="0" smtClean="0"/>
              <a:t>Zaman bağımlı</a:t>
            </a:r>
          </a:p>
          <a:p>
            <a:pPr lvl="1"/>
            <a:r>
              <a:rPr lang="tr-TR" dirty="0" smtClean="0"/>
              <a:t>Sürekli </a:t>
            </a:r>
            <a:r>
              <a:rPr lang="tr-TR" dirty="0" err="1" smtClean="0"/>
              <a:t>infüzyon</a:t>
            </a:r>
            <a:endParaRPr lang="tr-TR" dirty="0" smtClean="0"/>
          </a:p>
          <a:p>
            <a:r>
              <a:rPr lang="tr-TR" dirty="0" err="1" smtClean="0"/>
              <a:t>Aminoglikozidler</a:t>
            </a:r>
            <a:endParaRPr lang="tr-TR" dirty="0" smtClean="0"/>
          </a:p>
          <a:p>
            <a:pPr lvl="1"/>
            <a:r>
              <a:rPr lang="tr-TR" dirty="0" smtClean="0"/>
              <a:t>Pik konsantrasyon bağımlı</a:t>
            </a:r>
          </a:p>
          <a:p>
            <a:pPr lvl="1"/>
            <a:r>
              <a:rPr lang="tr-TR" dirty="0" smtClean="0"/>
              <a:t>Yüksek doz, doz aralığını değiştir</a:t>
            </a:r>
          </a:p>
          <a:p>
            <a:pPr lvl="1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500034" y="1500174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 smtClean="0"/>
              <a:t>Metabolizma (KC), Atılım (</a:t>
            </a:r>
            <a:r>
              <a:rPr lang="tr-TR" sz="2400" dirty="0" err="1" smtClean="0"/>
              <a:t>Bb</a:t>
            </a:r>
            <a:r>
              <a:rPr lang="tr-TR" sz="2400" dirty="0" smtClean="0"/>
              <a:t>)</a:t>
            </a:r>
          </a:p>
          <a:p>
            <a:pPr algn="ctr"/>
            <a:r>
              <a:rPr lang="tr-TR" sz="2400" dirty="0" smtClean="0"/>
              <a:t>Dağılım volümü (</a:t>
            </a:r>
            <a:r>
              <a:rPr lang="tr-TR" sz="2400" dirty="0" smtClean="0">
                <a:latin typeface="Calibri"/>
              </a:rPr>
              <a:t>↑ ise </a:t>
            </a:r>
            <a:r>
              <a:rPr lang="tr-TR" sz="2400" dirty="0" err="1" smtClean="0">
                <a:latin typeface="Calibri"/>
              </a:rPr>
              <a:t>diyalizere</a:t>
            </a:r>
            <a:r>
              <a:rPr lang="tr-TR" sz="2400" dirty="0" smtClean="0">
                <a:latin typeface="Calibri"/>
              </a:rPr>
              <a:t> az erişim), Molekül ağırlığı</a:t>
            </a:r>
          </a:p>
          <a:p>
            <a:pPr algn="ctr"/>
            <a:r>
              <a:rPr lang="tr-TR" sz="2400" dirty="0" smtClean="0">
                <a:latin typeface="Calibri"/>
              </a:rPr>
              <a:t>Proteine bağlanma</a:t>
            </a:r>
            <a:endParaRPr lang="tr-TR" sz="2400" dirty="0" smtClean="0"/>
          </a:p>
          <a:p>
            <a:pPr algn="ctr"/>
            <a:r>
              <a:rPr lang="tr-TR" sz="2400" dirty="0" smtClean="0"/>
              <a:t>CRRT </a:t>
            </a:r>
            <a:r>
              <a:rPr lang="tr-TR" sz="2400" dirty="0" err="1" smtClean="0"/>
              <a:t>modalitesi</a:t>
            </a:r>
            <a:r>
              <a:rPr lang="tr-TR" sz="2400" dirty="0" smtClean="0"/>
              <a:t>, </a:t>
            </a:r>
            <a:r>
              <a:rPr lang="tr-TR" sz="2400" dirty="0" err="1" smtClean="0"/>
              <a:t>membran</a:t>
            </a:r>
            <a:endParaRPr lang="tr-TR" sz="2400" dirty="0" smtClean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303830" y="467305"/>
            <a:ext cx="1645811" cy="9874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RRT – İlaç Dozları</a:t>
            </a:r>
            <a:endParaRPr lang="tr-TR" dirty="0"/>
          </a:p>
        </p:txBody>
      </p:sp>
      <p:sp>
        <p:nvSpPr>
          <p:cNvPr id="8" name="7 İçerik Yer Tutucusu"/>
          <p:cNvSpPr>
            <a:spLocks noGrp="1"/>
          </p:cNvSpPr>
          <p:nvPr>
            <p:ph sz="half" idx="1"/>
          </p:nvPr>
        </p:nvSpPr>
        <p:spPr>
          <a:xfrm>
            <a:off x="457200" y="2046309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/>
              <a:t>Metod</a:t>
            </a:r>
            <a:r>
              <a:rPr lang="tr-TR" dirty="0" smtClean="0"/>
              <a:t> 1</a:t>
            </a:r>
          </a:p>
          <a:p>
            <a:pPr lvl="1"/>
            <a:r>
              <a:rPr lang="tr-TR" dirty="0" smtClean="0"/>
              <a:t>Standart tablolar</a:t>
            </a:r>
          </a:p>
          <a:p>
            <a:pPr lvl="1"/>
            <a:r>
              <a:rPr lang="tr-TR" dirty="0" smtClean="0"/>
              <a:t>Gerçek bilgi?</a:t>
            </a:r>
          </a:p>
          <a:p>
            <a:r>
              <a:rPr lang="tr-TR" dirty="0" err="1" smtClean="0"/>
              <a:t>Metod</a:t>
            </a:r>
            <a:r>
              <a:rPr lang="tr-TR" dirty="0" smtClean="0"/>
              <a:t> 2</a:t>
            </a:r>
          </a:p>
          <a:p>
            <a:pPr lvl="1"/>
            <a:r>
              <a:rPr lang="tr-TR" dirty="0" smtClean="0"/>
              <a:t>2a: </a:t>
            </a:r>
            <a:r>
              <a:rPr lang="tr-TR" dirty="0" err="1" smtClean="0"/>
              <a:t>CrCl</a:t>
            </a:r>
            <a:r>
              <a:rPr lang="tr-TR" dirty="0" smtClean="0"/>
              <a:t> 20-50 ml</a:t>
            </a:r>
          </a:p>
          <a:p>
            <a:pPr lvl="2"/>
            <a:r>
              <a:rPr lang="tr-TR" dirty="0" smtClean="0"/>
              <a:t>Tübüler </a:t>
            </a:r>
            <a:r>
              <a:rPr lang="tr-TR" dirty="0" err="1" smtClean="0"/>
              <a:t>sekresyon</a:t>
            </a:r>
            <a:r>
              <a:rPr lang="tr-TR" dirty="0" smtClean="0"/>
              <a:t> varsa aşırı doz, tübüler </a:t>
            </a:r>
            <a:r>
              <a:rPr lang="tr-TR" dirty="0" err="1" smtClean="0"/>
              <a:t>absorbsiyon</a:t>
            </a:r>
            <a:r>
              <a:rPr lang="tr-TR" dirty="0" smtClean="0"/>
              <a:t> varsa düşük doz (</a:t>
            </a:r>
            <a:r>
              <a:rPr lang="tr-TR" dirty="0" err="1" smtClean="0"/>
              <a:t>flukanazol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2b: saatlik atık miktarı / 60 = </a:t>
            </a:r>
            <a:r>
              <a:rPr lang="tr-TR" dirty="0" err="1" smtClean="0"/>
              <a:t>CrCl</a:t>
            </a:r>
            <a:endParaRPr lang="tr-TR" dirty="0" smtClean="0"/>
          </a:p>
          <a:p>
            <a:pPr lvl="2"/>
            <a:r>
              <a:rPr lang="tr-TR" dirty="0" smtClean="0"/>
              <a:t>2400 ml / 60 = eGFR 40 ml/dk</a:t>
            </a:r>
          </a:p>
          <a:p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half" idx="2"/>
          </p:nvPr>
        </p:nvSpPr>
        <p:spPr>
          <a:xfrm>
            <a:off x="4648200" y="2046309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/>
              <a:t>Metod</a:t>
            </a:r>
            <a:r>
              <a:rPr lang="tr-TR" dirty="0" smtClean="0"/>
              <a:t> 3</a:t>
            </a:r>
          </a:p>
          <a:p>
            <a:pPr lvl="1"/>
            <a:r>
              <a:rPr lang="tr-TR" dirty="0" smtClean="0"/>
              <a:t>Normal doz başla, CRRT dozuna göre azalt</a:t>
            </a:r>
          </a:p>
          <a:p>
            <a:r>
              <a:rPr lang="tr-TR" dirty="0" err="1" smtClean="0"/>
              <a:t>Metod</a:t>
            </a:r>
            <a:r>
              <a:rPr lang="tr-TR" dirty="0" smtClean="0"/>
              <a:t> 4</a:t>
            </a:r>
          </a:p>
          <a:p>
            <a:pPr lvl="1"/>
            <a:r>
              <a:rPr lang="tr-TR" dirty="0" err="1" smtClean="0"/>
              <a:t>Anürik</a:t>
            </a:r>
            <a:r>
              <a:rPr lang="tr-TR" dirty="0" smtClean="0"/>
              <a:t> doz başla</a:t>
            </a:r>
          </a:p>
          <a:p>
            <a:pPr lvl="1"/>
            <a:r>
              <a:rPr lang="tr-TR" dirty="0" err="1" smtClean="0"/>
              <a:t>FE’a</a:t>
            </a:r>
            <a:r>
              <a:rPr lang="tr-TR" dirty="0" smtClean="0"/>
              <a:t> göre doz ayarla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Do</a:t>
            </a:r>
            <a:r>
              <a:rPr lang="tr-TR" dirty="0" smtClean="0">
                <a:solidFill>
                  <a:srgbClr val="000000"/>
                </a:solidFill>
              </a:rPr>
              <a:t>z </a:t>
            </a:r>
            <a:r>
              <a:rPr lang="en-US" dirty="0" smtClean="0">
                <a:solidFill>
                  <a:srgbClr val="000000"/>
                </a:solidFill>
              </a:rPr>
              <a:t>= Do</a:t>
            </a:r>
            <a:r>
              <a:rPr lang="tr-TR" dirty="0" smtClean="0">
                <a:solidFill>
                  <a:srgbClr val="000000"/>
                </a:solidFill>
              </a:rPr>
              <a:t>z</a:t>
            </a:r>
            <a:r>
              <a:rPr lang="en-US" baseline="-25000" dirty="0" smtClean="0">
                <a:solidFill>
                  <a:srgbClr val="000000"/>
                </a:solidFill>
              </a:rPr>
              <a:t>an</a:t>
            </a:r>
            <a:r>
              <a:rPr lang="tr-TR" baseline="-25000" dirty="0" smtClean="0">
                <a:solidFill>
                  <a:srgbClr val="000000"/>
                </a:solidFill>
              </a:rPr>
              <a:t>ürik</a:t>
            </a:r>
            <a:r>
              <a:rPr lang="en-US" dirty="0" smtClean="0">
                <a:solidFill>
                  <a:srgbClr val="000000"/>
                </a:solidFill>
              </a:rPr>
              <a:t> x [1-</a:t>
            </a:r>
            <a:r>
              <a:rPr lang="en-US" dirty="0" smtClean="0"/>
              <a:t> F</a:t>
            </a:r>
            <a:r>
              <a:rPr lang="tr-TR" dirty="0" smtClean="0"/>
              <a:t>E</a:t>
            </a:r>
            <a:r>
              <a:rPr lang="en-US" dirty="0" smtClean="0"/>
              <a:t>]</a:t>
            </a:r>
          </a:p>
          <a:p>
            <a:pPr lvl="1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303830" y="467305"/>
            <a:ext cx="1645811" cy="987417"/>
          </a:xfrm>
          <a:prstGeom prst="rect">
            <a:avLst/>
          </a:prstGeom>
        </p:spPr>
      </p:pic>
      <p:sp>
        <p:nvSpPr>
          <p:cNvPr id="10" name="9 Metin kutusu"/>
          <p:cNvSpPr txBox="1"/>
          <p:nvPr/>
        </p:nvSpPr>
        <p:spPr>
          <a:xfrm>
            <a:off x="3000364" y="1214422"/>
            <a:ext cx="3103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İlgili bir </a:t>
            </a:r>
            <a:r>
              <a:rPr lang="tr-TR" sz="2800" dirty="0" err="1" smtClean="0"/>
              <a:t>Farmakalog</a:t>
            </a:r>
            <a:endParaRPr lang="tr-TR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 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10 kg, 0,5 m</a:t>
            </a:r>
            <a:r>
              <a:rPr lang="tr-TR" baseline="30000" dirty="0" smtClean="0"/>
              <a:t>2</a:t>
            </a:r>
          </a:p>
          <a:p>
            <a:r>
              <a:rPr lang="tr-TR" dirty="0" smtClean="0"/>
              <a:t>RRT </a:t>
            </a:r>
            <a:r>
              <a:rPr lang="tr-TR" dirty="0" err="1" smtClean="0"/>
              <a:t>endikasyonu</a:t>
            </a:r>
            <a:r>
              <a:rPr lang="tr-TR" dirty="0" smtClean="0"/>
              <a:t> sıvı yükü</a:t>
            </a:r>
          </a:p>
          <a:p>
            <a:r>
              <a:rPr lang="tr-TR" dirty="0" err="1" smtClean="0"/>
              <a:t>pH</a:t>
            </a:r>
            <a:r>
              <a:rPr lang="tr-TR" dirty="0" smtClean="0"/>
              <a:t> 7,28, </a:t>
            </a:r>
            <a:r>
              <a:rPr lang="tr-TR" dirty="0" err="1" smtClean="0"/>
              <a:t>Ca</a:t>
            </a:r>
            <a:r>
              <a:rPr lang="tr-TR" dirty="0" smtClean="0"/>
              <a:t> 8,8 mg/dl, </a:t>
            </a:r>
            <a:r>
              <a:rPr lang="tr-TR" dirty="0" err="1" smtClean="0"/>
              <a:t>Alb</a:t>
            </a:r>
            <a:r>
              <a:rPr lang="tr-TR" dirty="0" smtClean="0"/>
              <a:t> 2,8 g/L</a:t>
            </a:r>
          </a:p>
          <a:p>
            <a:r>
              <a:rPr lang="tr-TR" dirty="0" smtClean="0"/>
              <a:t>APTZ 40 sn, </a:t>
            </a:r>
            <a:r>
              <a:rPr lang="tr-TR" dirty="0" err="1" smtClean="0"/>
              <a:t>Plt</a:t>
            </a:r>
            <a:r>
              <a:rPr lang="tr-TR" dirty="0" smtClean="0"/>
              <a:t> 80.000/mm</a:t>
            </a:r>
            <a:r>
              <a:rPr lang="tr-TR" baseline="30000" dirty="0" smtClean="0"/>
              <a:t>3</a:t>
            </a:r>
          </a:p>
          <a:p>
            <a:r>
              <a:rPr lang="tr-TR" dirty="0" smtClean="0"/>
              <a:t>8 Fr, 10 cm çift lümen İJV kateter</a:t>
            </a:r>
          </a:p>
          <a:p>
            <a:r>
              <a:rPr lang="tr-TR" dirty="0" smtClean="0"/>
              <a:t>CRRT</a:t>
            </a:r>
          </a:p>
          <a:p>
            <a:pPr lvl="1"/>
            <a:r>
              <a:rPr lang="tr-TR" dirty="0" smtClean="0"/>
              <a:t>CVVHF</a:t>
            </a:r>
          </a:p>
          <a:p>
            <a:pPr lvl="1"/>
            <a:r>
              <a:rPr lang="tr-TR" dirty="0" err="1" smtClean="0"/>
              <a:t>Prismaflex</a:t>
            </a:r>
            <a:endParaRPr lang="tr-TR" dirty="0" smtClean="0"/>
          </a:p>
          <a:p>
            <a:pPr lvl="1"/>
            <a:r>
              <a:rPr lang="tr-TR" dirty="0" smtClean="0"/>
              <a:t>M60 set = 0,6 m</a:t>
            </a:r>
            <a:r>
              <a:rPr lang="tr-TR" baseline="30000" dirty="0" smtClean="0"/>
              <a:t>2</a:t>
            </a:r>
            <a:r>
              <a:rPr lang="tr-TR" dirty="0" smtClean="0"/>
              <a:t>, 97 ml</a:t>
            </a:r>
          </a:p>
          <a:p>
            <a:pPr lvl="1"/>
            <a:r>
              <a:rPr lang="tr-TR" dirty="0" err="1" smtClean="0"/>
              <a:t>Predilüsyon</a:t>
            </a:r>
            <a:endParaRPr lang="tr-TR" dirty="0" smtClean="0"/>
          </a:p>
          <a:p>
            <a:pPr lvl="1"/>
            <a:r>
              <a:rPr lang="tr-TR" dirty="0" smtClean="0"/>
              <a:t>Kan hacmi 10x60 ml = 600 ml (60 ml güvenli)</a:t>
            </a:r>
          </a:p>
          <a:p>
            <a:pPr lvl="1"/>
            <a:r>
              <a:rPr lang="tr-TR" dirty="0" smtClean="0"/>
              <a:t>ERT 50 ml + THA %20 50 ml prime</a:t>
            </a:r>
          </a:p>
          <a:p>
            <a:pPr lvl="1"/>
            <a:r>
              <a:rPr lang="tr-TR" dirty="0" smtClean="0"/>
              <a:t>10x10 Ü = 100 Ü </a:t>
            </a:r>
            <a:r>
              <a:rPr lang="tr-TR" dirty="0" err="1" smtClean="0"/>
              <a:t>heparin</a:t>
            </a:r>
            <a:r>
              <a:rPr lang="tr-TR" dirty="0" smtClean="0"/>
              <a:t> </a:t>
            </a:r>
            <a:r>
              <a:rPr lang="tr-TR" dirty="0" err="1" smtClean="0"/>
              <a:t>bolüs</a:t>
            </a:r>
            <a:endParaRPr lang="tr-TR" dirty="0" smtClean="0"/>
          </a:p>
          <a:p>
            <a:pPr lvl="1"/>
            <a:r>
              <a:rPr lang="tr-TR" dirty="0" err="1" smtClean="0"/>
              <a:t>Qb</a:t>
            </a:r>
            <a:r>
              <a:rPr lang="tr-TR" dirty="0" smtClean="0"/>
              <a:t> 100 ml/dk, </a:t>
            </a:r>
            <a:r>
              <a:rPr lang="tr-TR" dirty="0" err="1" smtClean="0"/>
              <a:t>Qr</a:t>
            </a:r>
            <a:r>
              <a:rPr lang="tr-TR" dirty="0" smtClean="0"/>
              <a:t> 1000 ml/saat, </a:t>
            </a:r>
            <a:r>
              <a:rPr lang="tr-TR" dirty="0" err="1" smtClean="0"/>
              <a:t>Qd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UFR 20 ml/saat = hedef  0,5 L/24 saat</a:t>
            </a:r>
          </a:p>
          <a:p>
            <a:pPr lvl="1"/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2. sat APTZ 62 sn, </a:t>
            </a:r>
            <a:r>
              <a:rPr lang="tr-TR" dirty="0" err="1" smtClean="0"/>
              <a:t>heparin</a:t>
            </a:r>
            <a:r>
              <a:rPr lang="tr-TR" dirty="0" smtClean="0"/>
              <a:t> </a:t>
            </a:r>
            <a:r>
              <a:rPr lang="tr-TR" dirty="0" err="1" smtClean="0"/>
              <a:t>infüzyonu</a:t>
            </a:r>
            <a:r>
              <a:rPr lang="tr-TR" dirty="0" smtClean="0"/>
              <a:t> 100 Ü/saat</a:t>
            </a:r>
          </a:p>
          <a:p>
            <a:r>
              <a:rPr lang="tr-TR" dirty="0" smtClean="0"/>
              <a:t>İzlemde P 2,5 mg/dl, K 2,8 </a:t>
            </a:r>
            <a:r>
              <a:rPr lang="tr-TR" dirty="0" err="1" smtClean="0"/>
              <a:t>mEq</a:t>
            </a:r>
            <a:r>
              <a:rPr lang="tr-TR" dirty="0" smtClean="0"/>
              <a:t>/L</a:t>
            </a:r>
          </a:p>
          <a:p>
            <a:r>
              <a:rPr lang="tr-TR" dirty="0" smtClean="0"/>
              <a:t>KPO4 replasmanı 10 ml/saat</a:t>
            </a:r>
          </a:p>
          <a:p>
            <a:r>
              <a:rPr lang="tr-TR" dirty="0" smtClean="0"/>
              <a:t>24. saat gerçekleşen UF 400 ml</a:t>
            </a:r>
          </a:p>
          <a:p>
            <a:r>
              <a:rPr lang="tr-TR" dirty="0" smtClean="0"/>
              <a:t>2.gün 500 ml</a:t>
            </a:r>
          </a:p>
          <a:p>
            <a:r>
              <a:rPr lang="tr-TR" dirty="0" smtClean="0"/>
              <a:t>3. gün 600 ml UF ve CRRT sonlandırıldı</a:t>
            </a:r>
            <a:endParaRPr lang="tr-TR" dirty="0"/>
          </a:p>
        </p:txBody>
      </p:sp>
      <p:pic>
        <p:nvPicPr>
          <p:cNvPr id="5" name="11 İçerik Yer Tutucusu" descr="SPE010_Pre-CVV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8311" y="0"/>
            <a:ext cx="1645689" cy="122204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 2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Üç günlük YD</a:t>
            </a:r>
          </a:p>
          <a:p>
            <a:r>
              <a:rPr lang="tr-TR" dirty="0" smtClean="0"/>
              <a:t>Beslenememe, uyanmama (1 gündür)</a:t>
            </a:r>
          </a:p>
          <a:p>
            <a:r>
              <a:rPr lang="tr-TR" dirty="0" smtClean="0"/>
              <a:t>38 haftalık 2800 g doğum</a:t>
            </a:r>
          </a:p>
          <a:p>
            <a:r>
              <a:rPr lang="tr-TR" dirty="0" smtClean="0"/>
              <a:t>1. derece kuzen evliliği</a:t>
            </a:r>
          </a:p>
          <a:p>
            <a:r>
              <a:rPr lang="tr-TR" dirty="0" smtClean="0"/>
              <a:t>Fizik bakı; </a:t>
            </a:r>
            <a:r>
              <a:rPr lang="tr-TR" dirty="0" err="1" smtClean="0"/>
              <a:t>letarjik</a:t>
            </a:r>
            <a:r>
              <a:rPr lang="tr-TR" dirty="0" smtClean="0"/>
              <a:t>, </a:t>
            </a:r>
            <a:r>
              <a:rPr lang="tr-TR" dirty="0" err="1" smtClean="0"/>
              <a:t>hipotonik</a:t>
            </a:r>
            <a:r>
              <a:rPr lang="tr-TR" dirty="0" smtClean="0"/>
              <a:t>, SS 64/dk, KN 164/dk, kan basıncı 52/28 </a:t>
            </a:r>
            <a:r>
              <a:rPr lang="tr-TR" dirty="0" err="1" smtClean="0"/>
              <a:t>mmHg</a:t>
            </a:r>
            <a:endParaRPr lang="tr-TR" dirty="0" smtClean="0"/>
          </a:p>
          <a:p>
            <a:r>
              <a:rPr lang="tr-TR" dirty="0" smtClean="0"/>
              <a:t>Laboratuar</a:t>
            </a:r>
          </a:p>
          <a:p>
            <a:pPr lvl="1"/>
            <a:r>
              <a:rPr lang="tr-TR" dirty="0" smtClean="0"/>
              <a:t>He normal, BUN 55 mg/dl, Cr 0,9 mg/dl</a:t>
            </a:r>
          </a:p>
          <a:p>
            <a:pPr lvl="1"/>
            <a:r>
              <a:rPr lang="tr-TR" dirty="0" err="1" smtClean="0"/>
              <a:t>pH</a:t>
            </a:r>
            <a:r>
              <a:rPr lang="tr-TR" dirty="0" smtClean="0"/>
              <a:t> 7.24, HCO</a:t>
            </a:r>
            <a:r>
              <a:rPr lang="tr-TR" baseline="-25000" dirty="0" smtClean="0"/>
              <a:t>3</a:t>
            </a:r>
            <a:r>
              <a:rPr lang="tr-TR" dirty="0" smtClean="0"/>
              <a:t> 14 mmol/l, glikoz ve </a:t>
            </a:r>
            <a:r>
              <a:rPr lang="tr-TR" dirty="0" err="1" smtClean="0"/>
              <a:t>laktat</a:t>
            </a:r>
            <a:r>
              <a:rPr lang="tr-TR" dirty="0" smtClean="0"/>
              <a:t> normal</a:t>
            </a:r>
          </a:p>
          <a:p>
            <a:pPr lvl="1"/>
            <a:r>
              <a:rPr lang="tr-TR" dirty="0" smtClean="0"/>
              <a:t>Amonyak 980 µ</a:t>
            </a:r>
            <a:r>
              <a:rPr lang="tr-TR" dirty="0" err="1" smtClean="0"/>
              <a:t>mol</a:t>
            </a:r>
            <a:r>
              <a:rPr lang="tr-TR" dirty="0" smtClean="0"/>
              <a:t>/L, tıbbi tedavinin 4. saati </a:t>
            </a:r>
            <a:r>
              <a:rPr lang="tr-TR" dirty="0" smtClean="0"/>
              <a:t>850 </a:t>
            </a:r>
            <a:r>
              <a:rPr lang="tr-TR" dirty="0" smtClean="0"/>
              <a:t>µ</a:t>
            </a:r>
            <a:r>
              <a:rPr lang="tr-TR" dirty="0" err="1" smtClean="0"/>
              <a:t>mol</a:t>
            </a:r>
            <a:r>
              <a:rPr lang="tr-TR" dirty="0" smtClean="0"/>
              <a:t>/L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0285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513301"/>
              </p:ext>
            </p:extLst>
          </p:nvPr>
        </p:nvGraphicFramePr>
        <p:xfrm>
          <a:off x="72546" y="260648"/>
          <a:ext cx="9035958" cy="602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58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Doğumsal </a:t>
            </a:r>
            <a:r>
              <a:rPr lang="tr-TR" dirty="0" err="1" smtClean="0"/>
              <a:t>Metabolik</a:t>
            </a:r>
            <a:r>
              <a:rPr lang="tr-TR" dirty="0" smtClean="0"/>
              <a:t> Hastalıklar ve RRT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İntoksikasyon</a:t>
            </a:r>
            <a:r>
              <a:rPr lang="tr-TR" dirty="0" smtClean="0"/>
              <a:t> tipi</a:t>
            </a:r>
          </a:p>
          <a:p>
            <a:pPr lvl="1"/>
            <a:r>
              <a:rPr lang="tr-TR" dirty="0"/>
              <a:t>Sıklık </a:t>
            </a:r>
            <a:r>
              <a:rPr lang="tr-TR" dirty="0" smtClean="0"/>
              <a:t>1/10.000 (üre </a:t>
            </a:r>
            <a:r>
              <a:rPr lang="tr-TR" dirty="0" err="1" smtClean="0"/>
              <a:t>siklus</a:t>
            </a:r>
            <a:r>
              <a:rPr lang="tr-TR" dirty="0" smtClean="0"/>
              <a:t> </a:t>
            </a:r>
            <a:r>
              <a:rPr lang="tr-TR" dirty="0" err="1" smtClean="0"/>
              <a:t>defekti</a:t>
            </a:r>
            <a:r>
              <a:rPr lang="tr-TR" dirty="0" smtClean="0"/>
              <a:t>, organik asidemi, yağ asidi </a:t>
            </a:r>
            <a:r>
              <a:rPr lang="tr-TR" dirty="0" err="1" smtClean="0"/>
              <a:t>oks</a:t>
            </a:r>
            <a:r>
              <a:rPr lang="tr-TR" dirty="0" smtClean="0"/>
              <a:t>. </a:t>
            </a:r>
            <a:r>
              <a:rPr lang="tr-TR" dirty="0" err="1"/>
              <a:t>d</a:t>
            </a:r>
            <a:r>
              <a:rPr lang="tr-TR" dirty="0" err="1" smtClean="0"/>
              <a:t>efekti</a:t>
            </a:r>
            <a:r>
              <a:rPr lang="tr-TR" dirty="0" smtClean="0"/>
              <a:t>)</a:t>
            </a:r>
            <a:endParaRPr lang="tr-TR" dirty="0"/>
          </a:p>
          <a:p>
            <a:pPr lvl="1"/>
            <a:r>
              <a:rPr lang="tr-TR" dirty="0"/>
              <a:t>Genellikle </a:t>
            </a:r>
            <a:r>
              <a:rPr lang="tr-TR" dirty="0" err="1" smtClean="0"/>
              <a:t>yenidoğan</a:t>
            </a:r>
            <a:endParaRPr lang="tr-TR" dirty="0" smtClean="0"/>
          </a:p>
          <a:p>
            <a:pPr lvl="2"/>
            <a:r>
              <a:rPr lang="tr-TR" dirty="0" smtClean="0"/>
              <a:t>Bilinç değişikleri, </a:t>
            </a:r>
            <a:r>
              <a:rPr lang="tr-TR" dirty="0" err="1" smtClean="0"/>
              <a:t>hipotoni</a:t>
            </a:r>
            <a:r>
              <a:rPr lang="tr-TR" dirty="0" smtClean="0"/>
              <a:t>, anormal hareketler, beslenme güçlüğü</a:t>
            </a:r>
            <a:endParaRPr lang="tr-TR" dirty="0"/>
          </a:p>
          <a:p>
            <a:pPr lvl="1"/>
            <a:r>
              <a:rPr lang="tr-TR" dirty="0" smtClean="0"/>
              <a:t>Küçük molekül ağırlıklı (amonyak 17 g/</a:t>
            </a:r>
            <a:r>
              <a:rPr lang="tr-TR" dirty="0" err="1" smtClean="0"/>
              <a:t>mol</a:t>
            </a:r>
            <a:r>
              <a:rPr lang="tr-TR" dirty="0" smtClean="0"/>
              <a:t>), proteine bağlanmayan, dağılım hacmi düşük, difüzyon ile iyi temizlenebilen</a:t>
            </a:r>
          </a:p>
          <a:p>
            <a:pPr lvl="1"/>
            <a:r>
              <a:rPr lang="tr-TR" dirty="0" smtClean="0"/>
              <a:t>Yüksek yeniden oluşum hızı – Yüksek </a:t>
            </a:r>
            <a:r>
              <a:rPr lang="tr-TR" dirty="0" err="1" smtClean="0"/>
              <a:t>klirens</a:t>
            </a:r>
            <a:endParaRPr lang="tr-TR" dirty="0" smtClean="0"/>
          </a:p>
          <a:p>
            <a:pPr lvl="1"/>
            <a:r>
              <a:rPr lang="tr-TR" dirty="0" smtClean="0"/>
              <a:t>Aşırı </a:t>
            </a:r>
            <a:r>
              <a:rPr lang="tr-TR" dirty="0" err="1" smtClean="0"/>
              <a:t>nörotoksik</a:t>
            </a:r>
            <a:r>
              <a:rPr lang="tr-TR" dirty="0" smtClean="0"/>
              <a:t> (amonyak)</a:t>
            </a:r>
          </a:p>
          <a:p>
            <a:pPr lvl="2"/>
            <a:r>
              <a:rPr lang="tr-TR" dirty="0" smtClean="0"/>
              <a:t>Direkt veya hücre içi </a:t>
            </a:r>
            <a:r>
              <a:rPr lang="tr-TR" dirty="0" err="1" smtClean="0"/>
              <a:t>glutamin</a:t>
            </a:r>
            <a:r>
              <a:rPr lang="tr-TR" dirty="0" smtClean="0"/>
              <a:t> artışı</a:t>
            </a:r>
          </a:p>
          <a:p>
            <a:pPr lvl="2"/>
            <a:r>
              <a:rPr lang="tr-TR" dirty="0" err="1" smtClean="0"/>
              <a:t>Astrosit</a:t>
            </a:r>
            <a:r>
              <a:rPr lang="tr-TR" dirty="0" smtClean="0"/>
              <a:t> </a:t>
            </a:r>
            <a:r>
              <a:rPr lang="tr-TR" dirty="0" err="1" smtClean="0"/>
              <a:t>swelling</a:t>
            </a:r>
            <a:r>
              <a:rPr lang="tr-TR" dirty="0" smtClean="0"/>
              <a:t>, beyin ödemi, koma, ağır sekel veya ölüm</a:t>
            </a:r>
          </a:p>
          <a:p>
            <a:pPr lvl="1"/>
            <a:r>
              <a:rPr lang="tr-TR" dirty="0" smtClean="0"/>
              <a:t>Doğru ve hızlı tanı, uygun tedavi</a:t>
            </a:r>
          </a:p>
          <a:p>
            <a:pPr lvl="1"/>
            <a:r>
              <a:rPr lang="tr-TR" dirty="0" err="1" smtClean="0"/>
              <a:t>Prognoz</a:t>
            </a:r>
            <a:r>
              <a:rPr lang="tr-TR" dirty="0" smtClean="0"/>
              <a:t> direkt koma süresi ile ilişkili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Hiperamonyemi</a:t>
            </a:r>
            <a:r>
              <a:rPr lang="tr-TR" dirty="0" smtClean="0"/>
              <a:t> ve CRRT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Entübe</a:t>
            </a:r>
            <a:r>
              <a:rPr lang="tr-TR" dirty="0" smtClean="0"/>
              <a:t> et (havayolu koruması</a:t>
            </a:r>
          </a:p>
          <a:p>
            <a:r>
              <a:rPr lang="tr-TR" dirty="0" err="1" smtClean="0"/>
              <a:t>Foley</a:t>
            </a:r>
            <a:r>
              <a:rPr lang="tr-TR" dirty="0" smtClean="0"/>
              <a:t> sonda (balans ve örnek toplama)</a:t>
            </a:r>
          </a:p>
          <a:p>
            <a:r>
              <a:rPr lang="tr-TR" dirty="0" smtClean="0"/>
              <a:t>Medikal tedavi öncesi kan ve idrar örneği (aminoasit ve organik asitle)</a:t>
            </a:r>
          </a:p>
          <a:p>
            <a:r>
              <a:rPr lang="tr-TR" dirty="0" smtClean="0"/>
              <a:t>Medikal tedavideki tüm ilaçlar diyalizle hızla kaybediliyor</a:t>
            </a:r>
          </a:p>
          <a:p>
            <a:r>
              <a:rPr lang="tr-TR" dirty="0" smtClean="0"/>
              <a:t>Amonyak </a:t>
            </a:r>
            <a:r>
              <a:rPr lang="tr-TR" dirty="0" err="1" smtClean="0"/>
              <a:t>non-osmolar</a:t>
            </a:r>
            <a:r>
              <a:rPr lang="tr-TR" dirty="0" smtClean="0"/>
              <a:t> (</a:t>
            </a:r>
            <a:r>
              <a:rPr lang="tr-TR" dirty="0" err="1" smtClean="0"/>
              <a:t>disequalibrium</a:t>
            </a:r>
            <a:r>
              <a:rPr lang="tr-TR" dirty="0" smtClean="0"/>
              <a:t>?)</a:t>
            </a:r>
          </a:p>
          <a:p>
            <a:r>
              <a:rPr lang="tr-TR" dirty="0" smtClean="0"/>
              <a:t>Hastalar sıklıkla </a:t>
            </a:r>
            <a:r>
              <a:rPr lang="tr-TR" dirty="0" err="1" smtClean="0"/>
              <a:t>poliürik</a:t>
            </a:r>
            <a:r>
              <a:rPr lang="tr-TR" dirty="0" smtClean="0"/>
              <a:t>, hastanın </a:t>
            </a:r>
            <a:r>
              <a:rPr lang="tr-TR" dirty="0" err="1" smtClean="0"/>
              <a:t>hidrasyonunu</a:t>
            </a:r>
            <a:r>
              <a:rPr lang="tr-TR" dirty="0" smtClean="0"/>
              <a:t> iyi tut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6820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441860" y="1247670"/>
            <a:ext cx="307795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Ağır </a:t>
            </a:r>
            <a:r>
              <a:rPr lang="tr-TR" b="1" dirty="0" err="1" smtClean="0"/>
              <a:t>Neonatal</a:t>
            </a:r>
            <a:r>
              <a:rPr lang="tr-TR" b="1" dirty="0" smtClean="0"/>
              <a:t> </a:t>
            </a:r>
            <a:r>
              <a:rPr lang="tr-TR" b="1" dirty="0" err="1" smtClean="0"/>
              <a:t>Hiperamonyemi</a:t>
            </a:r>
            <a:endParaRPr lang="tr-TR" b="1" dirty="0" smtClean="0"/>
          </a:p>
          <a:p>
            <a:pPr algn="ctr"/>
            <a:r>
              <a:rPr lang="tr-TR" b="1" dirty="0" smtClean="0"/>
              <a:t>&gt;300-400 </a:t>
            </a:r>
            <a:r>
              <a:rPr lang="tr-TR" b="1" dirty="0" err="1" smtClean="0"/>
              <a:t>mcmol</a:t>
            </a:r>
            <a:r>
              <a:rPr lang="tr-TR" b="1" dirty="0" smtClean="0"/>
              <a:t>/l</a:t>
            </a:r>
            <a:endParaRPr lang="tr-TR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1970177" y="2409318"/>
            <a:ext cx="202132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Acil Medikal Tedavi</a:t>
            </a:r>
            <a:endParaRPr lang="tr-TR" b="1" dirty="0"/>
          </a:p>
        </p:txBody>
      </p:sp>
      <p:sp>
        <p:nvSpPr>
          <p:cNvPr id="9" name="Metin kutusu 8"/>
          <p:cNvSpPr txBox="1"/>
          <p:nvPr/>
        </p:nvSpPr>
        <p:spPr>
          <a:xfrm>
            <a:off x="251520" y="4013462"/>
            <a:ext cx="8210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dirty="0" smtClean="0"/>
              <a:t>PD ???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3192610" y="3345422"/>
            <a:ext cx="131779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Yeterli Yanıt</a:t>
            </a:r>
            <a:endParaRPr lang="tr-TR" b="1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1412497" y="3345422"/>
            <a:ext cx="105118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Yanıt Yok</a:t>
            </a:r>
            <a:endParaRPr lang="tr-TR" b="1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1403648" y="4209518"/>
            <a:ext cx="106888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Diyaliz</a:t>
            </a:r>
          </a:p>
          <a:p>
            <a:pPr algn="ctr"/>
            <a:r>
              <a:rPr lang="tr-TR" b="1" dirty="0" smtClean="0"/>
              <a:t>HD/CRRT</a:t>
            </a:r>
            <a:endParaRPr lang="tr-TR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1793864" y="5425875"/>
            <a:ext cx="227459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İdame Medikal Tedavi</a:t>
            </a:r>
          </a:p>
          <a:p>
            <a:pPr algn="ctr"/>
            <a:r>
              <a:rPr lang="tr-TR" b="1" dirty="0" smtClean="0"/>
              <a:t>+ Beslenme</a:t>
            </a:r>
            <a:endParaRPr lang="tr-TR" b="1" dirty="0"/>
          </a:p>
        </p:txBody>
      </p:sp>
      <p:cxnSp>
        <p:nvCxnSpPr>
          <p:cNvPr id="19" name="Dirsek Bağlayıcısı 18"/>
          <p:cNvCxnSpPr>
            <a:stCxn id="7" idx="2"/>
            <a:endCxn id="11" idx="0"/>
          </p:cNvCxnSpPr>
          <p:nvPr/>
        </p:nvCxnSpPr>
        <p:spPr>
          <a:xfrm rot="5400000">
            <a:off x="2176079" y="2540662"/>
            <a:ext cx="566772" cy="1042749"/>
          </a:xfrm>
          <a:prstGeom prst="bentConnector3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Dirsek Bağlayıcısı 20"/>
          <p:cNvCxnSpPr>
            <a:stCxn id="7" idx="2"/>
            <a:endCxn id="10" idx="0"/>
          </p:cNvCxnSpPr>
          <p:nvPr/>
        </p:nvCxnSpPr>
        <p:spPr>
          <a:xfrm rot="16200000" flipH="1">
            <a:off x="3132788" y="2626701"/>
            <a:ext cx="566772" cy="870670"/>
          </a:xfrm>
          <a:prstGeom prst="bentConnector3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Dirsek Bağlayıcısı 24"/>
          <p:cNvCxnSpPr>
            <a:stCxn id="10" idx="2"/>
            <a:endCxn id="13" idx="0"/>
          </p:cNvCxnSpPr>
          <p:nvPr/>
        </p:nvCxnSpPr>
        <p:spPr>
          <a:xfrm rot="5400000">
            <a:off x="2535776" y="4110141"/>
            <a:ext cx="1711121" cy="920346"/>
          </a:xfrm>
          <a:prstGeom prst="bentConnector3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>
            <a:stCxn id="12" idx="2"/>
            <a:endCxn id="13" idx="0"/>
          </p:cNvCxnSpPr>
          <p:nvPr/>
        </p:nvCxnSpPr>
        <p:spPr>
          <a:xfrm>
            <a:off x="1938089" y="4855849"/>
            <a:ext cx="993074" cy="5700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Düz Bağlayıcı 30"/>
          <p:cNvCxnSpPr>
            <a:stCxn id="11" idx="2"/>
            <a:endCxn id="12" idx="0"/>
          </p:cNvCxnSpPr>
          <p:nvPr/>
        </p:nvCxnSpPr>
        <p:spPr>
          <a:xfrm flipH="1">
            <a:off x="1938089" y="3714754"/>
            <a:ext cx="1" cy="49476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Düz Bağlayıcı 35"/>
          <p:cNvCxnSpPr>
            <a:stCxn id="7" idx="0"/>
            <a:endCxn id="6" idx="2"/>
          </p:cNvCxnSpPr>
          <p:nvPr/>
        </p:nvCxnSpPr>
        <p:spPr>
          <a:xfrm flipV="1">
            <a:off x="2980839" y="1894001"/>
            <a:ext cx="0" cy="51531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7" name="Metin kutusu 36"/>
          <p:cNvSpPr txBox="1"/>
          <p:nvPr/>
        </p:nvSpPr>
        <p:spPr>
          <a:xfrm>
            <a:off x="5094442" y="1247670"/>
            <a:ext cx="307795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Ağır </a:t>
            </a:r>
            <a:r>
              <a:rPr lang="tr-TR" b="1" dirty="0" err="1" smtClean="0"/>
              <a:t>Neonatal</a:t>
            </a:r>
            <a:r>
              <a:rPr lang="tr-TR" b="1" dirty="0" smtClean="0"/>
              <a:t> </a:t>
            </a:r>
            <a:r>
              <a:rPr lang="tr-TR" b="1" dirty="0" err="1" smtClean="0"/>
              <a:t>Hiperamonyemi</a:t>
            </a:r>
            <a:endParaRPr lang="tr-TR" b="1" dirty="0" smtClean="0"/>
          </a:p>
          <a:p>
            <a:pPr algn="ctr"/>
            <a:r>
              <a:rPr lang="tr-TR" b="1" dirty="0" smtClean="0"/>
              <a:t>&gt;300-400 </a:t>
            </a:r>
            <a:r>
              <a:rPr lang="tr-TR" b="1" dirty="0" err="1" smtClean="0"/>
              <a:t>mcmol</a:t>
            </a:r>
            <a:r>
              <a:rPr lang="tr-TR" b="1" dirty="0" smtClean="0"/>
              <a:t>/l</a:t>
            </a:r>
            <a:endParaRPr lang="tr-TR" b="1" dirty="0"/>
          </a:p>
        </p:txBody>
      </p:sp>
      <p:sp>
        <p:nvSpPr>
          <p:cNvPr id="39" name="Metin kutusu 38"/>
          <p:cNvSpPr txBox="1"/>
          <p:nvPr/>
        </p:nvSpPr>
        <p:spPr>
          <a:xfrm>
            <a:off x="6098980" y="3337643"/>
            <a:ext cx="1068883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Diyaliz</a:t>
            </a:r>
          </a:p>
          <a:p>
            <a:pPr algn="ctr"/>
            <a:r>
              <a:rPr lang="tr-TR" b="1" dirty="0" smtClean="0"/>
              <a:t>HD/CRRT</a:t>
            </a:r>
            <a:endParaRPr lang="tr-TR" b="1" dirty="0"/>
          </a:p>
        </p:txBody>
      </p:sp>
      <p:sp>
        <p:nvSpPr>
          <p:cNvPr id="40" name="Metin kutusu 39"/>
          <p:cNvSpPr txBox="1"/>
          <p:nvPr/>
        </p:nvSpPr>
        <p:spPr>
          <a:xfrm>
            <a:off x="5622759" y="2402333"/>
            <a:ext cx="202132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Acil Medikal Tedavi</a:t>
            </a:r>
            <a:endParaRPr lang="tr-TR" b="1" dirty="0"/>
          </a:p>
        </p:txBody>
      </p:sp>
      <p:sp>
        <p:nvSpPr>
          <p:cNvPr id="42" name="Metin kutusu 41"/>
          <p:cNvSpPr txBox="1"/>
          <p:nvPr/>
        </p:nvSpPr>
        <p:spPr>
          <a:xfrm>
            <a:off x="5496123" y="5425875"/>
            <a:ext cx="227459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b="1" dirty="0" smtClean="0"/>
              <a:t>İdame Medikal Tedavi</a:t>
            </a:r>
          </a:p>
          <a:p>
            <a:pPr algn="ctr"/>
            <a:r>
              <a:rPr lang="tr-TR" b="1" dirty="0" smtClean="0"/>
              <a:t>+ Beslenme</a:t>
            </a:r>
            <a:endParaRPr lang="tr-TR" b="1" dirty="0"/>
          </a:p>
        </p:txBody>
      </p:sp>
      <p:sp>
        <p:nvSpPr>
          <p:cNvPr id="49" name="Artı 48"/>
          <p:cNvSpPr/>
          <p:nvPr/>
        </p:nvSpPr>
        <p:spPr>
          <a:xfrm>
            <a:off x="6428800" y="2903854"/>
            <a:ext cx="375448" cy="36004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6" name="Düz Ok Bağlayıcısı 55"/>
          <p:cNvCxnSpPr>
            <a:stCxn id="37" idx="2"/>
            <a:endCxn id="40" idx="0"/>
          </p:cNvCxnSpPr>
          <p:nvPr/>
        </p:nvCxnSpPr>
        <p:spPr>
          <a:xfrm>
            <a:off x="6633421" y="1894001"/>
            <a:ext cx="0" cy="508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8" name="Düz Ok Bağlayıcısı 57"/>
          <p:cNvCxnSpPr>
            <a:stCxn id="39" idx="2"/>
            <a:endCxn id="42" idx="0"/>
          </p:cNvCxnSpPr>
          <p:nvPr/>
        </p:nvCxnSpPr>
        <p:spPr>
          <a:xfrm>
            <a:off x="6633422" y="3983974"/>
            <a:ext cx="0" cy="14419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21 Dikdörtgen"/>
          <p:cNvSpPr/>
          <p:nvPr/>
        </p:nvSpPr>
        <p:spPr>
          <a:xfrm>
            <a:off x="857224" y="214290"/>
            <a:ext cx="7429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dirty="0" err="1" smtClean="0"/>
              <a:t>Hiperamonyemi</a:t>
            </a:r>
            <a:r>
              <a:rPr lang="tr-TR" sz="4000" dirty="0" smtClean="0"/>
              <a:t> Tedavi Şeması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040223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Hiperamonyemi</a:t>
            </a:r>
            <a:r>
              <a:rPr lang="tr-TR" dirty="0" smtClean="0"/>
              <a:t> Tedavi Şeması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257641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9721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dirty="0" smtClean="0"/>
              <a:t>Amonyum </a:t>
            </a:r>
            <a:r>
              <a:rPr lang="tr-TR" sz="3600" dirty="0" err="1" smtClean="0"/>
              <a:t>Klirensi</a:t>
            </a:r>
            <a:r>
              <a:rPr lang="tr-TR" sz="3600" dirty="0" smtClean="0"/>
              <a:t> ve </a:t>
            </a:r>
            <a:r>
              <a:rPr lang="tr-TR" sz="3600" dirty="0" err="1" smtClean="0"/>
              <a:t>Filtrasyon</a:t>
            </a:r>
            <a:r>
              <a:rPr lang="tr-TR" sz="3600" dirty="0" smtClean="0"/>
              <a:t> Fraksiyonu</a:t>
            </a:r>
            <a:endParaRPr lang="tr-TR" sz="3600" dirty="0"/>
          </a:p>
        </p:txBody>
      </p:sp>
      <p:graphicFrame>
        <p:nvGraphicFramePr>
          <p:cNvPr id="3" name="İçerik Yer Tutucus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501396"/>
              </p:ext>
            </p:extLst>
          </p:nvPr>
        </p:nvGraphicFramePr>
        <p:xfrm>
          <a:off x="673224" y="1196752"/>
          <a:ext cx="77872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/>
                <a:gridCol w="1584176"/>
                <a:gridCol w="1584176"/>
                <a:gridCol w="1728192"/>
                <a:gridCol w="1440160"/>
              </a:tblGrid>
              <a:tr h="604664">
                <a:tc>
                  <a:txBody>
                    <a:bodyPr/>
                    <a:lstStyle/>
                    <a:p>
                      <a:r>
                        <a:rPr lang="tr-TR" sz="2400" dirty="0" err="1" smtClean="0"/>
                        <a:t>Modalite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 smtClean="0"/>
                        <a:t>Qb</a:t>
                      </a:r>
                      <a:endParaRPr lang="tr-TR" sz="2400" dirty="0" smtClean="0"/>
                    </a:p>
                    <a:p>
                      <a:pPr algn="ctr"/>
                      <a:r>
                        <a:rPr lang="tr-TR" sz="2400" dirty="0" smtClean="0"/>
                        <a:t>(ml/</a:t>
                      </a:r>
                      <a:r>
                        <a:rPr lang="tr-TR" sz="2400" dirty="0" err="1" smtClean="0"/>
                        <a:t>dk</a:t>
                      </a:r>
                      <a:r>
                        <a:rPr lang="tr-TR" sz="2400" dirty="0" smtClean="0"/>
                        <a:t>)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 smtClean="0"/>
                        <a:t>Qd</a:t>
                      </a:r>
                      <a:endParaRPr lang="tr-TR" sz="2400" dirty="0" smtClean="0"/>
                    </a:p>
                    <a:p>
                      <a:pPr algn="ctr"/>
                      <a:r>
                        <a:rPr lang="tr-TR" sz="2400" dirty="0" smtClean="0"/>
                        <a:t>(L/saat)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Cl </a:t>
                      </a:r>
                      <a:r>
                        <a:rPr lang="tr-TR" sz="2400" baseline="-25000" dirty="0" err="1" smtClean="0"/>
                        <a:t>Amo</a:t>
                      </a:r>
                      <a:endParaRPr lang="tr-TR" sz="2400" baseline="-25000" dirty="0" smtClean="0"/>
                    </a:p>
                    <a:p>
                      <a:pPr algn="ctr"/>
                      <a:r>
                        <a:rPr lang="tr-TR" sz="2400" baseline="0" dirty="0" smtClean="0"/>
                        <a:t>(ml/</a:t>
                      </a:r>
                      <a:r>
                        <a:rPr lang="tr-TR" sz="2400" baseline="0" dirty="0" err="1" smtClean="0"/>
                        <a:t>dk</a:t>
                      </a:r>
                      <a:r>
                        <a:rPr lang="tr-TR" sz="2400" baseline="0" dirty="0" smtClean="0"/>
                        <a:t>/kg)</a:t>
                      </a:r>
                      <a:endParaRPr lang="tr-TR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FF </a:t>
                      </a:r>
                      <a:r>
                        <a:rPr lang="tr-TR" sz="2400" baseline="-25000" dirty="0" err="1" smtClean="0"/>
                        <a:t>Amo</a:t>
                      </a:r>
                      <a:endParaRPr lang="tr-TR" sz="2400" baseline="-25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aseline="0" dirty="0" smtClean="0"/>
                        <a:t>(%)</a:t>
                      </a:r>
                      <a:endParaRPr lang="tr-T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CAVHD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10-20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0,5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0,87-0,97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12,5-14,3</a:t>
                      </a:r>
                      <a:endParaRPr lang="tr-T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CVVHD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20-40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2-5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2,65-6,80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53-58</a:t>
                      </a:r>
                      <a:endParaRPr lang="tr-T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HD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10-15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30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3,95-5,37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95-96</a:t>
                      </a:r>
                      <a:endParaRPr lang="tr-TR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875791"/>
              </p:ext>
            </p:extLst>
          </p:nvPr>
        </p:nvGraphicFramePr>
        <p:xfrm>
          <a:off x="457200" y="3789040"/>
          <a:ext cx="8229600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04784"/>
                <a:gridCol w="1224136"/>
                <a:gridCol w="210884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Diyaliz Tipi (n)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NH4 </a:t>
                      </a:r>
                      <a:r>
                        <a:rPr lang="tr-TR" sz="2000" dirty="0" err="1" smtClean="0">
                          <a:effectLst/>
                        </a:rPr>
                        <a:t>Klirensi</a:t>
                      </a:r>
                      <a:r>
                        <a:rPr lang="en-GB" sz="2000" dirty="0" smtClean="0">
                          <a:effectLst/>
                        </a:rPr>
                        <a:t> (ml</a:t>
                      </a:r>
                      <a:r>
                        <a:rPr lang="tr-TR" sz="2000" dirty="0" smtClean="0">
                          <a:effectLst/>
                        </a:rPr>
                        <a:t>/</a:t>
                      </a:r>
                      <a:r>
                        <a:rPr lang="tr-TR" sz="2000" dirty="0" err="1" smtClean="0">
                          <a:effectLst/>
                        </a:rPr>
                        <a:t>dk</a:t>
                      </a:r>
                      <a:r>
                        <a:rPr lang="en-GB" sz="2000" dirty="0" smtClean="0">
                          <a:effectLst/>
                        </a:rPr>
                        <a:t>/kg)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kern="0" dirty="0" smtClean="0">
                          <a:effectLst/>
                        </a:rPr>
                        <a:t>Yaşam Oranı</a:t>
                      </a:r>
                      <a:endParaRPr lang="tr-TR" sz="1000" b="1" kern="0" dirty="0">
                        <a:solidFill>
                          <a:srgbClr val="FFFF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Nörolojik İyileşme Oranı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Hipotansiyon Oranı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P</a:t>
                      </a:r>
                      <a:r>
                        <a:rPr lang="tr-TR" sz="2000" dirty="0" smtClean="0">
                          <a:effectLst/>
                        </a:rPr>
                        <a:t>D </a:t>
                      </a:r>
                      <a:r>
                        <a:rPr lang="en-GB" sz="2000" dirty="0" smtClean="0">
                          <a:effectLst/>
                        </a:rPr>
                        <a:t>(n=16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0</a:t>
                      </a:r>
                      <a:r>
                        <a:rPr lang="tr-TR" sz="2000" dirty="0" smtClean="0">
                          <a:effectLst/>
                        </a:rPr>
                        <a:t>,</a:t>
                      </a:r>
                      <a:r>
                        <a:rPr lang="en-GB" sz="2000" dirty="0" smtClean="0">
                          <a:effectLst/>
                        </a:rPr>
                        <a:t>71 </a:t>
                      </a:r>
                      <a:r>
                        <a:rPr lang="it-IT" sz="2000" dirty="0">
                          <a:effectLst/>
                          <a:sym typeface="Symbol"/>
                        </a:rPr>
                        <a:t>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smtClean="0">
                          <a:effectLst/>
                        </a:rPr>
                        <a:t>0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9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56)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3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18)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0-16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H</a:t>
                      </a:r>
                      <a:r>
                        <a:rPr lang="tr-TR" sz="2000" dirty="0" smtClean="0">
                          <a:effectLst/>
                        </a:rPr>
                        <a:t>D </a:t>
                      </a:r>
                      <a:r>
                        <a:rPr lang="en-GB" sz="2000" dirty="0" smtClean="0">
                          <a:effectLst/>
                        </a:rPr>
                        <a:t>(n=17)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6</a:t>
                      </a:r>
                      <a:r>
                        <a:rPr lang="tr-TR" sz="2000" dirty="0" smtClean="0">
                          <a:effectLst/>
                        </a:rPr>
                        <a:t>,</a:t>
                      </a:r>
                      <a:r>
                        <a:rPr lang="en-GB" sz="2000" dirty="0" smtClean="0">
                          <a:effectLst/>
                        </a:rPr>
                        <a:t>4 </a:t>
                      </a:r>
                      <a:r>
                        <a:rPr lang="it-IT" sz="2000" dirty="0">
                          <a:effectLst/>
                          <a:sym typeface="Symbol"/>
                        </a:rPr>
                        <a:t>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smtClean="0">
                          <a:effectLst/>
                        </a:rPr>
                        <a:t>3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12 </a:t>
                      </a:r>
                      <a:r>
                        <a:rPr lang="en-GB" sz="2000" dirty="0" smtClean="0">
                          <a:effectLst/>
                        </a:rPr>
                        <a:t>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70)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10 </a:t>
                      </a:r>
                      <a:r>
                        <a:rPr lang="en-GB" sz="2000" dirty="0" smtClean="0">
                          <a:effectLst/>
                        </a:rPr>
                        <a:t>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62)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0-63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C</a:t>
                      </a:r>
                      <a:r>
                        <a:rPr lang="tr-TR" sz="2000" dirty="0" smtClean="0">
                          <a:effectLst/>
                        </a:rPr>
                        <a:t>VVHF </a:t>
                      </a:r>
                      <a:r>
                        <a:rPr lang="en-GB" sz="2000" dirty="0" smtClean="0">
                          <a:effectLst/>
                        </a:rPr>
                        <a:t>(n=6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1</a:t>
                      </a:r>
                      <a:r>
                        <a:rPr lang="tr-TR" sz="2000" dirty="0" smtClean="0">
                          <a:effectLst/>
                        </a:rPr>
                        <a:t>,</a:t>
                      </a:r>
                      <a:r>
                        <a:rPr lang="en-GB" sz="2000" dirty="0" smtClean="0">
                          <a:effectLst/>
                        </a:rPr>
                        <a:t>2 </a:t>
                      </a:r>
                      <a:r>
                        <a:rPr lang="it-IT" sz="2000" dirty="0">
                          <a:effectLst/>
                          <a:sym typeface="Symbol"/>
                        </a:rPr>
                        <a:t>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smtClean="0">
                          <a:effectLst/>
                        </a:rPr>
                        <a:t>0</a:t>
                      </a:r>
                      <a:r>
                        <a:rPr lang="tr-TR" sz="2000" dirty="0" smtClean="0">
                          <a:effectLst/>
                        </a:rPr>
                        <a:t>,</a:t>
                      </a:r>
                      <a:r>
                        <a:rPr lang="en-GB" sz="2000" dirty="0" smtClean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4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67)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3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50)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0-25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C</a:t>
                      </a:r>
                      <a:r>
                        <a:rPr lang="tr-TR" sz="2000" dirty="0" smtClean="0">
                          <a:effectLst/>
                        </a:rPr>
                        <a:t>VVHD </a:t>
                      </a:r>
                      <a:r>
                        <a:rPr lang="en-GB" sz="2000" dirty="0" smtClean="0">
                          <a:effectLst/>
                        </a:rPr>
                        <a:t>(n=16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4</a:t>
                      </a:r>
                      <a:r>
                        <a:rPr lang="tr-TR" sz="2000" dirty="0" smtClean="0">
                          <a:effectLst/>
                        </a:rPr>
                        <a:t>,</a:t>
                      </a:r>
                      <a:r>
                        <a:rPr lang="en-GB" sz="2000" dirty="0" smtClean="0">
                          <a:effectLst/>
                        </a:rPr>
                        <a:t>4 </a:t>
                      </a:r>
                      <a:r>
                        <a:rPr lang="it-IT" sz="2000" dirty="0">
                          <a:effectLst/>
                          <a:sym typeface="Symbol"/>
                        </a:rPr>
                        <a:t>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smtClean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13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81)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10 (</a:t>
                      </a: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62)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%</a:t>
                      </a:r>
                      <a:r>
                        <a:rPr lang="en-GB" sz="2000" dirty="0" smtClean="0">
                          <a:effectLst/>
                        </a:rPr>
                        <a:t>0-19</a:t>
                      </a:r>
                      <a:endParaRPr lang="tr-T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Hasta 2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2,8 kg, 0,2 m2</a:t>
            </a:r>
          </a:p>
          <a:p>
            <a:r>
              <a:rPr lang="tr-TR" dirty="0" smtClean="0"/>
              <a:t>RRT </a:t>
            </a:r>
            <a:r>
              <a:rPr lang="tr-TR" dirty="0" err="1" smtClean="0"/>
              <a:t>endikasyonu</a:t>
            </a:r>
            <a:r>
              <a:rPr lang="tr-TR" dirty="0" smtClean="0"/>
              <a:t> </a:t>
            </a:r>
            <a:r>
              <a:rPr lang="tr-TR" dirty="0" err="1" smtClean="0"/>
              <a:t>hiperamonyemi</a:t>
            </a:r>
            <a:endParaRPr lang="tr-TR" dirty="0" smtClean="0"/>
          </a:p>
          <a:p>
            <a:r>
              <a:rPr lang="tr-TR" dirty="0" err="1" smtClean="0"/>
              <a:t>pH</a:t>
            </a:r>
            <a:r>
              <a:rPr lang="tr-TR" dirty="0" smtClean="0"/>
              <a:t> 7,14, </a:t>
            </a:r>
            <a:r>
              <a:rPr lang="tr-TR" dirty="0" err="1" smtClean="0"/>
              <a:t>Ca</a:t>
            </a:r>
            <a:r>
              <a:rPr lang="tr-TR" dirty="0" smtClean="0"/>
              <a:t> 9,8 mg/dl, </a:t>
            </a:r>
            <a:r>
              <a:rPr lang="tr-TR" dirty="0" err="1" smtClean="0"/>
              <a:t>Alb</a:t>
            </a:r>
            <a:r>
              <a:rPr lang="tr-TR" dirty="0" smtClean="0"/>
              <a:t> 3,2 g/L</a:t>
            </a:r>
          </a:p>
          <a:p>
            <a:r>
              <a:rPr lang="tr-TR" dirty="0" smtClean="0"/>
              <a:t>APTZ 42 sn, </a:t>
            </a:r>
            <a:r>
              <a:rPr lang="tr-TR" dirty="0" err="1" smtClean="0"/>
              <a:t>Plt</a:t>
            </a:r>
            <a:r>
              <a:rPr lang="tr-TR" dirty="0" smtClean="0"/>
              <a:t> 105.000/mm3</a:t>
            </a:r>
          </a:p>
          <a:p>
            <a:r>
              <a:rPr lang="tr-TR" dirty="0" smtClean="0"/>
              <a:t>7 Fr, 10 cm çift lümen İJV kateter</a:t>
            </a:r>
          </a:p>
          <a:p>
            <a:r>
              <a:rPr lang="tr-TR" dirty="0" smtClean="0"/>
              <a:t>CRRT</a:t>
            </a:r>
          </a:p>
          <a:p>
            <a:pPr lvl="1"/>
            <a:r>
              <a:rPr lang="tr-TR" dirty="0" smtClean="0"/>
              <a:t>CVVHDF, </a:t>
            </a:r>
            <a:r>
              <a:rPr lang="tr-TR" dirty="0" err="1" smtClean="0"/>
              <a:t>Prismaflex</a:t>
            </a:r>
            <a:endParaRPr lang="tr-TR" dirty="0" smtClean="0"/>
          </a:p>
          <a:p>
            <a:pPr lvl="1"/>
            <a:r>
              <a:rPr lang="tr-TR" dirty="0" smtClean="0"/>
              <a:t>HF20 set = 0,43 m2, 60 ml, </a:t>
            </a:r>
            <a:r>
              <a:rPr lang="tr-TR" dirty="0" err="1" smtClean="0"/>
              <a:t>Predilüsyon</a:t>
            </a:r>
            <a:endParaRPr lang="tr-TR" dirty="0" smtClean="0"/>
          </a:p>
          <a:p>
            <a:pPr lvl="1"/>
            <a:r>
              <a:rPr lang="tr-TR" dirty="0" smtClean="0"/>
              <a:t>Kan hacmi 2,8x80 ml = 224 ml (22 ml güvenli)</a:t>
            </a:r>
          </a:p>
          <a:p>
            <a:pPr lvl="1"/>
            <a:r>
              <a:rPr lang="tr-TR" dirty="0" smtClean="0"/>
              <a:t>ERT 100 ml prime</a:t>
            </a:r>
          </a:p>
          <a:p>
            <a:pPr lvl="1"/>
            <a:r>
              <a:rPr lang="tr-TR" dirty="0" smtClean="0"/>
              <a:t>2,8x20 Ü = 50 Ü </a:t>
            </a:r>
            <a:r>
              <a:rPr lang="tr-TR" dirty="0" err="1" smtClean="0"/>
              <a:t>heparin</a:t>
            </a:r>
            <a:r>
              <a:rPr lang="tr-TR" dirty="0" smtClean="0"/>
              <a:t> </a:t>
            </a:r>
            <a:r>
              <a:rPr lang="tr-TR" dirty="0" err="1" smtClean="0"/>
              <a:t>bolüs</a:t>
            </a:r>
            <a:endParaRPr lang="tr-TR" dirty="0" smtClean="0"/>
          </a:p>
          <a:p>
            <a:pPr lvl="1"/>
            <a:r>
              <a:rPr lang="tr-TR" dirty="0" err="1" smtClean="0"/>
              <a:t>Qb</a:t>
            </a:r>
            <a:r>
              <a:rPr lang="tr-TR" dirty="0" smtClean="0"/>
              <a:t> 50 ml/dk, </a:t>
            </a:r>
            <a:r>
              <a:rPr lang="tr-TR" dirty="0" err="1" smtClean="0"/>
              <a:t>Qr</a:t>
            </a:r>
            <a:r>
              <a:rPr lang="tr-TR" dirty="0" smtClean="0"/>
              <a:t> 300 ml/saat, </a:t>
            </a:r>
            <a:r>
              <a:rPr lang="tr-TR" dirty="0" err="1" smtClean="0"/>
              <a:t>Qd</a:t>
            </a:r>
            <a:r>
              <a:rPr lang="tr-TR" dirty="0" smtClean="0"/>
              <a:t> 600 ml/saat, UFR 10 ml/saat</a:t>
            </a:r>
          </a:p>
          <a:p>
            <a:pPr lvl="1"/>
            <a:r>
              <a:rPr lang="tr-TR" dirty="0" smtClean="0"/>
              <a:t>Doz 300+600+10 = 7,8 L/saat/1,73 m</a:t>
            </a:r>
            <a:r>
              <a:rPr lang="tr-TR" baseline="30000" dirty="0" smtClean="0"/>
              <a:t>2</a:t>
            </a:r>
          </a:p>
          <a:p>
            <a:pPr lvl="1"/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2. sat APTZ 52 sn, </a:t>
            </a:r>
            <a:r>
              <a:rPr lang="tr-TR" dirty="0" err="1" smtClean="0"/>
              <a:t>heparin</a:t>
            </a:r>
            <a:r>
              <a:rPr lang="tr-TR" dirty="0" smtClean="0"/>
              <a:t> </a:t>
            </a:r>
            <a:r>
              <a:rPr lang="tr-TR" dirty="0" err="1" smtClean="0"/>
              <a:t>infüzyonu</a:t>
            </a:r>
            <a:r>
              <a:rPr lang="tr-TR" dirty="0" smtClean="0"/>
              <a:t> 30 Ü/saat</a:t>
            </a:r>
          </a:p>
          <a:p>
            <a:r>
              <a:rPr lang="tr-TR" dirty="0" smtClean="0"/>
              <a:t>İzlemde </a:t>
            </a:r>
            <a:r>
              <a:rPr lang="tr-TR" dirty="0" smtClean="0"/>
              <a:t>2. </a:t>
            </a:r>
            <a:r>
              <a:rPr lang="tr-TR" dirty="0" smtClean="0"/>
              <a:t>saat amonyak </a:t>
            </a:r>
            <a:r>
              <a:rPr lang="tr-TR" dirty="0" smtClean="0"/>
              <a:t>620</a:t>
            </a:r>
            <a:r>
              <a:rPr lang="tr-TR" dirty="0" smtClean="0"/>
              <a:t>, 8. saat 220 µ</a:t>
            </a:r>
            <a:r>
              <a:rPr lang="tr-TR" dirty="0" err="1" smtClean="0"/>
              <a:t>mol</a:t>
            </a:r>
            <a:r>
              <a:rPr lang="tr-TR" dirty="0" smtClean="0"/>
              <a:t>/L</a:t>
            </a:r>
          </a:p>
          <a:p>
            <a:r>
              <a:rPr lang="tr-TR" dirty="0" smtClean="0"/>
              <a:t>24. saat 160 µ</a:t>
            </a:r>
            <a:r>
              <a:rPr lang="tr-TR" dirty="0" err="1" smtClean="0"/>
              <a:t>mol</a:t>
            </a:r>
            <a:r>
              <a:rPr lang="tr-TR" dirty="0" smtClean="0"/>
              <a:t>/L (</a:t>
            </a:r>
            <a:r>
              <a:rPr lang="tr-TR" dirty="0" err="1" smtClean="0"/>
              <a:t>safe</a:t>
            </a:r>
            <a:r>
              <a:rPr lang="tr-TR" dirty="0" smtClean="0"/>
              <a:t> </a:t>
            </a:r>
            <a:r>
              <a:rPr lang="tr-TR" dirty="0" err="1" smtClean="0"/>
              <a:t>zone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5" name="11 İçerik Yer Tutucusu" descr="SPE010_Pre-CVV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8311" y="0"/>
            <a:ext cx="1645689" cy="122204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Komplikasyonlar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Aşırı </a:t>
            </a:r>
            <a:r>
              <a:rPr lang="tr-TR" dirty="0" err="1" smtClean="0"/>
              <a:t>Ultrafiltrasyon</a:t>
            </a:r>
            <a:endParaRPr lang="tr-TR" dirty="0" smtClean="0"/>
          </a:p>
          <a:p>
            <a:pPr lvl="1"/>
            <a:r>
              <a:rPr lang="tr-TR" dirty="0" smtClean="0"/>
              <a:t>Klinik durum izlemi</a:t>
            </a:r>
          </a:p>
          <a:p>
            <a:pPr lvl="1"/>
            <a:r>
              <a:rPr lang="tr-TR" dirty="0" smtClean="0"/>
              <a:t>Cihaz kalitesi (&lt;%5)</a:t>
            </a:r>
          </a:p>
          <a:p>
            <a:pPr lvl="1"/>
            <a:r>
              <a:rPr lang="tr-TR" dirty="0" smtClean="0"/>
              <a:t>Vücut tartısı</a:t>
            </a:r>
          </a:p>
          <a:p>
            <a:pPr lvl="1"/>
            <a:r>
              <a:rPr lang="tr-TR" dirty="0" smtClean="0"/>
              <a:t>İdrar çıkışı</a:t>
            </a:r>
            <a:endParaRPr lang="tr-TR" dirty="0"/>
          </a:p>
          <a:p>
            <a:r>
              <a:rPr lang="tr-TR" dirty="0" smtClean="0"/>
              <a:t>Isı Kontrolü</a:t>
            </a:r>
          </a:p>
          <a:p>
            <a:pPr lvl="1"/>
            <a:r>
              <a:rPr lang="tr-TR" dirty="0" smtClean="0"/>
              <a:t>Ateş maskelenebilir</a:t>
            </a:r>
          </a:p>
          <a:p>
            <a:pPr lvl="1"/>
            <a:r>
              <a:rPr lang="tr-TR" dirty="0" smtClean="0"/>
              <a:t>Cihazlarda ısıtma modülü</a:t>
            </a:r>
          </a:p>
          <a:p>
            <a:pPr lvl="2"/>
            <a:r>
              <a:rPr lang="tr-TR" dirty="0" err="1" smtClean="0"/>
              <a:t>Multifiltrate</a:t>
            </a:r>
            <a:r>
              <a:rPr lang="tr-TR" dirty="0" smtClean="0"/>
              <a:t> - mevcut</a:t>
            </a:r>
          </a:p>
          <a:p>
            <a:pPr lvl="2"/>
            <a:r>
              <a:rPr lang="tr-TR" dirty="0" err="1" smtClean="0"/>
              <a:t>Prismaflex</a:t>
            </a:r>
            <a:r>
              <a:rPr lang="tr-TR" dirty="0" smtClean="0"/>
              <a:t> – ek aparat</a:t>
            </a:r>
          </a:p>
          <a:p>
            <a:pPr lvl="1"/>
            <a:r>
              <a:rPr lang="tr-TR" dirty="0" smtClean="0"/>
              <a:t>Ateşsiz enfeksiyonlara dikkat</a:t>
            </a:r>
            <a:endParaRPr lang="tr-TR" dirty="0"/>
          </a:p>
          <a:p>
            <a:r>
              <a:rPr lang="tr-TR" dirty="0" smtClean="0"/>
              <a:t>Pıhtılaşma</a:t>
            </a:r>
          </a:p>
          <a:p>
            <a:pPr lvl="1"/>
            <a:r>
              <a:rPr lang="tr-TR" dirty="0" err="1" smtClean="0"/>
              <a:t>Hiperkoagülabilite</a:t>
            </a:r>
            <a:endParaRPr lang="tr-TR" dirty="0" smtClean="0"/>
          </a:p>
          <a:p>
            <a:pPr lvl="1"/>
            <a:r>
              <a:rPr lang="tr-TR" dirty="0" smtClean="0"/>
              <a:t>Yetersiz </a:t>
            </a:r>
            <a:r>
              <a:rPr lang="tr-TR" dirty="0" err="1" smtClean="0"/>
              <a:t>antikoagülsyon</a:t>
            </a:r>
            <a:endParaRPr lang="tr-TR" dirty="0" smtClean="0"/>
          </a:p>
          <a:p>
            <a:pPr lvl="1"/>
            <a:r>
              <a:rPr lang="tr-TR" dirty="0" smtClean="0"/>
              <a:t>Kötü </a:t>
            </a:r>
            <a:r>
              <a:rPr lang="tr-TR" dirty="0" err="1" smtClean="0"/>
              <a:t>damaryolu</a:t>
            </a:r>
            <a:endParaRPr lang="tr-TR" dirty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Fosfor düşüklüğü</a:t>
            </a:r>
          </a:p>
          <a:p>
            <a:pPr lvl="1"/>
            <a:r>
              <a:rPr lang="tr-TR" dirty="0" smtClean="0"/>
              <a:t>Fosfor içeren replasman/diyaliz sıvısı</a:t>
            </a:r>
          </a:p>
          <a:p>
            <a:pPr lvl="1"/>
            <a:r>
              <a:rPr lang="tr-TR" dirty="0" smtClean="0"/>
              <a:t>IV/TPN fosfor replasmanı</a:t>
            </a:r>
          </a:p>
          <a:p>
            <a:pPr lvl="1"/>
            <a:r>
              <a:rPr lang="tr-TR" dirty="0" smtClean="0"/>
              <a:t>Sıvılara P eklenebilir (7,7 </a:t>
            </a:r>
            <a:r>
              <a:rPr lang="tr-TR" smtClean="0"/>
              <a:t>mg/dl güvenli)</a:t>
            </a:r>
            <a:endParaRPr lang="tr-TR" dirty="0" smtClean="0"/>
          </a:p>
          <a:p>
            <a:pPr lvl="1"/>
            <a:r>
              <a:rPr lang="tr-TR" dirty="0" smtClean="0"/>
              <a:t>Beslenme</a:t>
            </a:r>
          </a:p>
          <a:p>
            <a:r>
              <a:rPr lang="tr-TR" dirty="0" err="1" smtClean="0"/>
              <a:t>Membran</a:t>
            </a:r>
            <a:r>
              <a:rPr lang="tr-TR" dirty="0" smtClean="0"/>
              <a:t> Reaksiyonları</a:t>
            </a:r>
          </a:p>
          <a:p>
            <a:pPr lvl="1"/>
            <a:r>
              <a:rPr lang="tr-TR" dirty="0" err="1" smtClean="0"/>
              <a:t>Bradikinin</a:t>
            </a:r>
            <a:r>
              <a:rPr lang="tr-TR" dirty="0" smtClean="0"/>
              <a:t> salınım sendromu (AN69)</a:t>
            </a:r>
          </a:p>
          <a:p>
            <a:pPr lvl="2"/>
            <a:r>
              <a:rPr lang="tr-TR" dirty="0" err="1" smtClean="0"/>
              <a:t>Asidotik</a:t>
            </a:r>
            <a:r>
              <a:rPr lang="tr-TR" dirty="0" smtClean="0"/>
              <a:t> ve kanla prime yapılanlar</a:t>
            </a:r>
          </a:p>
          <a:p>
            <a:pPr lvl="2"/>
            <a:r>
              <a:rPr lang="tr-TR" dirty="0" smtClean="0"/>
              <a:t>Kusma → anafilaksi</a:t>
            </a:r>
          </a:p>
          <a:p>
            <a:pPr lvl="2"/>
            <a:r>
              <a:rPr lang="tr-TR" dirty="0" err="1" smtClean="0"/>
              <a:t>Hemofiltre</a:t>
            </a:r>
            <a:r>
              <a:rPr lang="tr-TR" dirty="0" smtClean="0"/>
              <a:t> sonrası NaHCO</a:t>
            </a:r>
            <a:r>
              <a:rPr lang="tr-TR" baseline="-25000" dirty="0" smtClean="0"/>
              <a:t>3</a:t>
            </a:r>
            <a:r>
              <a:rPr lang="tr-TR" dirty="0" smtClean="0"/>
              <a:t> ile birlikte transfüzyon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Prognoz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Primer hastalık</a:t>
            </a:r>
          </a:p>
          <a:p>
            <a:r>
              <a:rPr lang="tr-TR" dirty="0" smtClean="0"/>
              <a:t>RRT </a:t>
            </a:r>
            <a:r>
              <a:rPr lang="tr-TR" dirty="0" err="1" smtClean="0"/>
              <a:t>modalitesi</a:t>
            </a:r>
            <a:r>
              <a:rPr lang="tr-TR" dirty="0" smtClean="0"/>
              <a:t> önemli değil</a:t>
            </a:r>
          </a:p>
          <a:p>
            <a:r>
              <a:rPr lang="tr-TR" dirty="0" smtClean="0"/>
              <a:t>Eşlik eden durumlar</a:t>
            </a:r>
          </a:p>
          <a:p>
            <a:pPr lvl="1"/>
            <a:r>
              <a:rPr lang="tr-TR" dirty="0" err="1" smtClean="0"/>
              <a:t>Multiorgan</a:t>
            </a:r>
            <a:r>
              <a:rPr lang="tr-TR" dirty="0" smtClean="0"/>
              <a:t> yetmezliği (%15)</a:t>
            </a:r>
          </a:p>
          <a:p>
            <a:pPr lvl="1"/>
            <a:r>
              <a:rPr lang="tr-TR" dirty="0" err="1" smtClean="0"/>
              <a:t>Konjenital</a:t>
            </a:r>
            <a:r>
              <a:rPr lang="tr-TR" dirty="0" smtClean="0"/>
              <a:t> kalp hastalığı (%36)</a:t>
            </a:r>
          </a:p>
          <a:p>
            <a:pPr lvl="1"/>
            <a:r>
              <a:rPr lang="tr-TR" dirty="0" err="1" smtClean="0"/>
              <a:t>Sepsis</a:t>
            </a:r>
            <a:r>
              <a:rPr lang="tr-TR" dirty="0" smtClean="0"/>
              <a:t> (%42)</a:t>
            </a:r>
          </a:p>
          <a:p>
            <a:pPr lvl="1"/>
            <a:r>
              <a:rPr lang="tr-TR" dirty="0" err="1" smtClean="0"/>
              <a:t>Metabolik</a:t>
            </a:r>
            <a:r>
              <a:rPr lang="tr-TR" dirty="0" smtClean="0"/>
              <a:t> hastalık (%71)</a:t>
            </a:r>
            <a:endParaRPr lang="tr-TR" dirty="0"/>
          </a:p>
          <a:p>
            <a:r>
              <a:rPr lang="tr-TR" dirty="0" smtClean="0"/>
              <a:t>Başlangıçtaki sıvı yükü</a:t>
            </a:r>
          </a:p>
          <a:p>
            <a:pPr lvl="1"/>
            <a:r>
              <a:rPr lang="tr-TR" dirty="0" smtClean="0"/>
              <a:t>&gt;%20 </a:t>
            </a:r>
            <a:r>
              <a:rPr lang="tr-TR" dirty="0" err="1" smtClean="0"/>
              <a:t>vs</a:t>
            </a:r>
            <a:r>
              <a:rPr lang="tr-TR" dirty="0" smtClean="0"/>
              <a:t>  &lt;%10 </a:t>
            </a:r>
            <a:r>
              <a:rPr lang="tr-TR" dirty="0" err="1" smtClean="0"/>
              <a:t>mortalitede</a:t>
            </a:r>
            <a:r>
              <a:rPr lang="tr-TR" dirty="0" smtClean="0"/>
              <a:t> 4,8 kat ↑</a:t>
            </a:r>
          </a:p>
          <a:p>
            <a:r>
              <a:rPr lang="tr-TR" dirty="0" smtClean="0"/>
              <a:t>Hastaya bakanların iletişimi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SONRASI TARTIŞMAYA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Terminoloji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Akut böbrek hasarı (ABH)</a:t>
            </a:r>
          </a:p>
          <a:p>
            <a:pPr lvl="1"/>
            <a:r>
              <a:rPr lang="tr-TR" dirty="0" smtClean="0"/>
              <a:t>Ani başlayan, kısa süreli 3 ay</a:t>
            </a:r>
          </a:p>
          <a:p>
            <a:r>
              <a:rPr lang="tr-TR" dirty="0" smtClean="0"/>
              <a:t>Kronik böbrek hasarı (KBH)</a:t>
            </a:r>
          </a:p>
          <a:p>
            <a:pPr lvl="1"/>
            <a:r>
              <a:rPr lang="tr-TR" dirty="0" smtClean="0"/>
              <a:t>Uzun süreli 3 ay</a:t>
            </a:r>
          </a:p>
          <a:p>
            <a:r>
              <a:rPr lang="tr-TR" dirty="0" smtClean="0"/>
              <a:t>RRT</a:t>
            </a:r>
          </a:p>
          <a:p>
            <a:pPr lvl="1"/>
            <a:r>
              <a:rPr lang="tr-TR" dirty="0" smtClean="0"/>
              <a:t>Renal replasman tedavisi</a:t>
            </a:r>
          </a:p>
          <a:p>
            <a:r>
              <a:rPr lang="tr-TR" dirty="0" smtClean="0"/>
              <a:t>PD</a:t>
            </a:r>
          </a:p>
          <a:p>
            <a:pPr lvl="1"/>
            <a:r>
              <a:rPr lang="tr-TR" dirty="0" smtClean="0"/>
              <a:t>Periton diyalizi </a:t>
            </a:r>
          </a:p>
          <a:p>
            <a:r>
              <a:rPr lang="tr-TR" dirty="0" smtClean="0"/>
              <a:t>HD</a:t>
            </a:r>
          </a:p>
          <a:p>
            <a:pPr lvl="1"/>
            <a:r>
              <a:rPr lang="tr-TR" dirty="0" smtClean="0"/>
              <a:t>Hemodiyaliz, </a:t>
            </a:r>
            <a:r>
              <a:rPr lang="tr-TR" dirty="0" err="1" smtClean="0"/>
              <a:t>intermitant</a:t>
            </a:r>
            <a:endParaRPr lang="tr-TR" dirty="0" smtClean="0"/>
          </a:p>
          <a:p>
            <a:r>
              <a:rPr lang="tr-TR" dirty="0" smtClean="0"/>
              <a:t>CRRT</a:t>
            </a:r>
          </a:p>
          <a:p>
            <a:pPr lvl="1"/>
            <a:r>
              <a:rPr lang="tr-TR" dirty="0" smtClean="0"/>
              <a:t>Sürekli renal replasman tedavileri</a:t>
            </a: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CVVHF</a:t>
            </a:r>
          </a:p>
          <a:p>
            <a:pPr lvl="1"/>
            <a:r>
              <a:rPr lang="tr-TR" dirty="0" smtClean="0"/>
              <a:t>Sürekli </a:t>
            </a:r>
            <a:r>
              <a:rPr lang="tr-TR" dirty="0" err="1" smtClean="0"/>
              <a:t>venövenöz</a:t>
            </a:r>
            <a:r>
              <a:rPr lang="tr-TR" dirty="0" smtClean="0"/>
              <a:t> hemofiltrasyon</a:t>
            </a:r>
          </a:p>
          <a:p>
            <a:r>
              <a:rPr lang="tr-TR" dirty="0" smtClean="0"/>
              <a:t>CVVHD</a:t>
            </a:r>
          </a:p>
          <a:p>
            <a:pPr lvl="1"/>
            <a:r>
              <a:rPr lang="tr-TR" dirty="0" smtClean="0"/>
              <a:t>Sürekli </a:t>
            </a:r>
            <a:r>
              <a:rPr lang="tr-TR" dirty="0" err="1" smtClean="0"/>
              <a:t>venövenöz</a:t>
            </a:r>
            <a:r>
              <a:rPr lang="tr-TR" dirty="0" smtClean="0"/>
              <a:t> hemodiyaliz</a:t>
            </a:r>
          </a:p>
          <a:p>
            <a:r>
              <a:rPr lang="tr-TR" dirty="0" smtClean="0"/>
              <a:t>CVVHDF</a:t>
            </a:r>
          </a:p>
          <a:p>
            <a:pPr lvl="1"/>
            <a:r>
              <a:rPr lang="tr-TR" dirty="0" smtClean="0"/>
              <a:t>Sürekli </a:t>
            </a:r>
            <a:r>
              <a:rPr lang="tr-TR" dirty="0" err="1" smtClean="0"/>
              <a:t>venövenöz</a:t>
            </a:r>
            <a:r>
              <a:rPr lang="tr-TR" dirty="0" smtClean="0"/>
              <a:t> </a:t>
            </a:r>
            <a:r>
              <a:rPr lang="tr-TR" dirty="0" err="1" smtClean="0"/>
              <a:t>hemodiafiltrasyon</a:t>
            </a:r>
            <a:endParaRPr lang="tr-TR" dirty="0" smtClean="0"/>
          </a:p>
          <a:p>
            <a:r>
              <a:rPr lang="tr-TR" dirty="0" smtClean="0"/>
              <a:t>SCUF</a:t>
            </a:r>
          </a:p>
          <a:p>
            <a:pPr lvl="1"/>
            <a:r>
              <a:rPr lang="tr-TR" dirty="0" smtClean="0"/>
              <a:t>Yavaş sürekli </a:t>
            </a:r>
            <a:r>
              <a:rPr lang="tr-TR" dirty="0" err="1" smtClean="0"/>
              <a:t>ultrafiltrasyon</a:t>
            </a:r>
            <a:endParaRPr lang="tr-TR" dirty="0" smtClean="0"/>
          </a:p>
          <a:p>
            <a:r>
              <a:rPr lang="tr-TR" dirty="0" smtClean="0"/>
              <a:t>SLEDD</a:t>
            </a:r>
          </a:p>
          <a:p>
            <a:pPr lvl="1"/>
            <a:r>
              <a:rPr lang="tr-TR" dirty="0" smtClean="0"/>
              <a:t>Yavaş uzun günlük diyaliz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Çocuklar Küçük Erişkinler Değil</a:t>
            </a:r>
            <a:br>
              <a:rPr lang="tr-TR" dirty="0" smtClean="0"/>
            </a:br>
            <a:r>
              <a:rPr lang="tr-TR" dirty="0" smtClean="0"/>
              <a:t>Küçük Bebekler Büyük Çocuklar Gibi Değil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r>
              <a:rPr lang="tr-TR" dirty="0" smtClean="0"/>
              <a:t>Kan/kan ürünü ile </a:t>
            </a:r>
            <a:r>
              <a:rPr lang="tr-TR" dirty="0" err="1" smtClean="0"/>
              <a:t>priming</a:t>
            </a:r>
            <a:endParaRPr lang="tr-TR" dirty="0" smtClean="0"/>
          </a:p>
          <a:p>
            <a:r>
              <a:rPr lang="tr-TR" dirty="0" smtClean="0"/>
              <a:t>Damar yolu erişim zorlukları</a:t>
            </a:r>
          </a:p>
          <a:p>
            <a:r>
              <a:rPr lang="tr-TR" dirty="0" smtClean="0"/>
              <a:t>Cihazlar küçük bebekler için dizayn edilmiş değil</a:t>
            </a:r>
          </a:p>
          <a:p>
            <a:pPr lvl="1"/>
            <a:r>
              <a:rPr lang="tr-TR" dirty="0" smtClean="0"/>
              <a:t>Kg başına yüksek kan akımı</a:t>
            </a:r>
          </a:p>
          <a:p>
            <a:pPr lvl="1"/>
            <a:r>
              <a:rPr lang="tr-TR" dirty="0" smtClean="0"/>
              <a:t>Yüksek </a:t>
            </a:r>
            <a:r>
              <a:rPr lang="tr-TR" dirty="0" err="1" smtClean="0"/>
              <a:t>klirens</a:t>
            </a:r>
            <a:r>
              <a:rPr lang="tr-TR" dirty="0" smtClean="0"/>
              <a:t> gerekliliği</a:t>
            </a:r>
          </a:p>
          <a:p>
            <a:r>
              <a:rPr lang="tr-TR" dirty="0" smtClean="0"/>
              <a:t>Termik kontrol çok önemli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206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Yenidoğan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Fizyoloji farklı ABH riski yüksek</a:t>
            </a:r>
          </a:p>
          <a:p>
            <a:pPr lvl="1"/>
            <a:r>
              <a:rPr lang="tr-TR" dirty="0" smtClean="0"/>
              <a:t>LBW, sıvı kaybı, enfeksiyonlar, ilaçlar</a:t>
            </a:r>
          </a:p>
          <a:p>
            <a:r>
              <a:rPr lang="tr-TR" dirty="0" smtClean="0"/>
              <a:t>GFR düşük</a:t>
            </a:r>
          </a:p>
          <a:p>
            <a:pPr lvl="1"/>
            <a:r>
              <a:rPr lang="tr-TR" dirty="0" err="1" smtClean="0"/>
              <a:t>AC’e</a:t>
            </a:r>
            <a:r>
              <a:rPr lang="tr-TR" dirty="0" smtClean="0"/>
              <a:t> kan akımı ↑, renal direnç ↑,</a:t>
            </a:r>
          </a:p>
          <a:p>
            <a:r>
              <a:rPr lang="tr-TR" dirty="0" err="1" smtClean="0"/>
              <a:t>İmmatür</a:t>
            </a:r>
            <a:r>
              <a:rPr lang="tr-TR" dirty="0" smtClean="0"/>
              <a:t> renal tübüler fonksiyon</a:t>
            </a:r>
          </a:p>
          <a:p>
            <a:pPr lvl="1"/>
            <a:r>
              <a:rPr lang="tr-TR" dirty="0" err="1" smtClean="0"/>
              <a:t>Na</a:t>
            </a:r>
            <a:r>
              <a:rPr lang="tr-TR" dirty="0" smtClean="0"/>
              <a:t>/K-</a:t>
            </a:r>
            <a:r>
              <a:rPr lang="tr-TR" dirty="0" err="1" smtClean="0"/>
              <a:t>ATPase</a:t>
            </a:r>
            <a:r>
              <a:rPr lang="tr-TR" dirty="0" smtClean="0"/>
              <a:t> ↓, tübüler alan ↓, </a:t>
            </a:r>
            <a:r>
              <a:rPr lang="tr-TR" dirty="0" err="1" smtClean="0"/>
              <a:t>aquaporin</a:t>
            </a:r>
            <a:r>
              <a:rPr lang="tr-TR" dirty="0" smtClean="0"/>
              <a:t> ↓, </a:t>
            </a:r>
            <a:r>
              <a:rPr lang="tr-TR" dirty="0" err="1" smtClean="0"/>
              <a:t>insensibl</a:t>
            </a:r>
            <a:r>
              <a:rPr lang="tr-TR" dirty="0" smtClean="0"/>
              <a:t> kayıplar ↑</a:t>
            </a:r>
          </a:p>
          <a:p>
            <a:pPr lvl="1"/>
            <a:r>
              <a:rPr lang="tr-TR" dirty="0" err="1" smtClean="0"/>
              <a:t>Ekskresyon</a:t>
            </a:r>
            <a:r>
              <a:rPr lang="tr-TR" dirty="0" smtClean="0"/>
              <a:t> normal, konsantrasyon↓ (su kaybı)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ABH Risk Faktörleri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LBW</a:t>
            </a:r>
          </a:p>
          <a:p>
            <a:r>
              <a:rPr lang="tr-TR" dirty="0" err="1" smtClean="0"/>
              <a:t>Konjenital</a:t>
            </a:r>
            <a:r>
              <a:rPr lang="tr-TR" dirty="0" smtClean="0"/>
              <a:t> kalp hastalığı</a:t>
            </a:r>
          </a:p>
          <a:p>
            <a:r>
              <a:rPr lang="tr-TR" dirty="0" smtClean="0"/>
              <a:t>ECMO</a:t>
            </a:r>
          </a:p>
          <a:p>
            <a:r>
              <a:rPr lang="tr-TR" dirty="0" err="1" smtClean="0"/>
              <a:t>Asfiksi</a:t>
            </a:r>
            <a:endParaRPr lang="tr-TR" dirty="0" smtClean="0"/>
          </a:p>
          <a:p>
            <a:r>
              <a:rPr lang="tr-TR" dirty="0" smtClean="0"/>
              <a:t>Renal anomali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/>
              <a:t>Hipotansiyon / </a:t>
            </a:r>
            <a:r>
              <a:rPr lang="tr-TR" dirty="0" err="1" smtClean="0"/>
              <a:t>hipoperfüzyon</a:t>
            </a:r>
            <a:endParaRPr lang="tr-TR" dirty="0" smtClean="0"/>
          </a:p>
          <a:p>
            <a:r>
              <a:rPr lang="tr-TR" dirty="0" smtClean="0"/>
              <a:t>Enfeksiyon/</a:t>
            </a:r>
            <a:r>
              <a:rPr lang="tr-TR" dirty="0" err="1" smtClean="0"/>
              <a:t>sepsis</a:t>
            </a:r>
            <a:endParaRPr lang="tr-TR" dirty="0" smtClean="0"/>
          </a:p>
          <a:p>
            <a:r>
              <a:rPr lang="tr-TR" dirty="0" smtClean="0"/>
              <a:t>İlaçlar</a:t>
            </a:r>
          </a:p>
          <a:p>
            <a:pPr lvl="1"/>
            <a:r>
              <a:rPr lang="tr-TR" dirty="0" err="1" smtClean="0"/>
              <a:t>Nefrotoksik</a:t>
            </a:r>
            <a:endParaRPr lang="tr-TR" dirty="0" smtClean="0"/>
          </a:p>
          <a:p>
            <a:r>
              <a:rPr lang="tr-TR" dirty="0" smtClean="0"/>
              <a:t>Göbek </a:t>
            </a:r>
            <a:r>
              <a:rPr lang="tr-TR" dirty="0" err="1" smtClean="0"/>
              <a:t>kaketeri</a:t>
            </a:r>
            <a:endParaRPr lang="tr-TR" dirty="0" smtClean="0"/>
          </a:p>
          <a:p>
            <a:r>
              <a:rPr lang="tr-TR" dirty="0" err="1" smtClean="0"/>
              <a:t>Multiorgan</a:t>
            </a:r>
            <a:r>
              <a:rPr lang="tr-TR" dirty="0" smtClean="0"/>
              <a:t> hasarı</a:t>
            </a:r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Yenidoğan</a:t>
            </a:r>
            <a:r>
              <a:rPr lang="tr-TR" dirty="0" smtClean="0"/>
              <a:t> Akut Böbrek Hasarı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Tanımlaması (AKIN)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254984"/>
              </p:ext>
            </p:extLst>
          </p:nvPr>
        </p:nvGraphicFramePr>
        <p:xfrm>
          <a:off x="1475656" y="1807696"/>
          <a:ext cx="6515094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3600400"/>
                <a:gridCol w="196824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Evre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Serum </a:t>
                      </a:r>
                      <a:r>
                        <a:rPr lang="tr-TR" dirty="0" err="1" smtClean="0"/>
                        <a:t>Kreatinin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İdrar Çıkışı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≥0,3 mg/dl artış veya</a:t>
                      </a:r>
                    </a:p>
                    <a:p>
                      <a:r>
                        <a:rPr lang="tr-TR" dirty="0" smtClean="0"/>
                        <a:t>Bazalden %150-199 artış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≤1 ml/kg/saat ve</a:t>
                      </a:r>
                    </a:p>
                    <a:p>
                      <a:r>
                        <a:rPr lang="tr-TR" dirty="0" smtClean="0"/>
                        <a:t>&gt;0,5 ml/kg/saat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Bazalden %200-299</a:t>
                      </a:r>
                      <a:r>
                        <a:rPr lang="tr-TR" baseline="0" dirty="0" smtClean="0"/>
                        <a:t> artış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≤0,5 ml/kg/saat ve</a:t>
                      </a:r>
                    </a:p>
                    <a:p>
                      <a:r>
                        <a:rPr lang="tr-TR" dirty="0" smtClean="0"/>
                        <a:t>&gt;0,1 ml/kg/saat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Bazalden %300 ve fazlası artış veya</a:t>
                      </a:r>
                    </a:p>
                    <a:p>
                      <a:r>
                        <a:rPr lang="tr-TR" dirty="0" smtClean="0"/>
                        <a:t>≥2,5 mg/dl veya</a:t>
                      </a:r>
                    </a:p>
                    <a:p>
                      <a:r>
                        <a:rPr lang="tr-TR" dirty="0" err="1" smtClean="0"/>
                        <a:t>Diylize</a:t>
                      </a:r>
                      <a:r>
                        <a:rPr lang="tr-TR" dirty="0" smtClean="0"/>
                        <a:t> alınma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≤0,1 ml/kg/saat</a:t>
                      </a: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tr-TR" dirty="0" smtClean="0"/>
                        <a:t>Bazal </a:t>
                      </a:r>
                      <a:r>
                        <a:rPr lang="tr-TR" dirty="0" err="1" smtClean="0"/>
                        <a:t>kreatinin</a:t>
                      </a:r>
                      <a:r>
                        <a:rPr lang="tr-TR" dirty="0" smtClean="0"/>
                        <a:t> bilinen en düşük serum </a:t>
                      </a:r>
                      <a:r>
                        <a:rPr lang="tr-TR" dirty="0" err="1" smtClean="0"/>
                        <a:t>kreatinin</a:t>
                      </a:r>
                      <a:r>
                        <a:rPr lang="tr-TR" dirty="0" smtClean="0"/>
                        <a:t> değeridir</a:t>
                      </a:r>
                    </a:p>
                    <a:p>
                      <a:r>
                        <a:rPr lang="tr-TR" dirty="0" smtClean="0"/>
                        <a:t>Böbrek ve </a:t>
                      </a:r>
                      <a:r>
                        <a:rPr lang="tr-TR" dirty="0" err="1" smtClean="0"/>
                        <a:t>üriner</a:t>
                      </a:r>
                      <a:r>
                        <a:rPr lang="tr-TR" dirty="0" smtClean="0"/>
                        <a:t> sistemin majör</a:t>
                      </a:r>
                      <a:r>
                        <a:rPr lang="tr-TR" baseline="0" dirty="0" smtClean="0"/>
                        <a:t> anomalisi olmamalıdır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475656" y="5313982"/>
            <a:ext cx="54865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Kreatinin</a:t>
            </a:r>
            <a:r>
              <a:rPr lang="tr-TR" dirty="0" smtClean="0"/>
              <a:t> fonksiyon göstergesidir, yaralanmayı göstermez</a:t>
            </a:r>
          </a:p>
          <a:p>
            <a:r>
              <a:rPr lang="tr-TR" dirty="0" err="1" smtClean="0"/>
              <a:t>Kreatinin</a:t>
            </a:r>
            <a:r>
              <a:rPr lang="tr-TR" dirty="0" smtClean="0"/>
              <a:t> artışı için %25-50 fonksiyon kaybı gereklidir</a:t>
            </a:r>
          </a:p>
          <a:p>
            <a:r>
              <a:rPr lang="tr-TR" dirty="0" err="1" smtClean="0"/>
              <a:t>Kreatinin</a:t>
            </a:r>
            <a:r>
              <a:rPr lang="tr-TR" dirty="0" smtClean="0"/>
              <a:t> ilaçlar, </a:t>
            </a:r>
            <a:r>
              <a:rPr lang="tr-TR" dirty="0" err="1" smtClean="0"/>
              <a:t>bilirubin</a:t>
            </a:r>
            <a:r>
              <a:rPr lang="tr-TR" dirty="0" smtClean="0"/>
              <a:t> ve kas kitlesinden etkilenir</a:t>
            </a:r>
          </a:p>
        </p:txBody>
      </p:sp>
    </p:spTree>
    <p:extLst>
      <p:ext uri="{BB962C8B-B14F-4D97-AF65-F5344CB8AC3E}">
        <p14:creationId xmlns:p14="http://schemas.microsoft.com/office/powerpoint/2010/main" val="27209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Gestasyon</a:t>
            </a:r>
            <a:r>
              <a:rPr lang="tr-TR" dirty="0" smtClean="0"/>
              <a:t> Haftalarına Göre </a:t>
            </a:r>
            <a:r>
              <a:rPr lang="tr-TR" dirty="0" err="1" smtClean="0"/>
              <a:t>Kreatinin</a:t>
            </a:r>
            <a:r>
              <a:rPr lang="tr-TR" dirty="0" smtClean="0"/>
              <a:t> Normalleri</a:t>
            </a:r>
            <a:endParaRPr lang="tr-TR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8798470" cy="429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550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ABH Tanımlanması</a:t>
            </a:r>
            <a:endParaRPr lang="tr-TR" dirty="0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Kriterler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err="1" smtClean="0"/>
              <a:t>pRIFLE</a:t>
            </a:r>
            <a:r>
              <a:rPr lang="tr-TR" dirty="0" smtClean="0"/>
              <a:t> – AKIN - KDIGO</a:t>
            </a:r>
          </a:p>
          <a:p>
            <a:r>
              <a:rPr lang="tr-TR" dirty="0" smtClean="0"/>
              <a:t>Kreatinin</a:t>
            </a:r>
          </a:p>
          <a:p>
            <a:pPr lvl="1"/>
            <a:r>
              <a:rPr lang="tr-TR" dirty="0" smtClean="0"/>
              <a:t>Geç</a:t>
            </a:r>
          </a:p>
          <a:p>
            <a:pPr lvl="1"/>
            <a:r>
              <a:rPr lang="tr-TR" dirty="0" smtClean="0"/>
              <a:t>Başlangıçta yüksek olabilir</a:t>
            </a:r>
          </a:p>
          <a:p>
            <a:r>
              <a:rPr lang="tr-TR" dirty="0" smtClean="0"/>
              <a:t>İdrar çıkışı</a:t>
            </a:r>
          </a:p>
          <a:p>
            <a:pPr lvl="1"/>
            <a:r>
              <a:rPr lang="tr-TR" dirty="0" err="1" smtClean="0"/>
              <a:t>Nonoligürik</a:t>
            </a:r>
            <a:r>
              <a:rPr lang="tr-TR" dirty="0" smtClean="0"/>
              <a:t> olguları kaçırıyor</a:t>
            </a:r>
          </a:p>
          <a:p>
            <a:pPr lvl="1"/>
            <a:r>
              <a:rPr lang="tr-TR" dirty="0" smtClean="0"/>
              <a:t>Geç</a:t>
            </a:r>
          </a:p>
          <a:p>
            <a:endParaRPr lang="tr-TR" dirty="0"/>
          </a:p>
        </p:txBody>
      </p:sp>
      <p:sp>
        <p:nvSpPr>
          <p:cNvPr id="7" name="6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smtClean="0"/>
              <a:t>NGAL</a:t>
            </a:r>
            <a:endParaRPr lang="tr-TR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572000" y="2357430"/>
            <a:ext cx="4041775" cy="2531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66905" y="6448032"/>
            <a:ext cx="36484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600" dirty="0" err="1"/>
              <a:t>Mishra</a:t>
            </a:r>
            <a:r>
              <a:rPr lang="en-US" altLang="en-US" sz="1600" dirty="0"/>
              <a:t> et al, Lancet 2005, 365:1231-1238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Yenidoğan</a:t>
            </a:r>
            <a:r>
              <a:rPr lang="tr-TR" dirty="0" smtClean="0"/>
              <a:t> Akut Böbrek Hasarı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 smtClean="0"/>
              <a:t>Term</a:t>
            </a:r>
            <a:r>
              <a:rPr lang="tr-TR" dirty="0" smtClean="0"/>
              <a:t>/terme yakın (&gt;2.000 g), NICU Düzey 2-3</a:t>
            </a:r>
          </a:p>
          <a:p>
            <a:pPr lvl="1"/>
            <a:r>
              <a:rPr lang="tr-TR" dirty="0" smtClean="0"/>
              <a:t>Sıklık %16</a:t>
            </a:r>
          </a:p>
          <a:p>
            <a:pPr lvl="2"/>
            <a:r>
              <a:rPr lang="tr-TR" dirty="0" err="1" smtClean="0"/>
              <a:t>Askenazi</a:t>
            </a:r>
            <a:r>
              <a:rPr lang="tr-TR" dirty="0" smtClean="0"/>
              <a:t> et al. ASN 2011</a:t>
            </a:r>
          </a:p>
          <a:p>
            <a:r>
              <a:rPr lang="tr-TR" dirty="0" smtClean="0"/>
              <a:t>VLBW (&lt;1500 g), 226 hasta</a:t>
            </a:r>
          </a:p>
          <a:p>
            <a:pPr lvl="1"/>
            <a:r>
              <a:rPr lang="tr-TR" dirty="0" smtClean="0"/>
              <a:t>Sıklık %18 (</a:t>
            </a:r>
            <a:r>
              <a:rPr lang="tr-TR" dirty="0" err="1" smtClean="0"/>
              <a:t>SCr</a:t>
            </a:r>
            <a:r>
              <a:rPr lang="tr-TR" dirty="0" smtClean="0"/>
              <a:t>), </a:t>
            </a:r>
            <a:r>
              <a:rPr lang="tr-TR" dirty="0" err="1" smtClean="0"/>
              <a:t>mortalite</a:t>
            </a:r>
            <a:r>
              <a:rPr lang="tr-TR" dirty="0" smtClean="0"/>
              <a:t> 9,3 kat ↑</a:t>
            </a:r>
          </a:p>
          <a:p>
            <a:pPr lvl="2"/>
            <a:r>
              <a:rPr lang="tr-TR" dirty="0" err="1" smtClean="0"/>
              <a:t>Koralkar</a:t>
            </a:r>
            <a:r>
              <a:rPr lang="tr-TR" dirty="0" smtClean="0"/>
              <a:t> et al. </a:t>
            </a:r>
            <a:r>
              <a:rPr lang="tr-TR" dirty="0" err="1" smtClean="0"/>
              <a:t>Ped</a:t>
            </a:r>
            <a:r>
              <a:rPr lang="tr-TR" dirty="0" smtClean="0"/>
              <a:t> </a:t>
            </a:r>
            <a:r>
              <a:rPr lang="tr-TR" dirty="0" err="1" smtClean="0"/>
              <a:t>Res</a:t>
            </a:r>
            <a:r>
              <a:rPr lang="tr-TR" dirty="0" smtClean="0"/>
              <a:t> 2010</a:t>
            </a:r>
          </a:p>
          <a:p>
            <a:r>
              <a:rPr lang="tr-TR" dirty="0" smtClean="0"/>
              <a:t>ELBW, 472 hasta</a:t>
            </a:r>
          </a:p>
          <a:p>
            <a:pPr lvl="1"/>
            <a:r>
              <a:rPr lang="tr-TR" dirty="0" smtClean="0"/>
              <a:t>Sıklık %12,5, </a:t>
            </a:r>
            <a:r>
              <a:rPr lang="tr-TR" dirty="0" err="1" smtClean="0"/>
              <a:t>mortalite</a:t>
            </a:r>
            <a:r>
              <a:rPr lang="tr-TR" dirty="0" smtClean="0"/>
              <a:t> </a:t>
            </a:r>
            <a:r>
              <a:rPr lang="tr-TR" dirty="0"/>
              <a:t>↑</a:t>
            </a:r>
            <a:r>
              <a:rPr lang="tr-TR" dirty="0" smtClean="0"/>
              <a:t> %70 </a:t>
            </a:r>
            <a:r>
              <a:rPr lang="tr-TR" dirty="0" err="1" smtClean="0"/>
              <a:t>vs</a:t>
            </a:r>
            <a:r>
              <a:rPr lang="tr-TR" dirty="0" smtClean="0"/>
              <a:t> %22</a:t>
            </a:r>
          </a:p>
          <a:p>
            <a:pPr lvl="2"/>
            <a:r>
              <a:rPr lang="tr-TR" dirty="0" err="1" smtClean="0"/>
              <a:t>Viswanathan</a:t>
            </a:r>
            <a:r>
              <a:rPr lang="tr-TR" dirty="0" smtClean="0"/>
              <a:t> et al. </a:t>
            </a:r>
            <a:r>
              <a:rPr lang="tr-TR" dirty="0" err="1" smtClean="0"/>
              <a:t>Ped</a:t>
            </a:r>
            <a:r>
              <a:rPr lang="tr-TR" dirty="0" smtClean="0"/>
              <a:t> </a:t>
            </a:r>
            <a:r>
              <a:rPr lang="tr-TR" dirty="0" err="1" smtClean="0"/>
              <a:t>Nephrol</a:t>
            </a:r>
            <a:r>
              <a:rPr lang="tr-TR" dirty="0" smtClean="0"/>
              <a:t> 2012</a:t>
            </a:r>
          </a:p>
          <a:p>
            <a:r>
              <a:rPr lang="tr-TR" dirty="0" smtClean="0"/>
              <a:t>Ağır </a:t>
            </a:r>
            <a:r>
              <a:rPr lang="tr-TR" dirty="0" err="1" smtClean="0"/>
              <a:t>Asfiksi</a:t>
            </a:r>
            <a:r>
              <a:rPr lang="tr-TR" dirty="0" smtClean="0"/>
              <a:t> 25 hasta</a:t>
            </a:r>
          </a:p>
          <a:p>
            <a:pPr lvl="1"/>
            <a:r>
              <a:rPr lang="tr-TR" dirty="0" smtClean="0"/>
              <a:t>Sıklık %48</a:t>
            </a:r>
          </a:p>
          <a:p>
            <a:r>
              <a:rPr lang="tr-TR" dirty="0" smtClean="0"/>
              <a:t>Korunma</a:t>
            </a:r>
          </a:p>
          <a:p>
            <a:pPr lvl="1"/>
            <a:r>
              <a:rPr lang="tr-TR" dirty="0" err="1" smtClean="0"/>
              <a:t>Teofilin</a:t>
            </a:r>
            <a:r>
              <a:rPr lang="tr-TR" dirty="0" smtClean="0"/>
              <a:t>? RR 0,37*, </a:t>
            </a:r>
            <a:r>
              <a:rPr lang="tr-TR" dirty="0" err="1" smtClean="0"/>
              <a:t>asfikside</a:t>
            </a:r>
            <a:r>
              <a:rPr lang="tr-TR" dirty="0" smtClean="0"/>
              <a:t> </a:t>
            </a:r>
            <a:r>
              <a:rPr lang="tr-TR" dirty="0" err="1" smtClean="0"/>
              <a:t>hipotermi</a:t>
            </a:r>
            <a:r>
              <a:rPr lang="tr-TR" dirty="0" smtClean="0"/>
              <a:t>? RR 0,31**</a:t>
            </a:r>
          </a:p>
          <a:p>
            <a:r>
              <a:rPr lang="tr-TR" dirty="0" err="1" smtClean="0"/>
              <a:t>Konjenital</a:t>
            </a:r>
            <a:r>
              <a:rPr lang="tr-TR" dirty="0" smtClean="0"/>
              <a:t> kalp hastalığı, ECMO, kardiyak cerrahi </a:t>
            </a:r>
            <a:r>
              <a:rPr lang="tr-TR" dirty="0" err="1" smtClean="0"/>
              <a:t>sonrsı</a:t>
            </a:r>
            <a:r>
              <a:rPr lang="tr-TR" dirty="0" smtClean="0"/>
              <a:t> çok daha yüksek sıklık ve </a:t>
            </a:r>
            <a:r>
              <a:rPr lang="tr-TR" dirty="0" err="1" smtClean="0"/>
              <a:t>mortalite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714348" y="6215082"/>
            <a:ext cx="24996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Al-</a:t>
            </a:r>
            <a:r>
              <a:rPr lang="en-US" sz="1400" dirty="0" err="1" smtClean="0"/>
              <a:t>Wassia</a:t>
            </a:r>
            <a:r>
              <a:rPr lang="en-US" sz="1400" dirty="0" smtClean="0"/>
              <a:t> et al. J </a:t>
            </a:r>
            <a:r>
              <a:rPr lang="en-US" sz="1400" dirty="0" err="1" smtClean="0"/>
              <a:t>Perinatol</a:t>
            </a:r>
            <a:r>
              <a:rPr lang="en-US" sz="1400" dirty="0" smtClean="0"/>
              <a:t> 2013</a:t>
            </a:r>
          </a:p>
        </p:txBody>
      </p:sp>
      <p:sp>
        <p:nvSpPr>
          <p:cNvPr id="5" name="4 Dikdörtgen"/>
          <p:cNvSpPr/>
          <p:nvPr/>
        </p:nvSpPr>
        <p:spPr>
          <a:xfrm>
            <a:off x="679623" y="646919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err="1" smtClean="0"/>
              <a:t>Tanigasalam</a:t>
            </a:r>
            <a:r>
              <a:rPr lang="en-US" sz="1400" dirty="0" smtClean="0"/>
              <a:t> et al. J </a:t>
            </a:r>
            <a:r>
              <a:rPr lang="en-US" sz="1400" dirty="0" err="1" smtClean="0"/>
              <a:t>Matern</a:t>
            </a:r>
            <a:r>
              <a:rPr lang="en-US" sz="1400" dirty="0" smtClean="0"/>
              <a:t>-Fetal Neo Med 2016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1653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CRRT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857364"/>
            <a:ext cx="4330824" cy="4268799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Çok sayıda makine</a:t>
            </a:r>
          </a:p>
          <a:p>
            <a:r>
              <a:rPr lang="tr-TR" dirty="0" smtClean="0"/>
              <a:t>Damar yolu gereksinimi</a:t>
            </a:r>
          </a:p>
          <a:p>
            <a:r>
              <a:rPr lang="tr-TR" dirty="0" smtClean="0"/>
              <a:t>Hazır solüsyonlar</a:t>
            </a:r>
          </a:p>
          <a:p>
            <a:r>
              <a:rPr lang="tr-TR" dirty="0" smtClean="0"/>
              <a:t>Online ısıtma</a:t>
            </a:r>
          </a:p>
          <a:p>
            <a:r>
              <a:rPr lang="tr-TR" dirty="0" smtClean="0"/>
              <a:t>≤20 kg FDA onaylı cihaz yok</a:t>
            </a:r>
          </a:p>
          <a:p>
            <a:r>
              <a:rPr lang="tr-TR" dirty="0" err="1" smtClean="0"/>
              <a:t>Antikoagülasyon</a:t>
            </a:r>
            <a:endParaRPr lang="tr-TR" dirty="0" smtClean="0"/>
          </a:p>
          <a:p>
            <a:pPr lvl="1"/>
            <a:r>
              <a:rPr lang="tr-TR" dirty="0" smtClean="0"/>
              <a:t>Yok</a:t>
            </a:r>
          </a:p>
          <a:p>
            <a:pPr lvl="1"/>
            <a:r>
              <a:rPr lang="tr-TR" dirty="0" err="1" smtClean="0"/>
              <a:t>Heparin</a:t>
            </a:r>
            <a:endParaRPr lang="tr-TR" dirty="0" smtClean="0"/>
          </a:p>
          <a:p>
            <a:pPr lvl="1"/>
            <a:r>
              <a:rPr lang="tr-TR" dirty="0" err="1" smtClean="0"/>
              <a:t>Sitrat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9" name="8 Resim" descr="aquarius_re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928934"/>
            <a:ext cx="1268677" cy="2143140"/>
          </a:xfrm>
          <a:prstGeom prst="rect">
            <a:avLst/>
          </a:prstGeom>
        </p:spPr>
      </p:pic>
      <p:pic>
        <p:nvPicPr>
          <p:cNvPr id="10" name="9 Resim" descr="BAS011_multiFiltrate-with-Paed-K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14290"/>
            <a:ext cx="2149809" cy="2643206"/>
          </a:xfrm>
          <a:prstGeom prst="rect">
            <a:avLst/>
          </a:prstGeom>
        </p:spPr>
      </p:pic>
      <p:pic>
        <p:nvPicPr>
          <p:cNvPr id="11" name="10 Resim" descr="prismaflex8.1-ST150-Heparin-LR-0782-595x595.png"/>
          <p:cNvPicPr>
            <a:picLocks noChangeAspect="1"/>
          </p:cNvPicPr>
          <p:nvPr/>
        </p:nvPicPr>
        <p:blipFill>
          <a:blip r:embed="rId4"/>
          <a:srcRect l="18421" r="21053"/>
          <a:stretch>
            <a:fillRect/>
          </a:stretch>
        </p:blipFill>
        <p:spPr>
          <a:xfrm>
            <a:off x="7215206" y="214290"/>
            <a:ext cx="1643074" cy="2714644"/>
          </a:xfrm>
          <a:prstGeom prst="rect">
            <a:avLst/>
          </a:prstGeom>
        </p:spPr>
      </p:pic>
      <p:pic>
        <p:nvPicPr>
          <p:cNvPr id="12" name="11 Resim" descr="indir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75" y="3000372"/>
            <a:ext cx="2105025" cy="2171700"/>
          </a:xfrm>
          <a:prstGeom prst="rect">
            <a:avLst/>
          </a:prstGeom>
        </p:spPr>
      </p:pic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6215074" y="4844152"/>
            <a:ext cx="2819388" cy="2013848"/>
          </a:xfrm>
          <a:noFill/>
        </p:spPr>
      </p:pic>
      <p:sp>
        <p:nvSpPr>
          <p:cNvPr id="14" name="13 Metin kutusu"/>
          <p:cNvSpPr txBox="1"/>
          <p:nvPr/>
        </p:nvSpPr>
        <p:spPr>
          <a:xfrm>
            <a:off x="2357422" y="6143644"/>
            <a:ext cx="384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Aquarius</a:t>
            </a:r>
            <a:r>
              <a:rPr lang="tr-TR" dirty="0" smtClean="0"/>
              <a:t>, </a:t>
            </a:r>
            <a:r>
              <a:rPr lang="tr-TR" dirty="0" err="1" smtClean="0"/>
              <a:t>Carpediem</a:t>
            </a:r>
            <a:r>
              <a:rPr lang="tr-TR" dirty="0" smtClean="0"/>
              <a:t>, </a:t>
            </a:r>
            <a:r>
              <a:rPr lang="tr-TR" dirty="0" err="1" smtClean="0"/>
              <a:t>Diapact</a:t>
            </a:r>
            <a:r>
              <a:rPr lang="tr-TR" dirty="0" smtClean="0"/>
              <a:t>, </a:t>
            </a:r>
            <a:r>
              <a:rPr lang="tr-TR" dirty="0" err="1" smtClean="0"/>
              <a:t>NxStage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Çalışma Prensipleri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smtClean="0"/>
              <a:t>Difüzyon (HD)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968637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tr-TR" dirty="0" smtClean="0"/>
              <a:t>Konveksiyon (HF) (+ sıvı hareketi)</a:t>
            </a: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968637"/>
          </a:xfrm>
        </p:spPr>
        <p:txBody>
          <a:bodyPr/>
          <a:lstStyle/>
          <a:p>
            <a:endParaRPr lang="tr-TR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1450" y="2177840"/>
            <a:ext cx="4129295" cy="275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309" y="2193392"/>
            <a:ext cx="4111577" cy="2592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24 Metin kutusu"/>
          <p:cNvSpPr txBox="1"/>
          <p:nvPr/>
        </p:nvSpPr>
        <p:spPr>
          <a:xfrm>
            <a:off x="2882626" y="5429264"/>
            <a:ext cx="4556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/>
              <a:t>CVVHDF = Difüzyon + Konveksiyon</a:t>
            </a:r>
            <a:endParaRPr lang="tr-TR" sz="24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Hemofiltrasyon</a:t>
            </a:r>
            <a:endParaRPr lang="tr-TR" dirty="0"/>
          </a:p>
        </p:txBody>
      </p:sp>
      <p:sp>
        <p:nvSpPr>
          <p:cNvPr id="7" name="6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Post-</a:t>
            </a:r>
            <a:r>
              <a:rPr lang="tr-TR" dirty="0" err="1" smtClean="0"/>
              <a:t>dilution</a:t>
            </a:r>
            <a:r>
              <a:rPr lang="tr-TR" dirty="0" smtClean="0"/>
              <a:t> CVVHF</a:t>
            </a:r>
            <a:endParaRPr lang="tr-TR" dirty="0"/>
          </a:p>
        </p:txBody>
      </p:sp>
      <p:pic>
        <p:nvPicPr>
          <p:cNvPr id="11" name="10 İçerik Yer Tutucusu" descr="SPE010_Post-CVVH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650449"/>
            <a:ext cx="4040188" cy="3000140"/>
          </a:xfrm>
        </p:spPr>
      </p:pic>
      <p:sp>
        <p:nvSpPr>
          <p:cNvPr id="9" name="8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 smtClean="0"/>
              <a:t>Pre</a:t>
            </a:r>
            <a:r>
              <a:rPr lang="tr-TR" dirty="0" smtClean="0"/>
              <a:t>-</a:t>
            </a:r>
            <a:r>
              <a:rPr lang="tr-TR" dirty="0" err="1" smtClean="0"/>
              <a:t>dilution</a:t>
            </a:r>
            <a:r>
              <a:rPr lang="tr-TR" dirty="0" smtClean="0"/>
              <a:t> CVVHF</a:t>
            </a:r>
            <a:endParaRPr lang="tr-TR" dirty="0"/>
          </a:p>
        </p:txBody>
      </p:sp>
      <p:pic>
        <p:nvPicPr>
          <p:cNvPr id="12" name="11 İçerik Yer Tutucusu" descr="SPE010_Pre-CVVH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649860"/>
            <a:ext cx="4041775" cy="30013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Hemodiafiltrasyon</a:t>
            </a:r>
            <a:endParaRPr lang="tr-TR" dirty="0"/>
          </a:p>
        </p:txBody>
      </p:sp>
      <p:sp>
        <p:nvSpPr>
          <p:cNvPr id="7" name="6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Post-</a:t>
            </a:r>
            <a:r>
              <a:rPr lang="tr-TR" dirty="0" err="1" smtClean="0"/>
              <a:t>dilution</a:t>
            </a:r>
            <a:r>
              <a:rPr lang="tr-TR" dirty="0" smtClean="0"/>
              <a:t> CVVHDF</a:t>
            </a:r>
            <a:endParaRPr lang="tr-TR" dirty="0"/>
          </a:p>
        </p:txBody>
      </p:sp>
      <p:pic>
        <p:nvPicPr>
          <p:cNvPr id="16" name="15 İçerik Yer Tutucusu" descr="BAS021_post-dilution-CVVHDF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743076"/>
            <a:ext cx="4040188" cy="2814885"/>
          </a:xfrm>
        </p:spPr>
      </p:pic>
      <p:sp>
        <p:nvSpPr>
          <p:cNvPr id="9" name="8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 smtClean="0"/>
              <a:t>Pre</a:t>
            </a:r>
            <a:r>
              <a:rPr lang="tr-TR" dirty="0" smtClean="0"/>
              <a:t>-</a:t>
            </a:r>
            <a:r>
              <a:rPr lang="tr-TR" dirty="0" err="1" smtClean="0"/>
              <a:t>dilution</a:t>
            </a:r>
            <a:r>
              <a:rPr lang="tr-TR" dirty="0" smtClean="0"/>
              <a:t> CVVHDF</a:t>
            </a:r>
            <a:endParaRPr lang="tr-TR" dirty="0"/>
          </a:p>
        </p:txBody>
      </p:sp>
      <p:pic>
        <p:nvPicPr>
          <p:cNvPr id="17" name="16 İçerik Yer Tutucusu" descr="BAS021_pre-CVVHDF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742523"/>
            <a:ext cx="4041775" cy="28159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Multifiltrate</a:t>
            </a:r>
            <a:endParaRPr lang="tr-TR" sz="1800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idx="1"/>
          </p:nvPr>
        </p:nvSpPr>
        <p:spPr>
          <a:xfrm>
            <a:off x="527051" y="1142984"/>
            <a:ext cx="4040188" cy="639762"/>
          </a:xfrm>
        </p:spPr>
        <p:txBody>
          <a:bodyPr/>
          <a:lstStyle/>
          <a:p>
            <a:pPr algn="ctr"/>
            <a:r>
              <a:rPr lang="tr-TR" dirty="0" smtClean="0"/>
              <a:t>Makine</a:t>
            </a:r>
            <a:endParaRPr lang="tr-TR" dirty="0"/>
          </a:p>
        </p:txBody>
      </p:sp>
      <p:pic>
        <p:nvPicPr>
          <p:cNvPr id="10" name="3 İçerik Yer Tutucusu" descr="BAS011_multiFiltrate-with-Paed-Ki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70437" y="1714488"/>
            <a:ext cx="3213714" cy="3951288"/>
          </a:xfrm>
        </p:spPr>
      </p:pic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>
          <a:xfrm>
            <a:off x="4429124" y="1142984"/>
            <a:ext cx="4041775" cy="639762"/>
          </a:xfrm>
        </p:spPr>
        <p:txBody>
          <a:bodyPr/>
          <a:lstStyle/>
          <a:p>
            <a:pPr algn="ctr"/>
            <a:r>
              <a:rPr lang="tr-TR" dirty="0" smtClean="0"/>
              <a:t>Filtreler ve İzlem Ekranı</a:t>
            </a:r>
            <a:endParaRPr lang="tr-TR" dirty="0"/>
          </a:p>
        </p:txBody>
      </p:sp>
      <p:pic>
        <p:nvPicPr>
          <p:cNvPr id="9" name="3 İçerik Yer Tutucusu" descr="BAS011_multiFiltrate-user-interface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57752" y="3500438"/>
            <a:ext cx="3427437" cy="2573387"/>
          </a:xfrm>
        </p:spPr>
      </p:pic>
      <p:pic>
        <p:nvPicPr>
          <p:cNvPr id="11" name="10 Resim" descr="BAS020_UltraFlux-Mont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857364"/>
            <a:ext cx="3714776" cy="1331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Prismaflex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smtClean="0"/>
              <a:t>Makine</a:t>
            </a:r>
            <a:endParaRPr lang="tr-TR" dirty="0"/>
          </a:p>
        </p:txBody>
      </p:sp>
      <p:pic>
        <p:nvPicPr>
          <p:cNvPr id="7" name="6 İçerik Yer Tutucusu" descr="prismaflex8.1-ST150-Heparin-LR-0782-595x595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1650" y="2174875"/>
            <a:ext cx="3951288" cy="3951288"/>
          </a:xfrm>
        </p:spPr>
      </p:pic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 smtClean="0"/>
              <a:t>Setler</a:t>
            </a:r>
            <a:endParaRPr lang="tr-TR" dirty="0"/>
          </a:p>
        </p:txBody>
      </p:sp>
      <p:pic>
        <p:nvPicPr>
          <p:cNvPr id="10" name="9 İçerik Yer Tutucusu" descr="HF20 Set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59997" y="2174875"/>
            <a:ext cx="3811831" cy="395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Metin Yer Tutucusu"/>
          <p:cNvSpPr txBox="1">
            <a:spLocks/>
          </p:cNvSpPr>
          <p:nvPr/>
        </p:nvSpPr>
        <p:spPr>
          <a:xfrm>
            <a:off x="-330205" y="1503354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r-TR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4 Metin Yer Tutucusu"/>
          <p:cNvSpPr txBox="1">
            <a:spLocks/>
          </p:cNvSpPr>
          <p:nvPr/>
        </p:nvSpPr>
        <p:spPr>
          <a:xfrm>
            <a:off x="3857620" y="150335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5 İçerik Yer Tutucusu"/>
          <p:cNvSpPr txBox="1">
            <a:spLocks/>
          </p:cNvSpPr>
          <p:nvPr/>
        </p:nvSpPr>
        <p:spPr>
          <a:xfrm>
            <a:off x="3857620" y="2143116"/>
            <a:ext cx="4041775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13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Diğer Cihazlar</a:t>
            </a:r>
            <a:br>
              <a:rPr lang="tr-TR" dirty="0" smtClean="0"/>
            </a:br>
            <a:r>
              <a:rPr lang="tr-TR" sz="2000" dirty="0" smtClean="0"/>
              <a:t>Türkiye’de yok</a:t>
            </a:r>
            <a:endParaRPr lang="tr-TR" sz="2000" dirty="0"/>
          </a:p>
        </p:txBody>
      </p:sp>
      <p:sp>
        <p:nvSpPr>
          <p:cNvPr id="15" name="14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err="1" smtClean="0"/>
              <a:t>Carpadiem</a:t>
            </a:r>
            <a:endParaRPr lang="tr-TR" dirty="0"/>
          </a:p>
        </p:txBody>
      </p:sp>
      <p:pic>
        <p:nvPicPr>
          <p:cNvPr id="19" name="18 İçerik Yer Tutucusu" descr="indir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72578" y="2500305"/>
            <a:ext cx="3199356" cy="3300693"/>
          </a:xfrm>
        </p:spPr>
      </p:pic>
      <p:sp>
        <p:nvSpPr>
          <p:cNvPr id="17" name="16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 err="1" smtClean="0"/>
              <a:t>Aquarius</a:t>
            </a:r>
            <a:endParaRPr lang="tr-TR" dirty="0"/>
          </a:p>
        </p:txBody>
      </p:sp>
      <p:pic>
        <p:nvPicPr>
          <p:cNvPr id="20" name="19 İçerik Yer Tutucusu" descr="aquarius_reg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496388" y="2174875"/>
            <a:ext cx="2339049" cy="395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43296" cy="4525963"/>
          </a:xfrm>
        </p:spPr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>“Pull out, Betty!  Pull out! . . . You’ve hit an artery!”</a:t>
            </a:r>
          </a:p>
          <a:p>
            <a:endParaRPr lang="tr-TR" dirty="0"/>
          </a:p>
        </p:txBody>
      </p:sp>
      <p:sp>
        <p:nvSpPr>
          <p:cNvPr id="8" name="7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3" descr="F:\Jordan\presentations\Grand Rounds\CRRT talk\mosquit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3751" r="3410" b="3751"/>
          <a:stretch>
            <a:fillRect/>
          </a:stretch>
        </p:blipFill>
        <p:spPr bwMode="auto">
          <a:xfrm>
            <a:off x="3929058" y="263856"/>
            <a:ext cx="5000660" cy="637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Klirens</a:t>
            </a:r>
            <a:endParaRPr lang="tr-TR" dirty="0"/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26" name="25 Grup"/>
          <p:cNvGrpSpPr/>
          <p:nvPr/>
        </p:nvGrpSpPr>
        <p:grpSpPr>
          <a:xfrm>
            <a:off x="2000232" y="1714488"/>
            <a:ext cx="6000792" cy="4128496"/>
            <a:chOff x="594117" y="1311296"/>
            <a:chExt cx="8425116" cy="5208093"/>
          </a:xfrm>
        </p:grpSpPr>
        <p:sp>
          <p:nvSpPr>
            <p:cNvPr id="10" name="Rectangle 25"/>
            <p:cNvSpPr>
              <a:spLocks noChangeArrowheads="1"/>
            </p:cNvSpPr>
            <p:nvPr/>
          </p:nvSpPr>
          <p:spPr bwMode="auto">
            <a:xfrm>
              <a:off x="1551017" y="2038371"/>
              <a:ext cx="5543550" cy="3671887"/>
            </a:xfrm>
            <a:prstGeom prst="rect">
              <a:avLst/>
            </a:prstGeom>
            <a:gradFill rotWithShape="1">
              <a:gsLst>
                <a:gs pos="0">
                  <a:srgbClr val="FF9900">
                    <a:alpha val="39999"/>
                  </a:srgbClr>
                </a:gs>
                <a:gs pos="100000">
                  <a:srgbClr val="FF9900">
                    <a:gamma/>
                    <a:tint val="25490"/>
                    <a:invGamma/>
                    <a:alpha val="39999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 rot="10800000">
              <a:off x="594117" y="1960583"/>
              <a:ext cx="877163" cy="187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tr-TR" altLang="ko-KR" b="1" dirty="0" err="1" smtClean="0">
                  <a:latin typeface="Arial" charset="0"/>
                  <a:ea typeface="굴림" pitchFamily="50" charset="-127"/>
                </a:rPr>
                <a:t>Klirens</a:t>
              </a:r>
              <a:endParaRPr kumimoji="1" lang="tr-TR" altLang="ko-KR" b="1" dirty="0" smtClean="0"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12" name="Line 27"/>
            <p:cNvSpPr>
              <a:spLocks noChangeShapeType="1"/>
            </p:cNvSpPr>
            <p:nvPr/>
          </p:nvSpPr>
          <p:spPr bwMode="auto">
            <a:xfrm>
              <a:off x="1551017" y="1311296"/>
              <a:ext cx="0" cy="460851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1406555" y="5703908"/>
              <a:ext cx="590391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>
              <a:off x="3062317" y="5703908"/>
              <a:ext cx="0" cy="215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>
              <a:off x="4646642" y="5703908"/>
              <a:ext cx="0" cy="215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31"/>
            <p:cNvSpPr>
              <a:spLocks noChangeShapeType="1"/>
            </p:cNvSpPr>
            <p:nvPr/>
          </p:nvSpPr>
          <p:spPr bwMode="auto">
            <a:xfrm>
              <a:off x="6230967" y="5703908"/>
              <a:ext cx="0" cy="215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551017" y="2032021"/>
              <a:ext cx="3298825" cy="3670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" y="91"/>
                </a:cxn>
                <a:cxn ang="0">
                  <a:pos x="838" y="360"/>
                </a:cxn>
                <a:cxn ang="0">
                  <a:pos x="1072" y="770"/>
                </a:cxn>
                <a:cxn ang="0">
                  <a:pos x="1209" y="1102"/>
                </a:cxn>
                <a:cxn ang="0">
                  <a:pos x="1406" y="1542"/>
                </a:cxn>
                <a:cxn ang="0">
                  <a:pos x="1804" y="2156"/>
                </a:cxn>
                <a:cxn ang="0">
                  <a:pos x="2078" y="2312"/>
                </a:cxn>
              </a:cxnLst>
              <a:rect l="0" t="0" r="r" b="b"/>
              <a:pathLst>
                <a:path w="2078" h="2312">
                  <a:moveTo>
                    <a:pt x="0" y="0"/>
                  </a:moveTo>
                  <a:cubicBezTo>
                    <a:pt x="200" y="19"/>
                    <a:pt x="404" y="31"/>
                    <a:pt x="544" y="91"/>
                  </a:cubicBezTo>
                  <a:cubicBezTo>
                    <a:pt x="684" y="151"/>
                    <a:pt x="750" y="247"/>
                    <a:pt x="838" y="360"/>
                  </a:cubicBezTo>
                  <a:cubicBezTo>
                    <a:pt x="926" y="473"/>
                    <a:pt x="1010" y="647"/>
                    <a:pt x="1072" y="770"/>
                  </a:cubicBezTo>
                  <a:cubicBezTo>
                    <a:pt x="1134" y="893"/>
                    <a:pt x="1153" y="973"/>
                    <a:pt x="1209" y="1102"/>
                  </a:cubicBezTo>
                  <a:cubicBezTo>
                    <a:pt x="1265" y="1231"/>
                    <a:pt x="1307" y="1366"/>
                    <a:pt x="1406" y="1542"/>
                  </a:cubicBezTo>
                  <a:cubicBezTo>
                    <a:pt x="1505" y="1718"/>
                    <a:pt x="1692" y="2028"/>
                    <a:pt x="1804" y="2156"/>
                  </a:cubicBezTo>
                  <a:cubicBezTo>
                    <a:pt x="1916" y="2284"/>
                    <a:pt x="2021" y="2279"/>
                    <a:pt x="2078" y="2312"/>
                  </a:cubicBezTo>
                </a:path>
              </a:pathLst>
            </a:custGeom>
            <a:noFill/>
            <a:ln w="38100" cmpd="sng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551017" y="2039958"/>
              <a:ext cx="4967287" cy="366395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276" y="14"/>
                </a:cxn>
                <a:cxn ang="0">
                  <a:pos x="2741" y="101"/>
                </a:cxn>
                <a:cxn ang="0">
                  <a:pos x="2917" y="335"/>
                </a:cxn>
                <a:cxn ang="0">
                  <a:pos x="2966" y="687"/>
                </a:cxn>
                <a:cxn ang="0">
                  <a:pos x="3129" y="2308"/>
                </a:cxn>
              </a:cxnLst>
              <a:rect l="0" t="0" r="r" b="b"/>
              <a:pathLst>
                <a:path w="3129" h="2308">
                  <a:moveTo>
                    <a:pt x="0" y="14"/>
                  </a:moveTo>
                  <a:cubicBezTo>
                    <a:pt x="904" y="2"/>
                    <a:pt x="1819" y="0"/>
                    <a:pt x="2276" y="14"/>
                  </a:cubicBezTo>
                  <a:cubicBezTo>
                    <a:pt x="2733" y="28"/>
                    <a:pt x="2634" y="48"/>
                    <a:pt x="2741" y="101"/>
                  </a:cubicBezTo>
                  <a:cubicBezTo>
                    <a:pt x="2848" y="154"/>
                    <a:pt x="2880" y="237"/>
                    <a:pt x="2917" y="335"/>
                  </a:cubicBezTo>
                  <a:cubicBezTo>
                    <a:pt x="2954" y="433"/>
                    <a:pt x="2931" y="358"/>
                    <a:pt x="2966" y="687"/>
                  </a:cubicBezTo>
                  <a:cubicBezTo>
                    <a:pt x="3001" y="1016"/>
                    <a:pt x="3095" y="1970"/>
                    <a:pt x="3129" y="2308"/>
                  </a:cubicBezTo>
                </a:path>
              </a:pathLst>
            </a:custGeom>
            <a:noFill/>
            <a:ln w="57150" cmpd="sng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34"/>
            <p:cNvSpPr txBox="1">
              <a:spLocks noChangeArrowheads="1"/>
            </p:cNvSpPr>
            <p:nvPr/>
          </p:nvSpPr>
          <p:spPr bwMode="auto">
            <a:xfrm>
              <a:off x="2198717" y="4264046"/>
              <a:ext cx="172878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b="1" dirty="0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Diff</a:t>
              </a:r>
              <a:r>
                <a:rPr kumimoji="1" lang="tr-TR" altLang="ko-KR" b="1" dirty="0" err="1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üzif</a:t>
              </a:r>
              <a:r>
                <a:rPr kumimoji="1" lang="tr-TR" altLang="ko-KR" b="1" dirty="0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 </a:t>
              </a:r>
              <a:r>
                <a:rPr kumimoji="1" lang="tr-TR" altLang="ko-KR" b="1" dirty="0" err="1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Klirens</a:t>
              </a:r>
              <a:endParaRPr kumimoji="1" lang="en-US" altLang="ko-KR" b="1" dirty="0">
                <a:solidFill>
                  <a:srgbClr val="FF3399"/>
                </a:solidFill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20" name="Text Box 35"/>
            <p:cNvSpPr txBox="1">
              <a:spLocks noChangeArrowheads="1"/>
            </p:cNvSpPr>
            <p:nvPr/>
          </p:nvSpPr>
          <p:spPr bwMode="auto">
            <a:xfrm>
              <a:off x="4156105" y="3140096"/>
              <a:ext cx="187166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tr-TR" altLang="ko-KR" b="1" dirty="0" err="1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Konnektif</a:t>
              </a:r>
              <a:r>
                <a:rPr kumimoji="1" lang="tr-TR" altLang="ko-KR" b="1" dirty="0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 </a:t>
              </a:r>
              <a:r>
                <a:rPr kumimoji="1" lang="tr-TR" altLang="ko-KR" b="1" dirty="0" err="1" smtClean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Klirens</a:t>
              </a:r>
              <a:endParaRPr kumimoji="1" lang="en-US" altLang="ko-KR" b="1" dirty="0">
                <a:solidFill>
                  <a:srgbClr val="FF3399"/>
                </a:solidFill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21" name="Text Box 36"/>
            <p:cNvSpPr txBox="1">
              <a:spLocks noChangeArrowheads="1"/>
            </p:cNvSpPr>
            <p:nvPr/>
          </p:nvSpPr>
          <p:spPr bwMode="auto">
            <a:xfrm>
              <a:off x="6931671" y="5781696"/>
              <a:ext cx="2087562" cy="737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 dirty="0" smtClean="0">
                  <a:latin typeface="Arial" charset="0"/>
                  <a:ea typeface="굴림" pitchFamily="50" charset="-127"/>
                </a:rPr>
                <a:t>Mole</a:t>
              </a:r>
              <a:r>
                <a:rPr kumimoji="1" lang="tr-TR" altLang="ko-KR" sz="1600" b="1" dirty="0" smtClean="0">
                  <a:latin typeface="Arial" charset="0"/>
                  <a:ea typeface="굴림" pitchFamily="50" charset="-127"/>
                </a:rPr>
                <a:t>kül Ağırlığı</a:t>
              </a:r>
              <a:endParaRPr kumimoji="1" lang="en-US" altLang="ko-KR" sz="1600" b="1" dirty="0"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22" name="Text Box 37"/>
            <p:cNvSpPr txBox="1">
              <a:spLocks noChangeArrowheads="1"/>
            </p:cNvSpPr>
            <p:nvPr/>
          </p:nvSpPr>
          <p:spPr bwMode="auto">
            <a:xfrm>
              <a:off x="2585404" y="5997595"/>
              <a:ext cx="1001432" cy="427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 dirty="0">
                  <a:latin typeface="Arial" charset="0"/>
                  <a:ea typeface="굴림" pitchFamily="50" charset="-127"/>
                </a:rPr>
                <a:t>100</a:t>
              </a:r>
            </a:p>
          </p:txBody>
        </p:sp>
        <p:sp>
          <p:nvSpPr>
            <p:cNvPr id="23" name="Text Box 38"/>
            <p:cNvSpPr txBox="1">
              <a:spLocks noChangeArrowheads="1"/>
            </p:cNvSpPr>
            <p:nvPr/>
          </p:nvSpPr>
          <p:spPr bwMode="auto">
            <a:xfrm>
              <a:off x="4133712" y="5997482"/>
              <a:ext cx="1074159" cy="427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 dirty="0">
                  <a:latin typeface="Arial" charset="0"/>
                  <a:ea typeface="굴림" pitchFamily="50" charset="-127"/>
                </a:rPr>
                <a:t>1,000</a:t>
              </a:r>
            </a:p>
          </p:txBody>
        </p:sp>
        <p:sp>
          <p:nvSpPr>
            <p:cNvPr id="24" name="Text Box 39"/>
            <p:cNvSpPr txBox="1">
              <a:spLocks noChangeArrowheads="1"/>
            </p:cNvSpPr>
            <p:nvPr/>
          </p:nvSpPr>
          <p:spPr bwMode="auto">
            <a:xfrm>
              <a:off x="5709366" y="5997482"/>
              <a:ext cx="1312175" cy="427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 dirty="0">
                  <a:latin typeface="Arial" charset="0"/>
                  <a:ea typeface="굴림" pitchFamily="50" charset="-127"/>
                </a:rPr>
                <a:t>10,000</a:t>
              </a:r>
            </a:p>
          </p:txBody>
        </p:sp>
        <p:sp>
          <p:nvSpPr>
            <p:cNvPr id="25" name="Text Box 40"/>
            <p:cNvSpPr txBox="1">
              <a:spLocks noChangeArrowheads="1"/>
            </p:cNvSpPr>
            <p:nvPr/>
          </p:nvSpPr>
          <p:spPr bwMode="auto">
            <a:xfrm>
              <a:off x="1262092" y="6021408"/>
              <a:ext cx="5762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>
                  <a:latin typeface="Arial" charset="0"/>
                  <a:ea typeface="굴림" pitchFamily="50" charset="-127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Eve Mesajlar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1297163" y="6322145"/>
            <a:ext cx="680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T. </a:t>
            </a:r>
            <a:r>
              <a:rPr lang="tr-TR" dirty="0" err="1" smtClean="0"/>
              <a:t>Bunchman</a:t>
            </a:r>
            <a:r>
              <a:rPr lang="tr-TR" dirty="0" smtClean="0"/>
              <a:t> – S. </a:t>
            </a:r>
            <a:r>
              <a:rPr lang="tr-TR" dirty="0" err="1" smtClean="0"/>
              <a:t>Picca</a:t>
            </a:r>
            <a:r>
              <a:rPr lang="tr-TR" dirty="0" smtClean="0"/>
              <a:t> - </a:t>
            </a:r>
            <a:r>
              <a:rPr lang="en-US" dirty="0" smtClean="0"/>
              <a:t>If you don’t have it you might as well go home</a:t>
            </a:r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2922962" y="2668320"/>
            <a:ext cx="1357322" cy="235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800" b="1" dirty="0" smtClean="0">
                <a:solidFill>
                  <a:srgbClr val="FF0000"/>
                </a:solidFill>
              </a:rPr>
              <a:t>X</a:t>
            </a:r>
            <a:endParaRPr lang="tr-TR" sz="14800" b="1" dirty="0">
              <a:solidFill>
                <a:srgbClr val="FF0000"/>
              </a:solidFill>
            </a:endParaRPr>
          </a:p>
        </p:txBody>
      </p:sp>
      <p:pic>
        <p:nvPicPr>
          <p:cNvPr id="9" name="8 Resim" descr="London2015-011sm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2462" y="1"/>
            <a:ext cx="1071538" cy="1289814"/>
          </a:xfrm>
          <a:prstGeom prst="rect">
            <a:avLst/>
          </a:prstGeom>
        </p:spPr>
      </p:pic>
      <p:cxnSp>
        <p:nvCxnSpPr>
          <p:cNvPr id="10" name="9 Düz Ok Bağlayıcısı"/>
          <p:cNvCxnSpPr/>
          <p:nvPr/>
        </p:nvCxnSpPr>
        <p:spPr>
          <a:xfrm rot="16200000" flipV="1">
            <a:off x="1214414" y="1214422"/>
            <a:ext cx="642942" cy="500066"/>
          </a:xfrm>
          <a:prstGeom prst="straightConnector1">
            <a:avLst/>
          </a:prstGeom>
          <a:ln w="1079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etin kutusu"/>
          <p:cNvSpPr txBox="1"/>
          <p:nvPr/>
        </p:nvSpPr>
        <p:spPr>
          <a:xfrm>
            <a:off x="484483" y="343603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Yeterlilik, filtre ömrü, kan kaybı v.s.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Eve Mesajlar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www.</a:t>
            </a:r>
            <a:r>
              <a:rPr lang="tr-TR" dirty="0" err="1" smtClean="0"/>
              <a:t>pcrrt</a:t>
            </a:r>
            <a:r>
              <a:rPr lang="tr-TR" dirty="0" smtClean="0"/>
              <a:t>.com</a:t>
            </a:r>
            <a:endParaRPr lang="tr-TR" dirty="0"/>
          </a:p>
        </p:txBody>
      </p:sp>
      <p:pic>
        <p:nvPicPr>
          <p:cNvPr id="7" name="Picture 205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28317" y="1412776"/>
            <a:ext cx="39433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Oval"/>
          <p:cNvSpPr/>
          <p:nvPr/>
        </p:nvSpPr>
        <p:spPr>
          <a:xfrm>
            <a:off x="1043608" y="2183503"/>
            <a:ext cx="2000264" cy="20717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i="1" dirty="0" err="1" smtClean="0">
                <a:solidFill>
                  <a:schemeClr val="accent1">
                    <a:lumMod val="75000"/>
                  </a:schemeClr>
                </a:solidFill>
              </a:rPr>
              <a:t>Neonatology</a:t>
            </a:r>
            <a:endParaRPr lang="tr-TR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8 Oval"/>
          <p:cNvSpPr/>
          <p:nvPr/>
        </p:nvSpPr>
        <p:spPr>
          <a:xfrm>
            <a:off x="6000190" y="2183503"/>
            <a:ext cx="2172210" cy="20717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i="1" dirty="0" smtClean="0">
                <a:solidFill>
                  <a:schemeClr val="accent1">
                    <a:lumMod val="75000"/>
                  </a:schemeClr>
                </a:solidFill>
              </a:rPr>
              <a:t>Metabolizma</a:t>
            </a:r>
          </a:p>
        </p:txBody>
      </p:sp>
      <p:sp>
        <p:nvSpPr>
          <p:cNvPr id="6" name="7 Oval"/>
          <p:cNvSpPr/>
          <p:nvPr/>
        </p:nvSpPr>
        <p:spPr>
          <a:xfrm>
            <a:off x="1666030" y="3907135"/>
            <a:ext cx="2000264" cy="20717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i="1" dirty="0" smtClean="0">
                <a:solidFill>
                  <a:schemeClr val="accent1">
                    <a:lumMod val="75000"/>
                  </a:schemeClr>
                </a:solidFill>
              </a:rPr>
              <a:t>Kalp Damar Cerrahisi</a:t>
            </a:r>
            <a:endParaRPr lang="tr-TR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8 Oval"/>
          <p:cNvSpPr/>
          <p:nvPr/>
        </p:nvSpPr>
        <p:spPr>
          <a:xfrm>
            <a:off x="5148064" y="3995673"/>
            <a:ext cx="2000264" cy="20717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i="1" dirty="0" smtClean="0">
                <a:solidFill>
                  <a:schemeClr val="accent1">
                    <a:lumMod val="75000"/>
                  </a:schemeClr>
                </a:solidFill>
              </a:rPr>
              <a:t>Çocuk Cerrahisi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Sepsis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35853"/>
            <a:ext cx="8229600" cy="365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3106605" y="1428736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CVVF</a:t>
            </a:r>
            <a:endParaRPr lang="tr-TR" sz="28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4965756" y="1428736"/>
            <a:ext cx="125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CVVHD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Antikoagülasyon</a:t>
            </a:r>
            <a:endParaRPr lang="tr-TR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0988" y="2337757"/>
            <a:ext cx="3591023" cy="305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89944" y="2225186"/>
            <a:ext cx="3555112" cy="327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928662" y="6072206"/>
            <a:ext cx="2051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Brophy</a:t>
            </a:r>
            <a:r>
              <a:rPr lang="tr-TR" sz="1600" dirty="0" smtClean="0"/>
              <a:t> PD. NDT, 2005.</a:t>
            </a:r>
            <a:endParaRPr lang="tr-TR" sz="1600" dirty="0"/>
          </a:p>
        </p:txBody>
      </p:sp>
      <p:sp>
        <p:nvSpPr>
          <p:cNvPr id="9" name="8 Metin kutusu"/>
          <p:cNvSpPr txBox="1"/>
          <p:nvPr/>
        </p:nvSpPr>
        <p:spPr>
          <a:xfrm>
            <a:off x="925755" y="1590248"/>
            <a:ext cx="4274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Heparin-sitrat</a:t>
            </a:r>
            <a:r>
              <a:rPr lang="tr-TR" sz="1600" dirty="0" smtClean="0"/>
              <a:t> ve </a:t>
            </a:r>
            <a:r>
              <a:rPr lang="tr-TR" sz="1600" dirty="0" err="1" smtClean="0"/>
              <a:t>kateter</a:t>
            </a:r>
            <a:r>
              <a:rPr lang="tr-TR" sz="1600" dirty="0" smtClean="0"/>
              <a:t> çapları arasında fark yok</a:t>
            </a:r>
          </a:p>
          <a:p>
            <a:r>
              <a:rPr lang="tr-TR" sz="1600" dirty="0" smtClean="0"/>
              <a:t>138 hasta, 442 set</a:t>
            </a:r>
            <a:endParaRPr lang="tr-T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2361</TotalTime>
  <Words>3262</Words>
  <Application>Microsoft Office PowerPoint</Application>
  <PresentationFormat>Ekran Gösterisi (4:3)</PresentationFormat>
  <Paragraphs>876</Paragraphs>
  <Slides>60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62" baseType="lpstr">
      <vt:lpstr>Ofis Teması</vt:lpstr>
      <vt:lpstr>Document</vt:lpstr>
      <vt:lpstr>Hasta Örnekleri ile Yoğun Bakımda Sürekli Diyaliz (CVVH, CVVHD…)</vt:lpstr>
      <vt:lpstr>PowerPoint Sunusu</vt:lpstr>
      <vt:lpstr>Yoğun Bakın Hastasında Renal Replasman Tedavisi</vt:lpstr>
      <vt:lpstr>PowerPoint Sunusu</vt:lpstr>
      <vt:lpstr>Hasta 1</vt:lpstr>
      <vt:lpstr>Sıvı Yüklenmesi</vt:lpstr>
      <vt:lpstr>Hasta 1</vt:lpstr>
      <vt:lpstr>RRT Seçenekleri</vt:lpstr>
      <vt:lpstr>RRT Seçenekleri</vt:lpstr>
      <vt:lpstr>İşlem Akışı</vt:lpstr>
      <vt:lpstr>Damar Yolu Erişimi - Kateter</vt:lpstr>
      <vt:lpstr>Santran Venöz Kateter</vt:lpstr>
      <vt:lpstr>Kateter</vt:lpstr>
      <vt:lpstr>Kateter Seçimi</vt:lpstr>
      <vt:lpstr>CRRT Cihazları Türkiye</vt:lpstr>
      <vt:lpstr>CRRT Setleri Türkiye</vt:lpstr>
      <vt:lpstr>CVVHF / CVVHDF</vt:lpstr>
      <vt:lpstr>Solüsyonlar</vt:lpstr>
      <vt:lpstr>CRRT Solüsyonları Türkiye Replasman = Diyaliz</vt:lpstr>
      <vt:lpstr>Antikoagülasyon</vt:lpstr>
      <vt:lpstr>Priming - Ekstrakorporal Volüm</vt:lpstr>
      <vt:lpstr>CRRT Reçeteleme</vt:lpstr>
      <vt:lpstr>CRRT Reçeteleme</vt:lpstr>
      <vt:lpstr>Beslenme</vt:lpstr>
      <vt:lpstr>RRT – İlaç Dozları</vt:lpstr>
      <vt:lpstr>RRT – İlaç Dozları</vt:lpstr>
      <vt:lpstr>Hasta 1</vt:lpstr>
      <vt:lpstr>Hasta 2</vt:lpstr>
      <vt:lpstr>PowerPoint Sunusu</vt:lpstr>
      <vt:lpstr>Doğumsal Metabolik Hastalıklar ve RRT</vt:lpstr>
      <vt:lpstr>Hiperamonyemi ve CRRT</vt:lpstr>
      <vt:lpstr>PowerPoint Sunusu</vt:lpstr>
      <vt:lpstr>Hiperamonyemi Tedavi Şeması</vt:lpstr>
      <vt:lpstr>Amonyum Klirensi ve Filtrasyon Fraksiyonu</vt:lpstr>
      <vt:lpstr>Hasta 2</vt:lpstr>
      <vt:lpstr>Komplikasyonlar</vt:lpstr>
      <vt:lpstr>Prognoz</vt:lpstr>
      <vt:lpstr>SONRASI TARTIŞMAYA</vt:lpstr>
      <vt:lpstr>Terminoloji</vt:lpstr>
      <vt:lpstr>Çocuklar Küçük Erişkinler Değil Küçük Bebekler Büyük Çocuklar Gibi Değil</vt:lpstr>
      <vt:lpstr>Yenidoğan</vt:lpstr>
      <vt:lpstr>ABH Risk Faktörleri</vt:lpstr>
      <vt:lpstr>Yenidoğan Akut Böbrek Hasarı Tanımlaması (AKIN)</vt:lpstr>
      <vt:lpstr>Gestasyon Haftalarına Göre Kreatinin Normalleri</vt:lpstr>
      <vt:lpstr>ABH Tanımlanması</vt:lpstr>
      <vt:lpstr>Yenidoğan Akut Böbrek Hasarı</vt:lpstr>
      <vt:lpstr>CRRT</vt:lpstr>
      <vt:lpstr>Çalışma Prensipleri</vt:lpstr>
      <vt:lpstr>Hemofiltrasyon</vt:lpstr>
      <vt:lpstr>Hemodiafiltrasyon</vt:lpstr>
      <vt:lpstr>Multifiltrate</vt:lpstr>
      <vt:lpstr>Prismaflex</vt:lpstr>
      <vt:lpstr>Diğer Cihazlar Türkiye’de yok</vt:lpstr>
      <vt:lpstr>PowerPoint Sunusu</vt:lpstr>
      <vt:lpstr>Klirens</vt:lpstr>
      <vt:lpstr>Eve Mesajlar</vt:lpstr>
      <vt:lpstr>Eve Mesajlar</vt:lpstr>
      <vt:lpstr>www.pcrrt.com</vt:lpstr>
      <vt:lpstr>Sepsis</vt:lpstr>
      <vt:lpstr>Antikoagülasyon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erkin.serdaroglu</dc:creator>
  <cp:lastModifiedBy>Erkin SERDAROĞLU</cp:lastModifiedBy>
  <cp:revision>212</cp:revision>
  <dcterms:created xsi:type="dcterms:W3CDTF">2019-03-22T07:09:57Z</dcterms:created>
  <dcterms:modified xsi:type="dcterms:W3CDTF">2019-09-27T02:36:34Z</dcterms:modified>
</cp:coreProperties>
</file>